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256" r:id="rId2"/>
    <p:sldId id="368" r:id="rId3"/>
    <p:sldId id="371" r:id="rId4"/>
    <p:sldId id="399" r:id="rId5"/>
    <p:sldId id="398" r:id="rId6"/>
    <p:sldId id="373" r:id="rId7"/>
    <p:sldId id="374" r:id="rId8"/>
    <p:sldId id="375" r:id="rId9"/>
    <p:sldId id="400" r:id="rId10"/>
    <p:sldId id="376" r:id="rId11"/>
    <p:sldId id="377" r:id="rId12"/>
    <p:sldId id="422" r:id="rId13"/>
    <p:sldId id="370" r:id="rId14"/>
    <p:sldId id="379" r:id="rId15"/>
    <p:sldId id="416" r:id="rId16"/>
    <p:sldId id="380" r:id="rId17"/>
    <p:sldId id="383" r:id="rId18"/>
    <p:sldId id="412" r:id="rId19"/>
    <p:sldId id="384" r:id="rId20"/>
    <p:sldId id="386" r:id="rId21"/>
    <p:sldId id="272" r:id="rId22"/>
    <p:sldId id="387" r:id="rId23"/>
    <p:sldId id="381" r:id="rId24"/>
    <p:sldId id="391" r:id="rId25"/>
    <p:sldId id="388" r:id="rId26"/>
    <p:sldId id="417" r:id="rId27"/>
    <p:sldId id="390" r:id="rId28"/>
    <p:sldId id="408" r:id="rId29"/>
    <p:sldId id="392" r:id="rId30"/>
    <p:sldId id="411" r:id="rId31"/>
    <p:sldId id="404" r:id="rId32"/>
    <p:sldId id="405" r:id="rId33"/>
    <p:sldId id="406" r:id="rId34"/>
    <p:sldId id="403" r:id="rId35"/>
    <p:sldId id="407" r:id="rId36"/>
    <p:sldId id="418" r:id="rId37"/>
    <p:sldId id="395" r:id="rId38"/>
    <p:sldId id="420" r:id="rId39"/>
    <p:sldId id="419" r:id="rId40"/>
    <p:sldId id="396" r:id="rId41"/>
    <p:sldId id="409" r:id="rId42"/>
    <p:sldId id="352" r:id="rId43"/>
    <p:sldId id="353" r:id="rId44"/>
    <p:sldId id="354" r:id="rId45"/>
    <p:sldId id="410" r:id="rId46"/>
    <p:sldId id="421" r:id="rId47"/>
    <p:sldId id="364" r:id="rId48"/>
  </p:sldIdLst>
  <p:sldSz cx="9144000" cy="6858000" type="screen4x3"/>
  <p:notesSz cx="9944100" cy="6805613"/>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p15:clr>
            <a:srgbClr val="A4A3A4"/>
          </p15:clr>
        </p15:guide>
        <p15:guide id="2" orient="horz" pos="4038">
          <p15:clr>
            <a:srgbClr val="A4A3A4"/>
          </p15:clr>
        </p15:guide>
        <p15:guide id="3" orient="horz" pos="969">
          <p15:clr>
            <a:srgbClr val="A4A3A4"/>
          </p15:clr>
        </p15:guide>
        <p15:guide id="4" orient="horz" pos="3362">
          <p15:clr>
            <a:srgbClr val="A4A3A4"/>
          </p15:clr>
        </p15:guide>
        <p15:guide id="5" orient="horz" pos="124">
          <p15:clr>
            <a:srgbClr val="A4A3A4"/>
          </p15:clr>
        </p15:guide>
        <p15:guide id="6" pos="3127">
          <p15:clr>
            <a:srgbClr val="A4A3A4"/>
          </p15:clr>
        </p15:guide>
        <p15:guide id="7" pos="745">
          <p15:clr>
            <a:srgbClr val="A4A3A4"/>
          </p15:clr>
        </p15:guide>
        <p15:guide id="8" pos="5350">
          <p15:clr>
            <a:srgbClr val="A4A3A4"/>
          </p15:clr>
        </p15:guide>
        <p15:guide id="9" pos="2963">
          <p15:clr>
            <a:srgbClr val="A4A3A4"/>
          </p15:clr>
        </p15:guide>
      </p15:sldGuideLst>
    </p:ext>
    <p:ext uri="{2D200454-40CA-4A62-9FC3-DE9A4176ACB9}">
      <p15:notesGuideLst xmlns:p15="http://schemas.microsoft.com/office/powerpoint/2012/main">
        <p15:guide id="1" orient="horz" pos="2144">
          <p15:clr>
            <a:srgbClr val="A4A3A4"/>
          </p15:clr>
        </p15:guide>
        <p15:guide id="2" pos="3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1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381" y="29"/>
      </p:cViewPr>
      <p:guideLst>
        <p:guide orient="horz" pos="1536"/>
        <p:guide orient="horz" pos="4038"/>
        <p:guide orient="horz" pos="969"/>
        <p:guide orient="horz" pos="3362"/>
        <p:guide orient="horz" pos="124"/>
        <p:guide pos="3127"/>
        <p:guide pos="745"/>
        <p:guide pos="5350"/>
        <p:guide pos="2963"/>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563" y="-72"/>
      </p:cViewPr>
      <p:guideLst>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028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32689" y="0"/>
            <a:ext cx="4309110" cy="340281"/>
          </a:xfrm>
          <a:prstGeom prst="rect">
            <a:avLst/>
          </a:prstGeom>
        </p:spPr>
        <p:txBody>
          <a:bodyPr vert="horz" lIns="91440" tIns="45720" rIns="91440" bIns="45720" rtlCol="0"/>
          <a:lstStyle>
            <a:lvl1pPr algn="r">
              <a:defRPr sz="1200"/>
            </a:lvl1pPr>
          </a:lstStyle>
          <a:p>
            <a:fld id="{E6907E6A-BD8E-43A4-8B88-D4935066D90B}" type="datetimeFigureOut">
              <a:rPr lang="en-GB" smtClean="0"/>
              <a:t>17/04/2018</a:t>
            </a:fld>
            <a:endParaRPr lang="en-GB" dirty="0"/>
          </a:p>
        </p:txBody>
      </p:sp>
      <p:sp>
        <p:nvSpPr>
          <p:cNvPr id="4" name="Footer Placeholder 3"/>
          <p:cNvSpPr>
            <a:spLocks noGrp="1"/>
          </p:cNvSpPr>
          <p:nvPr>
            <p:ph type="ftr" sz="quarter" idx="2"/>
          </p:nvPr>
        </p:nvSpPr>
        <p:spPr>
          <a:xfrm>
            <a:off x="0" y="6464151"/>
            <a:ext cx="4309110" cy="34028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32689" y="6464151"/>
            <a:ext cx="4309110" cy="340281"/>
          </a:xfrm>
          <a:prstGeom prst="rect">
            <a:avLst/>
          </a:prstGeom>
        </p:spPr>
        <p:txBody>
          <a:bodyPr vert="horz" lIns="91440" tIns="45720" rIns="91440" bIns="45720" rtlCol="0" anchor="b"/>
          <a:lstStyle>
            <a:lvl1pPr algn="r">
              <a:defRPr sz="1200"/>
            </a:lvl1pPr>
          </a:lstStyle>
          <a:p>
            <a:fld id="{6E620719-DADF-4E6C-8974-B5FB47071C70}" type="slidenum">
              <a:rPr lang="en-GB" smtClean="0"/>
              <a:t>‹#›</a:t>
            </a:fld>
            <a:endParaRPr lang="en-GB" dirty="0"/>
          </a:p>
        </p:txBody>
      </p:sp>
    </p:spTree>
    <p:extLst>
      <p:ext uri="{BB962C8B-B14F-4D97-AF65-F5344CB8AC3E}">
        <p14:creationId xmlns:p14="http://schemas.microsoft.com/office/powerpoint/2010/main" val="88087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9110" cy="340281"/>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idx="1"/>
          </p:nvPr>
        </p:nvSpPr>
        <p:spPr>
          <a:xfrm>
            <a:off x="5632689" y="0"/>
            <a:ext cx="4309110" cy="340281"/>
          </a:xfrm>
          <a:prstGeom prst="rect">
            <a:avLst/>
          </a:prstGeom>
        </p:spPr>
        <p:txBody>
          <a:bodyPr vert="horz" lIns="91440" tIns="45720" rIns="91440" bIns="45720" rtlCol="0"/>
          <a:lstStyle>
            <a:lvl1pPr algn="r">
              <a:defRPr sz="1200"/>
            </a:lvl1pPr>
          </a:lstStyle>
          <a:p>
            <a:fld id="{7CAC0B33-3943-42F1-973C-9CDD51C76BBD}" type="datetimeFigureOut">
              <a:rPr lang="en-GB" smtClean="0"/>
              <a:pPr/>
              <a:t>17/04/2018</a:t>
            </a:fld>
            <a:endParaRPr lang="en-GB" dirty="0"/>
          </a:p>
        </p:txBody>
      </p:sp>
      <p:sp>
        <p:nvSpPr>
          <p:cNvPr id="4" name="Tijdelijke aanduiding voor dia-afbeelding 3"/>
          <p:cNvSpPr>
            <a:spLocks noGrp="1" noRot="1" noChangeAspect="1"/>
          </p:cNvSpPr>
          <p:nvPr>
            <p:ph type="sldImg" idx="2"/>
          </p:nvPr>
        </p:nvSpPr>
        <p:spPr>
          <a:xfrm>
            <a:off x="3271838" y="511175"/>
            <a:ext cx="3400425" cy="25511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Tijdelijke aanduiding voor notities 4"/>
          <p:cNvSpPr>
            <a:spLocks noGrp="1"/>
          </p:cNvSpPr>
          <p:nvPr>
            <p:ph type="body" sz="quarter" idx="3"/>
          </p:nvPr>
        </p:nvSpPr>
        <p:spPr>
          <a:xfrm>
            <a:off x="994410" y="3232666"/>
            <a:ext cx="7955280" cy="3062526"/>
          </a:xfrm>
          <a:prstGeom prst="rect">
            <a:avLst/>
          </a:prstGeom>
        </p:spPr>
        <p:txBody>
          <a:bodyPr vert="horz" lIns="91440" tIns="45720" rIns="91440" bIns="45720" rtlCol="0">
            <a:normAutofit/>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6" name="Tijdelijke aanduiding voor voettekst 5"/>
          <p:cNvSpPr>
            <a:spLocks noGrp="1"/>
          </p:cNvSpPr>
          <p:nvPr>
            <p:ph type="ftr" sz="quarter" idx="4"/>
          </p:nvPr>
        </p:nvSpPr>
        <p:spPr>
          <a:xfrm>
            <a:off x="0" y="6464151"/>
            <a:ext cx="4309110" cy="340281"/>
          </a:xfrm>
          <a:prstGeom prst="rect">
            <a:avLst/>
          </a:prstGeom>
        </p:spPr>
        <p:txBody>
          <a:bodyPr vert="horz" lIns="91440" tIns="45720" rIns="91440" bIns="45720" rtlCol="0" anchor="b"/>
          <a:lstStyle>
            <a:lvl1pPr algn="l">
              <a:defRPr sz="1200"/>
            </a:lvl1pPr>
          </a:lstStyle>
          <a:p>
            <a:endParaRPr lang="en-GB" dirty="0"/>
          </a:p>
        </p:txBody>
      </p:sp>
      <p:sp>
        <p:nvSpPr>
          <p:cNvPr id="7" name="Tijdelijke aanduiding voor dianummer 6"/>
          <p:cNvSpPr>
            <a:spLocks noGrp="1"/>
          </p:cNvSpPr>
          <p:nvPr>
            <p:ph type="sldNum" sz="quarter" idx="5"/>
          </p:nvPr>
        </p:nvSpPr>
        <p:spPr>
          <a:xfrm>
            <a:off x="5632689" y="6464151"/>
            <a:ext cx="4309110" cy="340281"/>
          </a:xfrm>
          <a:prstGeom prst="rect">
            <a:avLst/>
          </a:prstGeom>
        </p:spPr>
        <p:txBody>
          <a:bodyPr vert="horz" lIns="91440" tIns="45720" rIns="91440" bIns="45720" rtlCol="0" anchor="b"/>
          <a:lstStyle>
            <a:lvl1pPr algn="r">
              <a:defRPr sz="1200"/>
            </a:lvl1pPr>
          </a:lstStyle>
          <a:p>
            <a:fld id="{697381A9-0C9E-4D3A-A28B-AC4E168A57BC}" type="slidenum">
              <a:rPr lang="en-GB" smtClean="0"/>
              <a:pPr/>
              <a:t>‹#›</a:t>
            </a:fld>
            <a:endParaRPr lang="en-GB" dirty="0"/>
          </a:p>
        </p:txBody>
      </p:sp>
    </p:spTree>
    <p:extLst>
      <p:ext uri="{BB962C8B-B14F-4D97-AF65-F5344CB8AC3E}">
        <p14:creationId xmlns:p14="http://schemas.microsoft.com/office/powerpoint/2010/main" val="409048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381A9-0C9E-4D3A-A28B-AC4E168A57BC}" type="slidenum">
              <a:rPr lang="en-GB" smtClean="0"/>
              <a:pPr/>
              <a:t>1</a:t>
            </a:fld>
            <a:endParaRPr lang="en-GB" dirty="0"/>
          </a:p>
        </p:txBody>
      </p:sp>
    </p:spTree>
    <p:extLst>
      <p:ext uri="{BB962C8B-B14F-4D97-AF65-F5344CB8AC3E}">
        <p14:creationId xmlns:p14="http://schemas.microsoft.com/office/powerpoint/2010/main" val="3219673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bwMode="gray">
      <p:bgPr>
        <a:solidFill>
          <a:schemeClr val="bg1"/>
        </a:solidFill>
        <a:effectLst/>
      </p:bgPr>
    </p:bg>
    <p:spTree>
      <p:nvGrpSpPr>
        <p:cNvPr id="1" name=""/>
        <p:cNvGrpSpPr/>
        <p:nvPr/>
      </p:nvGrpSpPr>
      <p:grpSpPr>
        <a:xfrm>
          <a:off x="0" y="0"/>
          <a:ext cx="0" cy="0"/>
          <a:chOff x="0" y="0"/>
          <a:chExt cx="0" cy="0"/>
        </a:xfrm>
      </p:grpSpPr>
      <p:pic>
        <p:nvPicPr>
          <p:cNvPr id="84" name="Afbeelding 2" descr="UU_titel_donkerblauw_zonderlogo.png"/>
          <p:cNvPicPr>
            <a:picLocks noChangeAspect="1"/>
          </p:cNvPicPr>
          <p:nvPr userDrawn="1"/>
        </p:nvPicPr>
        <p:blipFill>
          <a:blip r:embed="rId2" cstate="print"/>
          <a:stretch>
            <a:fillRect/>
          </a:stretch>
        </p:blipFill>
        <p:spPr>
          <a:xfrm>
            <a:off x="0" y="267"/>
            <a:ext cx="9144000" cy="6857465"/>
          </a:xfrm>
          <a:prstGeom prst="rect">
            <a:avLst/>
          </a:prstGeom>
        </p:spPr>
      </p:pic>
      <p:grpSp>
        <p:nvGrpSpPr>
          <p:cNvPr id="17" name="Groep 71"/>
          <p:cNvGrpSpPr/>
          <p:nvPr userDrawn="1"/>
        </p:nvGrpSpPr>
        <p:grpSpPr>
          <a:xfrm>
            <a:off x="542925" y="0"/>
            <a:ext cx="2632075" cy="6858000"/>
            <a:chOff x="542925" y="0"/>
            <a:chExt cx="2632075" cy="6858000"/>
          </a:xfrm>
        </p:grpSpPr>
        <p:sp>
          <p:nvSpPr>
            <p:cNvPr id="18" name="LIJN"/>
            <p:cNvSpPr>
              <a:spLocks/>
            </p:cNvSpPr>
            <p:nvPr userDrawn="1"/>
          </p:nvSpPr>
          <p:spPr bwMode="auto">
            <a:xfrm>
              <a:off x="868363" y="0"/>
              <a:ext cx="1063625" cy="6858000"/>
            </a:xfrm>
            <a:custGeom>
              <a:avLst/>
              <a:gdLst/>
              <a:ahLst/>
              <a:cxnLst>
                <a:cxn ang="0">
                  <a:pos x="40" y="3673"/>
                </a:cxn>
                <a:cxn ang="0">
                  <a:pos x="119" y="0"/>
                </a:cxn>
                <a:cxn ang="0">
                  <a:pos x="79" y="0"/>
                </a:cxn>
                <a:cxn ang="0">
                  <a:pos x="0" y="3673"/>
                </a:cxn>
                <a:cxn ang="0">
                  <a:pos x="4725" y="30720"/>
                </a:cxn>
                <a:cxn ang="0">
                  <a:pos x="4767" y="30720"/>
                </a:cxn>
                <a:cxn ang="0">
                  <a:pos x="40" y="3673"/>
                </a:cxn>
              </a:cxnLst>
              <a:rect l="0" t="0" r="r" b="b"/>
              <a:pathLst>
                <a:path w="4767" h="30720">
                  <a:moveTo>
                    <a:pt x="40" y="3673"/>
                  </a:moveTo>
                  <a:cubicBezTo>
                    <a:pt x="40" y="2482"/>
                    <a:pt x="67" y="1200"/>
                    <a:pt x="119" y="0"/>
                  </a:cubicBezTo>
                  <a:cubicBezTo>
                    <a:pt x="79" y="0"/>
                    <a:pt x="79" y="0"/>
                    <a:pt x="79" y="0"/>
                  </a:cubicBezTo>
                  <a:cubicBezTo>
                    <a:pt x="27" y="1200"/>
                    <a:pt x="0" y="2482"/>
                    <a:pt x="0" y="3673"/>
                  </a:cubicBezTo>
                  <a:cubicBezTo>
                    <a:pt x="0" y="12930"/>
                    <a:pt x="1589" y="22030"/>
                    <a:pt x="4725" y="30720"/>
                  </a:cubicBezTo>
                  <a:cubicBezTo>
                    <a:pt x="4767" y="30720"/>
                    <a:pt x="4767" y="30720"/>
                    <a:pt x="4767" y="30720"/>
                  </a:cubicBezTo>
                  <a:cubicBezTo>
                    <a:pt x="1630" y="22030"/>
                    <a:pt x="40" y="12930"/>
                    <a:pt x="40" y="3673"/>
                  </a:cubicBezTo>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19" name="Group 4"/>
            <p:cNvGrpSpPr>
              <a:grpSpLocks noChangeAspect="1"/>
            </p:cNvGrpSpPr>
            <p:nvPr userDrawn="1"/>
          </p:nvGrpSpPr>
          <p:grpSpPr bwMode="auto">
            <a:xfrm>
              <a:off x="542925" y="466725"/>
              <a:ext cx="2632075" cy="657225"/>
              <a:chOff x="342" y="294"/>
              <a:chExt cx="1658" cy="414"/>
            </a:xfrm>
          </p:grpSpPr>
          <p:sp>
            <p:nvSpPr>
              <p:cNvPr id="20" name="Freeform 5"/>
              <p:cNvSpPr>
                <a:spLocks/>
              </p:cNvSpPr>
              <p:nvPr userDrawn="1"/>
            </p:nvSpPr>
            <p:spPr bwMode="auto">
              <a:xfrm>
                <a:off x="342"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lnTo>
                      <a:pt x="143" y="39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6"/>
              <p:cNvSpPr>
                <a:spLocks/>
              </p:cNvSpPr>
              <p:nvPr userDrawn="1"/>
            </p:nvSpPr>
            <p:spPr bwMode="auto">
              <a:xfrm>
                <a:off x="342"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7"/>
              <p:cNvSpPr>
                <a:spLocks/>
              </p:cNvSpPr>
              <p:nvPr userDrawn="1"/>
            </p:nvSpPr>
            <p:spPr bwMode="auto">
              <a:xfrm>
                <a:off x="582" y="299"/>
                <a:ext cx="27" cy="32"/>
              </a:xfrm>
              <a:custGeom>
                <a:avLst/>
                <a:gdLst>
                  <a:gd name="T0" fmla="*/ 16 w 136"/>
                  <a:gd name="T1" fmla="*/ 111 h 163"/>
                  <a:gd name="T2" fmla="*/ 48 w 136"/>
                  <a:gd name="T3" fmla="*/ 125 h 163"/>
                  <a:gd name="T4" fmla="*/ 75 w 136"/>
                  <a:gd name="T5" fmla="*/ 115 h 163"/>
                  <a:gd name="T6" fmla="*/ 46 w 136"/>
                  <a:gd name="T7" fmla="*/ 87 h 163"/>
                  <a:gd name="T8" fmla="*/ 23 w 136"/>
                  <a:gd name="T9" fmla="*/ 37 h 163"/>
                  <a:gd name="T10" fmla="*/ 92 w 136"/>
                  <a:gd name="T11" fmla="*/ 6 h 163"/>
                  <a:gd name="T12" fmla="*/ 136 w 136"/>
                  <a:gd name="T13" fmla="*/ 27 h 163"/>
                  <a:gd name="T14" fmla="*/ 119 w 136"/>
                  <a:gd name="T15" fmla="*/ 51 h 163"/>
                  <a:gd name="T16" fmla="*/ 90 w 136"/>
                  <a:gd name="T17" fmla="*/ 37 h 163"/>
                  <a:gd name="T18" fmla="*/ 61 w 136"/>
                  <a:gd name="T19" fmla="*/ 47 h 163"/>
                  <a:gd name="T20" fmla="*/ 79 w 136"/>
                  <a:gd name="T21" fmla="*/ 66 h 163"/>
                  <a:gd name="T22" fmla="*/ 115 w 136"/>
                  <a:gd name="T23" fmla="*/ 121 h 163"/>
                  <a:gd name="T24" fmla="*/ 42 w 136"/>
                  <a:gd name="T25" fmla="*/ 156 h 163"/>
                  <a:gd name="T26" fmla="*/ 0 w 136"/>
                  <a:gd name="T27" fmla="*/ 136 h 163"/>
                  <a:gd name="T28" fmla="*/ 16 w 136"/>
                  <a:gd name="T29" fmla="*/ 1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3">
                    <a:moveTo>
                      <a:pt x="16" y="111"/>
                    </a:moveTo>
                    <a:cubicBezTo>
                      <a:pt x="24" y="116"/>
                      <a:pt x="37" y="123"/>
                      <a:pt x="48" y="125"/>
                    </a:cubicBezTo>
                    <a:cubicBezTo>
                      <a:pt x="59" y="128"/>
                      <a:pt x="72" y="129"/>
                      <a:pt x="75" y="115"/>
                    </a:cubicBezTo>
                    <a:cubicBezTo>
                      <a:pt x="79" y="102"/>
                      <a:pt x="62" y="96"/>
                      <a:pt x="46" y="87"/>
                    </a:cubicBezTo>
                    <a:cubicBezTo>
                      <a:pt x="31" y="78"/>
                      <a:pt x="16" y="65"/>
                      <a:pt x="23" y="37"/>
                    </a:cubicBezTo>
                    <a:cubicBezTo>
                      <a:pt x="30" y="6"/>
                      <a:pt x="65" y="0"/>
                      <a:pt x="92" y="6"/>
                    </a:cubicBezTo>
                    <a:cubicBezTo>
                      <a:pt x="108" y="10"/>
                      <a:pt x="122" y="18"/>
                      <a:pt x="136" y="27"/>
                    </a:cubicBezTo>
                    <a:cubicBezTo>
                      <a:pt x="119" y="51"/>
                      <a:pt x="119" y="51"/>
                      <a:pt x="119" y="51"/>
                    </a:cubicBezTo>
                    <a:cubicBezTo>
                      <a:pt x="110" y="45"/>
                      <a:pt x="97" y="39"/>
                      <a:pt x="90" y="37"/>
                    </a:cubicBezTo>
                    <a:cubicBezTo>
                      <a:pt x="72" y="33"/>
                      <a:pt x="64" y="38"/>
                      <a:pt x="61" y="47"/>
                    </a:cubicBezTo>
                    <a:cubicBezTo>
                      <a:pt x="60" y="53"/>
                      <a:pt x="63" y="59"/>
                      <a:pt x="79" y="66"/>
                    </a:cubicBezTo>
                    <a:cubicBezTo>
                      <a:pt x="113" y="84"/>
                      <a:pt x="120" y="101"/>
                      <a:pt x="115" y="121"/>
                    </a:cubicBezTo>
                    <a:cubicBezTo>
                      <a:pt x="106" y="157"/>
                      <a:pt x="74" y="163"/>
                      <a:pt x="42" y="156"/>
                    </a:cubicBezTo>
                    <a:cubicBezTo>
                      <a:pt x="27" y="152"/>
                      <a:pt x="13" y="145"/>
                      <a:pt x="0" y="136"/>
                    </a:cubicBezTo>
                    <a:lnTo>
                      <a:pt x="16" y="111"/>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3" name="Freeform 8"/>
              <p:cNvSpPr>
                <a:spLocks noEditPoints="1"/>
              </p:cNvSpPr>
              <p:nvPr userDrawn="1"/>
            </p:nvSpPr>
            <p:spPr bwMode="auto">
              <a:xfrm>
                <a:off x="620" y="312"/>
                <a:ext cx="37" cy="37"/>
              </a:xfrm>
              <a:custGeom>
                <a:avLst/>
                <a:gdLst>
                  <a:gd name="T0" fmla="*/ 127 w 182"/>
                  <a:gd name="T1" fmla="*/ 24 h 186"/>
                  <a:gd name="T2" fmla="*/ 162 w 182"/>
                  <a:gd name="T3" fmla="*/ 130 h 186"/>
                  <a:gd name="T4" fmla="*/ 54 w 182"/>
                  <a:gd name="T5" fmla="*/ 163 h 186"/>
                  <a:gd name="T6" fmla="*/ 20 w 182"/>
                  <a:gd name="T7" fmla="*/ 56 h 186"/>
                  <a:gd name="T8" fmla="*/ 127 w 182"/>
                  <a:gd name="T9" fmla="*/ 24 h 186"/>
                  <a:gd name="T10" fmla="*/ 69 w 182"/>
                  <a:gd name="T11" fmla="*/ 135 h 186"/>
                  <a:gd name="T12" fmla="*/ 126 w 182"/>
                  <a:gd name="T13" fmla="*/ 112 h 186"/>
                  <a:gd name="T14" fmla="*/ 113 w 182"/>
                  <a:gd name="T15" fmla="*/ 51 h 186"/>
                  <a:gd name="T16" fmla="*/ 55 w 182"/>
                  <a:gd name="T17" fmla="*/ 75 h 186"/>
                  <a:gd name="T18" fmla="*/ 69 w 182"/>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6">
                    <a:moveTo>
                      <a:pt x="127" y="24"/>
                    </a:moveTo>
                    <a:cubicBezTo>
                      <a:pt x="172" y="47"/>
                      <a:pt x="182" y="92"/>
                      <a:pt x="162" y="130"/>
                    </a:cubicBezTo>
                    <a:cubicBezTo>
                      <a:pt x="142" y="169"/>
                      <a:pt x="99" y="186"/>
                      <a:pt x="54" y="163"/>
                    </a:cubicBezTo>
                    <a:cubicBezTo>
                      <a:pt x="10" y="139"/>
                      <a:pt x="0" y="94"/>
                      <a:pt x="20" y="56"/>
                    </a:cubicBezTo>
                    <a:cubicBezTo>
                      <a:pt x="40" y="18"/>
                      <a:pt x="83" y="0"/>
                      <a:pt x="127" y="24"/>
                    </a:cubicBezTo>
                    <a:close/>
                    <a:moveTo>
                      <a:pt x="69" y="135"/>
                    </a:moveTo>
                    <a:cubicBezTo>
                      <a:pt x="88" y="146"/>
                      <a:pt x="111" y="141"/>
                      <a:pt x="126" y="112"/>
                    </a:cubicBezTo>
                    <a:cubicBezTo>
                      <a:pt x="141" y="83"/>
                      <a:pt x="133" y="61"/>
                      <a:pt x="113" y="51"/>
                    </a:cubicBezTo>
                    <a:cubicBezTo>
                      <a:pt x="93" y="41"/>
                      <a:pt x="70" y="46"/>
                      <a:pt x="55" y="75"/>
                    </a:cubicBezTo>
                    <a:cubicBezTo>
                      <a:pt x="40" y="103"/>
                      <a:pt x="49" y="125"/>
                      <a:pt x="69"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4" name="Freeform 9"/>
              <p:cNvSpPr>
                <a:spLocks/>
              </p:cNvSpPr>
              <p:nvPr userDrawn="1"/>
            </p:nvSpPr>
            <p:spPr bwMode="auto">
              <a:xfrm>
                <a:off x="661"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5" name="Freeform 10"/>
              <p:cNvSpPr>
                <a:spLocks/>
              </p:cNvSpPr>
              <p:nvPr userDrawn="1"/>
            </p:nvSpPr>
            <p:spPr bwMode="auto">
              <a:xfrm>
                <a:off x="661"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 name="Freeform 11"/>
              <p:cNvSpPr>
                <a:spLocks/>
              </p:cNvSpPr>
              <p:nvPr userDrawn="1"/>
            </p:nvSpPr>
            <p:spPr bwMode="auto">
              <a:xfrm>
                <a:off x="714"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7" name="Freeform 12"/>
              <p:cNvSpPr>
                <a:spLocks/>
              </p:cNvSpPr>
              <p:nvPr userDrawn="1"/>
            </p:nvSpPr>
            <p:spPr bwMode="auto">
              <a:xfrm>
                <a:off x="714"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 name="Freeform 13"/>
              <p:cNvSpPr>
                <a:spLocks/>
              </p:cNvSpPr>
              <p:nvPr userDrawn="1"/>
            </p:nvSpPr>
            <p:spPr bwMode="auto">
              <a:xfrm>
                <a:off x="725"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9" name="Freeform 14"/>
              <p:cNvSpPr>
                <a:spLocks/>
              </p:cNvSpPr>
              <p:nvPr userDrawn="1"/>
            </p:nvSpPr>
            <p:spPr bwMode="auto">
              <a:xfrm>
                <a:off x="725"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0" name="Freeform 15"/>
              <p:cNvSpPr>
                <a:spLocks/>
              </p:cNvSpPr>
              <p:nvPr userDrawn="1"/>
            </p:nvSpPr>
            <p:spPr bwMode="auto">
              <a:xfrm>
                <a:off x="723" y="512"/>
                <a:ext cx="33" cy="25"/>
              </a:xfrm>
              <a:custGeom>
                <a:avLst/>
                <a:gdLst>
                  <a:gd name="T0" fmla="*/ 46 w 162"/>
                  <a:gd name="T1" fmla="*/ 13 h 122"/>
                  <a:gd name="T2" fmla="*/ 35 w 162"/>
                  <a:gd name="T3" fmla="*/ 46 h 122"/>
                  <a:gd name="T4" fmla="*/ 48 w 162"/>
                  <a:gd name="T5" fmla="*/ 72 h 122"/>
                  <a:gd name="T6" fmla="*/ 72 w 162"/>
                  <a:gd name="T7" fmla="*/ 40 h 122"/>
                  <a:gd name="T8" fmla="*/ 119 w 162"/>
                  <a:gd name="T9" fmla="*/ 11 h 122"/>
                  <a:gd name="T10" fmla="*/ 158 w 162"/>
                  <a:gd name="T11" fmla="*/ 76 h 122"/>
                  <a:gd name="T12" fmla="*/ 143 w 162"/>
                  <a:gd name="T13" fmla="*/ 122 h 122"/>
                  <a:gd name="T14" fmla="*/ 117 w 162"/>
                  <a:gd name="T15" fmla="*/ 108 h 122"/>
                  <a:gd name="T16" fmla="*/ 127 w 162"/>
                  <a:gd name="T17" fmla="*/ 77 h 122"/>
                  <a:gd name="T18" fmla="*/ 114 w 162"/>
                  <a:gd name="T19" fmla="*/ 50 h 122"/>
                  <a:gd name="T20" fmla="*/ 97 w 162"/>
                  <a:gd name="T21" fmla="*/ 70 h 122"/>
                  <a:gd name="T22" fmla="*/ 47 w 162"/>
                  <a:gd name="T23" fmla="*/ 112 h 122"/>
                  <a:gd name="T24" fmla="*/ 4 w 162"/>
                  <a:gd name="T25" fmla="*/ 44 h 122"/>
                  <a:gd name="T26" fmla="*/ 18 w 162"/>
                  <a:gd name="T27" fmla="*/ 0 h 122"/>
                  <a:gd name="T28" fmla="*/ 46 w 162"/>
                  <a:gd name="T29"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22">
                    <a:moveTo>
                      <a:pt x="46" y="13"/>
                    </a:moveTo>
                    <a:cubicBezTo>
                      <a:pt x="42" y="21"/>
                      <a:pt x="36" y="36"/>
                      <a:pt x="35" y="46"/>
                    </a:cubicBezTo>
                    <a:cubicBezTo>
                      <a:pt x="34" y="58"/>
                      <a:pt x="34" y="71"/>
                      <a:pt x="48" y="72"/>
                    </a:cubicBezTo>
                    <a:cubicBezTo>
                      <a:pt x="62" y="74"/>
                      <a:pt x="65" y="57"/>
                      <a:pt x="72" y="40"/>
                    </a:cubicBezTo>
                    <a:cubicBezTo>
                      <a:pt x="80" y="24"/>
                      <a:pt x="91" y="7"/>
                      <a:pt x="119" y="11"/>
                    </a:cubicBezTo>
                    <a:cubicBezTo>
                      <a:pt x="151" y="15"/>
                      <a:pt x="162" y="48"/>
                      <a:pt x="158" y="76"/>
                    </a:cubicBezTo>
                    <a:cubicBezTo>
                      <a:pt x="156" y="93"/>
                      <a:pt x="151" y="107"/>
                      <a:pt x="143" y="122"/>
                    </a:cubicBezTo>
                    <a:cubicBezTo>
                      <a:pt x="117" y="108"/>
                      <a:pt x="117" y="108"/>
                      <a:pt x="117" y="108"/>
                    </a:cubicBezTo>
                    <a:cubicBezTo>
                      <a:pt x="122" y="98"/>
                      <a:pt x="126" y="85"/>
                      <a:pt x="127" y="77"/>
                    </a:cubicBezTo>
                    <a:cubicBezTo>
                      <a:pt x="129" y="59"/>
                      <a:pt x="123" y="51"/>
                      <a:pt x="114" y="50"/>
                    </a:cubicBezTo>
                    <a:cubicBezTo>
                      <a:pt x="108" y="50"/>
                      <a:pt x="103" y="53"/>
                      <a:pt x="97" y="70"/>
                    </a:cubicBezTo>
                    <a:cubicBezTo>
                      <a:pt x="84" y="106"/>
                      <a:pt x="68" y="115"/>
                      <a:pt x="47" y="112"/>
                    </a:cubicBezTo>
                    <a:cubicBezTo>
                      <a:pt x="11" y="108"/>
                      <a:pt x="0" y="77"/>
                      <a:pt x="4" y="44"/>
                    </a:cubicBezTo>
                    <a:cubicBezTo>
                      <a:pt x="6" y="29"/>
                      <a:pt x="11" y="14"/>
                      <a:pt x="18" y="0"/>
                    </a:cubicBezTo>
                    <a:lnTo>
                      <a:pt x="46" y="13"/>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1" name="Freeform 16"/>
              <p:cNvSpPr>
                <a:spLocks/>
              </p:cNvSpPr>
              <p:nvPr userDrawn="1"/>
            </p:nvSpPr>
            <p:spPr bwMode="auto">
              <a:xfrm>
                <a:off x="714"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2" name="Freeform 17"/>
              <p:cNvSpPr>
                <a:spLocks/>
              </p:cNvSpPr>
              <p:nvPr userDrawn="1"/>
            </p:nvSpPr>
            <p:spPr bwMode="auto">
              <a:xfrm>
                <a:off x="714"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3" name="Freeform 18"/>
              <p:cNvSpPr>
                <a:spLocks/>
              </p:cNvSpPr>
              <p:nvPr userDrawn="1"/>
            </p:nvSpPr>
            <p:spPr bwMode="auto">
              <a:xfrm>
                <a:off x="693"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4" name="Freeform 19"/>
              <p:cNvSpPr>
                <a:spLocks/>
              </p:cNvSpPr>
              <p:nvPr userDrawn="1"/>
            </p:nvSpPr>
            <p:spPr bwMode="auto">
              <a:xfrm>
                <a:off x="693"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5" name="Freeform 20"/>
              <p:cNvSpPr>
                <a:spLocks/>
              </p:cNvSpPr>
              <p:nvPr userDrawn="1"/>
            </p:nvSpPr>
            <p:spPr bwMode="auto">
              <a:xfrm>
                <a:off x="664"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6" name="Freeform 21"/>
              <p:cNvSpPr>
                <a:spLocks/>
              </p:cNvSpPr>
              <p:nvPr userDrawn="1"/>
            </p:nvSpPr>
            <p:spPr bwMode="auto">
              <a:xfrm>
                <a:off x="664"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7" name="Freeform 22"/>
              <p:cNvSpPr>
                <a:spLocks/>
              </p:cNvSpPr>
              <p:nvPr userDrawn="1"/>
            </p:nvSpPr>
            <p:spPr bwMode="auto">
              <a:xfrm>
                <a:off x="628"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 name="Freeform 23"/>
              <p:cNvSpPr>
                <a:spLocks/>
              </p:cNvSpPr>
              <p:nvPr userDrawn="1"/>
            </p:nvSpPr>
            <p:spPr bwMode="auto">
              <a:xfrm>
                <a:off x="628"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9" name="Freeform 24"/>
              <p:cNvSpPr>
                <a:spLocks/>
              </p:cNvSpPr>
              <p:nvPr userDrawn="1"/>
            </p:nvSpPr>
            <p:spPr bwMode="auto">
              <a:xfrm>
                <a:off x="579" y="671"/>
                <a:ext cx="35" cy="35"/>
              </a:xfrm>
              <a:custGeom>
                <a:avLst/>
                <a:gdLst>
                  <a:gd name="T0" fmla="*/ 26 w 178"/>
                  <a:gd name="T1" fmla="*/ 176 h 176"/>
                  <a:gd name="T2" fmla="*/ 0 w 178"/>
                  <a:gd name="T3" fmla="*/ 26 h 176"/>
                  <a:gd name="T4" fmla="*/ 89 w 178"/>
                  <a:gd name="T5" fmla="*/ 6 h 176"/>
                  <a:gd name="T6" fmla="*/ 100 w 178"/>
                  <a:gd name="T7" fmla="*/ 45 h 176"/>
                  <a:gd name="T8" fmla="*/ 147 w 178"/>
                  <a:gd name="T9" fmla="*/ 30 h 176"/>
                  <a:gd name="T10" fmla="*/ 155 w 178"/>
                  <a:gd name="T11" fmla="*/ 0 h 176"/>
                  <a:gd name="T12" fmla="*/ 178 w 178"/>
                  <a:gd name="T13" fmla="*/ 52 h 176"/>
                  <a:gd name="T14" fmla="*/ 148 w 178"/>
                  <a:gd name="T15" fmla="*/ 148 h 176"/>
                  <a:gd name="T16" fmla="*/ 26 w 178"/>
                  <a:gd name="T1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6">
                    <a:moveTo>
                      <a:pt x="26" y="176"/>
                    </a:moveTo>
                    <a:cubicBezTo>
                      <a:pt x="0" y="26"/>
                      <a:pt x="0" y="26"/>
                      <a:pt x="0" y="26"/>
                    </a:cubicBezTo>
                    <a:cubicBezTo>
                      <a:pt x="30" y="21"/>
                      <a:pt x="59" y="14"/>
                      <a:pt x="89" y="6"/>
                    </a:cubicBezTo>
                    <a:cubicBezTo>
                      <a:pt x="100" y="45"/>
                      <a:pt x="100" y="45"/>
                      <a:pt x="100" y="45"/>
                    </a:cubicBezTo>
                    <a:cubicBezTo>
                      <a:pt x="116" y="40"/>
                      <a:pt x="132" y="35"/>
                      <a:pt x="147" y="30"/>
                    </a:cubicBezTo>
                    <a:cubicBezTo>
                      <a:pt x="155" y="0"/>
                      <a:pt x="155" y="0"/>
                      <a:pt x="155" y="0"/>
                    </a:cubicBezTo>
                    <a:cubicBezTo>
                      <a:pt x="178" y="52"/>
                      <a:pt x="178" y="52"/>
                      <a:pt x="178" y="52"/>
                    </a:cubicBezTo>
                    <a:cubicBezTo>
                      <a:pt x="148" y="148"/>
                      <a:pt x="148" y="148"/>
                      <a:pt x="148" y="148"/>
                    </a:cubicBezTo>
                    <a:lnTo>
                      <a:pt x="26" y="176"/>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 name="Freeform 25"/>
              <p:cNvSpPr>
                <a:spLocks/>
              </p:cNvSpPr>
              <p:nvPr userDrawn="1"/>
            </p:nvSpPr>
            <p:spPr bwMode="auto">
              <a:xfrm>
                <a:off x="496"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 name="Freeform 26"/>
              <p:cNvSpPr>
                <a:spLocks/>
              </p:cNvSpPr>
              <p:nvPr userDrawn="1"/>
            </p:nvSpPr>
            <p:spPr bwMode="auto">
              <a:xfrm>
                <a:off x="496"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2" name="Freeform 27"/>
              <p:cNvSpPr>
                <a:spLocks/>
              </p:cNvSpPr>
              <p:nvPr userDrawn="1"/>
            </p:nvSpPr>
            <p:spPr bwMode="auto">
              <a:xfrm>
                <a:off x="453"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3" name="Freeform 28"/>
              <p:cNvSpPr>
                <a:spLocks/>
              </p:cNvSpPr>
              <p:nvPr userDrawn="1"/>
            </p:nvSpPr>
            <p:spPr bwMode="auto">
              <a:xfrm>
                <a:off x="453"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4" name="Freeform 29"/>
              <p:cNvSpPr>
                <a:spLocks/>
              </p:cNvSpPr>
              <p:nvPr userDrawn="1"/>
            </p:nvSpPr>
            <p:spPr bwMode="auto">
              <a:xfrm>
                <a:off x="412"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5" name="Freeform 30"/>
              <p:cNvSpPr>
                <a:spLocks/>
              </p:cNvSpPr>
              <p:nvPr userDrawn="1"/>
            </p:nvSpPr>
            <p:spPr bwMode="auto">
              <a:xfrm>
                <a:off x="412"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6" name="Freeform 31"/>
              <p:cNvSpPr>
                <a:spLocks/>
              </p:cNvSpPr>
              <p:nvPr userDrawn="1"/>
            </p:nvSpPr>
            <p:spPr bwMode="auto">
              <a:xfrm>
                <a:off x="370"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7" name="Freeform 32"/>
              <p:cNvSpPr>
                <a:spLocks/>
              </p:cNvSpPr>
              <p:nvPr userDrawn="1"/>
            </p:nvSpPr>
            <p:spPr bwMode="auto">
              <a:xfrm>
                <a:off x="370"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8" name="Freeform 33"/>
              <p:cNvSpPr>
                <a:spLocks/>
              </p:cNvSpPr>
              <p:nvPr userDrawn="1"/>
            </p:nvSpPr>
            <p:spPr bwMode="auto">
              <a:xfrm>
                <a:off x="353" y="554"/>
                <a:ext cx="34" cy="30"/>
              </a:xfrm>
              <a:custGeom>
                <a:avLst/>
                <a:gdLst>
                  <a:gd name="T0" fmla="*/ 138 w 168"/>
                  <a:gd name="T1" fmla="*/ 100 h 147"/>
                  <a:gd name="T2" fmla="*/ 131 w 168"/>
                  <a:gd name="T3" fmla="*/ 66 h 147"/>
                  <a:gd name="T4" fmla="*/ 107 w 168"/>
                  <a:gd name="T5" fmla="*/ 49 h 147"/>
                  <a:gd name="T6" fmla="*/ 101 w 168"/>
                  <a:gd name="T7" fmla="*/ 88 h 147"/>
                  <a:gd name="T8" fmla="*/ 73 w 168"/>
                  <a:gd name="T9" fmla="*/ 136 h 147"/>
                  <a:gd name="T10" fmla="*/ 8 w 168"/>
                  <a:gd name="T11" fmla="*/ 97 h 147"/>
                  <a:gd name="T12" fmla="*/ 0 w 168"/>
                  <a:gd name="T13" fmla="*/ 49 h 147"/>
                  <a:gd name="T14" fmla="*/ 30 w 168"/>
                  <a:gd name="T15" fmla="*/ 50 h 147"/>
                  <a:gd name="T16" fmla="*/ 35 w 168"/>
                  <a:gd name="T17" fmla="*/ 81 h 147"/>
                  <a:gd name="T18" fmla="*/ 59 w 168"/>
                  <a:gd name="T19" fmla="*/ 99 h 147"/>
                  <a:gd name="T20" fmla="*/ 65 w 168"/>
                  <a:gd name="T21" fmla="*/ 73 h 147"/>
                  <a:gd name="T22" fmla="*/ 90 w 168"/>
                  <a:gd name="T23" fmla="*/ 13 h 147"/>
                  <a:gd name="T24" fmla="*/ 159 w 168"/>
                  <a:gd name="T25" fmla="*/ 53 h 147"/>
                  <a:gd name="T26" fmla="*/ 168 w 168"/>
                  <a:gd name="T27" fmla="*/ 99 h 147"/>
                  <a:gd name="T28" fmla="*/ 138 w 168"/>
                  <a:gd name="T29"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47">
                    <a:moveTo>
                      <a:pt x="138" y="100"/>
                    </a:moveTo>
                    <a:cubicBezTo>
                      <a:pt x="137" y="91"/>
                      <a:pt x="135" y="76"/>
                      <a:pt x="131" y="66"/>
                    </a:cubicBezTo>
                    <a:cubicBezTo>
                      <a:pt x="127" y="55"/>
                      <a:pt x="120" y="44"/>
                      <a:pt x="107" y="49"/>
                    </a:cubicBezTo>
                    <a:cubicBezTo>
                      <a:pt x="94" y="53"/>
                      <a:pt x="99" y="70"/>
                      <a:pt x="101" y="88"/>
                    </a:cubicBezTo>
                    <a:cubicBezTo>
                      <a:pt x="102" y="106"/>
                      <a:pt x="100" y="126"/>
                      <a:pt x="73" y="136"/>
                    </a:cubicBezTo>
                    <a:cubicBezTo>
                      <a:pt x="43" y="147"/>
                      <a:pt x="18" y="123"/>
                      <a:pt x="8" y="97"/>
                    </a:cubicBezTo>
                    <a:cubicBezTo>
                      <a:pt x="2" y="81"/>
                      <a:pt x="0" y="65"/>
                      <a:pt x="0" y="49"/>
                    </a:cubicBezTo>
                    <a:cubicBezTo>
                      <a:pt x="30" y="50"/>
                      <a:pt x="30" y="50"/>
                      <a:pt x="30" y="50"/>
                    </a:cubicBezTo>
                    <a:cubicBezTo>
                      <a:pt x="30" y="60"/>
                      <a:pt x="32" y="73"/>
                      <a:pt x="35" y="81"/>
                    </a:cubicBezTo>
                    <a:cubicBezTo>
                      <a:pt x="42" y="98"/>
                      <a:pt x="50" y="102"/>
                      <a:pt x="59" y="99"/>
                    </a:cubicBezTo>
                    <a:cubicBezTo>
                      <a:pt x="65" y="97"/>
                      <a:pt x="68" y="91"/>
                      <a:pt x="65" y="73"/>
                    </a:cubicBezTo>
                    <a:cubicBezTo>
                      <a:pt x="60" y="35"/>
                      <a:pt x="70" y="20"/>
                      <a:pt x="90" y="13"/>
                    </a:cubicBezTo>
                    <a:cubicBezTo>
                      <a:pt x="124" y="0"/>
                      <a:pt x="148" y="22"/>
                      <a:pt x="159" y="53"/>
                    </a:cubicBezTo>
                    <a:cubicBezTo>
                      <a:pt x="165" y="67"/>
                      <a:pt x="167" y="83"/>
                      <a:pt x="168" y="99"/>
                    </a:cubicBezTo>
                    <a:lnTo>
                      <a:pt x="138" y="100"/>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9" name="Freeform 34"/>
              <p:cNvSpPr>
                <a:spLocks/>
              </p:cNvSpPr>
              <p:nvPr userDrawn="1"/>
            </p:nvSpPr>
            <p:spPr bwMode="auto">
              <a:xfrm>
                <a:off x="342"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50" name="Freeform 35"/>
              <p:cNvSpPr>
                <a:spLocks/>
              </p:cNvSpPr>
              <p:nvPr userDrawn="1"/>
            </p:nvSpPr>
            <p:spPr bwMode="auto">
              <a:xfrm>
                <a:off x="342"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1" name="Freeform 36"/>
              <p:cNvSpPr>
                <a:spLocks/>
              </p:cNvSpPr>
              <p:nvPr userDrawn="1"/>
            </p:nvSpPr>
            <p:spPr bwMode="auto">
              <a:xfrm>
                <a:off x="343" y="465"/>
                <a:ext cx="32" cy="25"/>
              </a:xfrm>
              <a:custGeom>
                <a:avLst/>
                <a:gdLst>
                  <a:gd name="T0" fmla="*/ 163 w 163"/>
                  <a:gd name="T1" fmla="*/ 5 h 125"/>
                  <a:gd name="T2" fmla="*/ 155 w 163"/>
                  <a:gd name="T3" fmla="*/ 45 h 125"/>
                  <a:gd name="T4" fmla="*/ 121 w 163"/>
                  <a:gd name="T5" fmla="*/ 55 h 125"/>
                  <a:gd name="T6" fmla="*/ 93 w 163"/>
                  <a:gd name="T7" fmla="*/ 78 h 125"/>
                  <a:gd name="T8" fmla="*/ 93 w 163"/>
                  <a:gd name="T9" fmla="*/ 84 h 125"/>
                  <a:gd name="T10" fmla="*/ 150 w 163"/>
                  <a:gd name="T11" fmla="*/ 90 h 125"/>
                  <a:gd name="T12" fmla="*/ 147 w 163"/>
                  <a:gd name="T13" fmla="*/ 125 h 125"/>
                  <a:gd name="T14" fmla="*/ 0 w 163"/>
                  <a:gd name="T15" fmla="*/ 116 h 125"/>
                  <a:gd name="T16" fmla="*/ 6 w 163"/>
                  <a:gd name="T17" fmla="*/ 54 h 125"/>
                  <a:gd name="T18" fmla="*/ 51 w 163"/>
                  <a:gd name="T19" fmla="*/ 2 h 125"/>
                  <a:gd name="T20" fmla="*/ 87 w 163"/>
                  <a:gd name="T21" fmla="*/ 42 h 125"/>
                  <a:gd name="T22" fmla="*/ 88 w 163"/>
                  <a:gd name="T23" fmla="*/ 42 h 125"/>
                  <a:gd name="T24" fmla="*/ 108 w 163"/>
                  <a:gd name="T25" fmla="*/ 28 h 125"/>
                  <a:gd name="T26" fmla="*/ 163 w 163"/>
                  <a:gd name="T2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25">
                    <a:moveTo>
                      <a:pt x="163" y="5"/>
                    </a:moveTo>
                    <a:cubicBezTo>
                      <a:pt x="159" y="19"/>
                      <a:pt x="157" y="32"/>
                      <a:pt x="155" y="45"/>
                    </a:cubicBezTo>
                    <a:cubicBezTo>
                      <a:pt x="155" y="45"/>
                      <a:pt x="132" y="51"/>
                      <a:pt x="121" y="55"/>
                    </a:cubicBezTo>
                    <a:cubicBezTo>
                      <a:pt x="108" y="60"/>
                      <a:pt x="95" y="68"/>
                      <a:pt x="93" y="78"/>
                    </a:cubicBezTo>
                    <a:cubicBezTo>
                      <a:pt x="93" y="80"/>
                      <a:pt x="93" y="83"/>
                      <a:pt x="93" y="84"/>
                    </a:cubicBezTo>
                    <a:cubicBezTo>
                      <a:pt x="150" y="90"/>
                      <a:pt x="150" y="90"/>
                      <a:pt x="150" y="90"/>
                    </a:cubicBezTo>
                    <a:cubicBezTo>
                      <a:pt x="149" y="101"/>
                      <a:pt x="148" y="113"/>
                      <a:pt x="147" y="125"/>
                    </a:cubicBezTo>
                    <a:cubicBezTo>
                      <a:pt x="0" y="116"/>
                      <a:pt x="0" y="116"/>
                      <a:pt x="0" y="116"/>
                    </a:cubicBezTo>
                    <a:cubicBezTo>
                      <a:pt x="1" y="95"/>
                      <a:pt x="3" y="75"/>
                      <a:pt x="6" y="54"/>
                    </a:cubicBezTo>
                    <a:cubicBezTo>
                      <a:pt x="9" y="24"/>
                      <a:pt x="24" y="0"/>
                      <a:pt x="51" y="2"/>
                    </a:cubicBezTo>
                    <a:cubicBezTo>
                      <a:pt x="73" y="4"/>
                      <a:pt x="87" y="18"/>
                      <a:pt x="87" y="42"/>
                    </a:cubicBezTo>
                    <a:cubicBezTo>
                      <a:pt x="88" y="42"/>
                      <a:pt x="88" y="42"/>
                      <a:pt x="88" y="42"/>
                    </a:cubicBezTo>
                    <a:cubicBezTo>
                      <a:pt x="93" y="35"/>
                      <a:pt x="99" y="33"/>
                      <a:pt x="108" y="28"/>
                    </a:cubicBezTo>
                    <a:cubicBezTo>
                      <a:pt x="122" y="19"/>
                      <a:pt x="163" y="5"/>
                      <a:pt x="163" y="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52" name="Freeform 37"/>
              <p:cNvSpPr>
                <a:spLocks/>
              </p:cNvSpPr>
              <p:nvPr userDrawn="1"/>
            </p:nvSpPr>
            <p:spPr bwMode="auto">
              <a:xfrm>
                <a:off x="354"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53" name="Freeform 38"/>
              <p:cNvSpPr>
                <a:spLocks/>
              </p:cNvSpPr>
              <p:nvPr userDrawn="1"/>
            </p:nvSpPr>
            <p:spPr bwMode="auto">
              <a:xfrm>
                <a:off x="354"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4" name="Freeform 39"/>
              <p:cNvSpPr>
                <a:spLocks/>
              </p:cNvSpPr>
              <p:nvPr userDrawn="1"/>
            </p:nvSpPr>
            <p:spPr bwMode="auto">
              <a:xfrm>
                <a:off x="400"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55" name="Freeform 40"/>
              <p:cNvSpPr>
                <a:spLocks/>
              </p:cNvSpPr>
              <p:nvPr userDrawn="1"/>
            </p:nvSpPr>
            <p:spPr bwMode="auto">
              <a:xfrm>
                <a:off x="400"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6" name="Freeform 41"/>
              <p:cNvSpPr>
                <a:spLocks noEditPoints="1"/>
              </p:cNvSpPr>
              <p:nvPr userDrawn="1"/>
            </p:nvSpPr>
            <p:spPr bwMode="auto">
              <a:xfrm>
                <a:off x="442" y="312"/>
                <a:ext cx="36" cy="37"/>
              </a:xfrm>
              <a:custGeom>
                <a:avLst/>
                <a:gdLst>
                  <a:gd name="T0" fmla="*/ 54 w 181"/>
                  <a:gd name="T1" fmla="*/ 24 h 186"/>
                  <a:gd name="T2" fmla="*/ 161 w 181"/>
                  <a:gd name="T3" fmla="*/ 56 h 186"/>
                  <a:gd name="T4" fmla="*/ 127 w 181"/>
                  <a:gd name="T5" fmla="*/ 163 h 186"/>
                  <a:gd name="T6" fmla="*/ 20 w 181"/>
                  <a:gd name="T7" fmla="*/ 130 h 186"/>
                  <a:gd name="T8" fmla="*/ 54 w 181"/>
                  <a:gd name="T9" fmla="*/ 24 h 186"/>
                  <a:gd name="T10" fmla="*/ 113 w 181"/>
                  <a:gd name="T11" fmla="*/ 135 h 186"/>
                  <a:gd name="T12" fmla="*/ 126 w 181"/>
                  <a:gd name="T13" fmla="*/ 75 h 186"/>
                  <a:gd name="T14" fmla="*/ 68 w 181"/>
                  <a:gd name="T15" fmla="*/ 51 h 186"/>
                  <a:gd name="T16" fmla="*/ 55 w 181"/>
                  <a:gd name="T17" fmla="*/ 112 h 186"/>
                  <a:gd name="T18" fmla="*/ 113 w 181"/>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6">
                    <a:moveTo>
                      <a:pt x="54" y="24"/>
                    </a:moveTo>
                    <a:cubicBezTo>
                      <a:pt x="99" y="0"/>
                      <a:pt x="141" y="18"/>
                      <a:pt x="161" y="56"/>
                    </a:cubicBezTo>
                    <a:cubicBezTo>
                      <a:pt x="181" y="94"/>
                      <a:pt x="172" y="139"/>
                      <a:pt x="127" y="163"/>
                    </a:cubicBezTo>
                    <a:cubicBezTo>
                      <a:pt x="82" y="186"/>
                      <a:pt x="40" y="169"/>
                      <a:pt x="20" y="130"/>
                    </a:cubicBezTo>
                    <a:cubicBezTo>
                      <a:pt x="0" y="92"/>
                      <a:pt x="10" y="47"/>
                      <a:pt x="54" y="24"/>
                    </a:cubicBezTo>
                    <a:close/>
                    <a:moveTo>
                      <a:pt x="113" y="135"/>
                    </a:moveTo>
                    <a:cubicBezTo>
                      <a:pt x="132" y="125"/>
                      <a:pt x="141" y="103"/>
                      <a:pt x="126" y="75"/>
                    </a:cubicBezTo>
                    <a:cubicBezTo>
                      <a:pt x="111" y="46"/>
                      <a:pt x="88" y="41"/>
                      <a:pt x="68" y="51"/>
                    </a:cubicBezTo>
                    <a:cubicBezTo>
                      <a:pt x="49" y="61"/>
                      <a:pt x="40" y="83"/>
                      <a:pt x="55" y="112"/>
                    </a:cubicBezTo>
                    <a:cubicBezTo>
                      <a:pt x="70" y="141"/>
                      <a:pt x="93" y="146"/>
                      <a:pt x="113"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57" name="Freeform 42"/>
              <p:cNvSpPr>
                <a:spLocks/>
              </p:cNvSpPr>
              <p:nvPr userDrawn="1"/>
            </p:nvSpPr>
            <p:spPr bwMode="auto">
              <a:xfrm>
                <a:off x="490" y="298"/>
                <a:ext cx="27" cy="33"/>
              </a:xfrm>
              <a:custGeom>
                <a:avLst/>
                <a:gdLst>
                  <a:gd name="T0" fmla="*/ 36 w 137"/>
                  <a:gd name="T1" fmla="*/ 132 h 164"/>
                  <a:gd name="T2" fmla="*/ 71 w 137"/>
                  <a:gd name="T3" fmla="*/ 130 h 164"/>
                  <a:gd name="T4" fmla="*/ 91 w 137"/>
                  <a:gd name="T5" fmla="*/ 108 h 164"/>
                  <a:gd name="T6" fmla="*/ 52 w 137"/>
                  <a:gd name="T7" fmla="*/ 97 h 164"/>
                  <a:gd name="T8" fmla="*/ 8 w 137"/>
                  <a:gd name="T9" fmla="*/ 64 h 164"/>
                  <a:gd name="T10" fmla="*/ 55 w 137"/>
                  <a:gd name="T11" fmla="*/ 4 h 164"/>
                  <a:gd name="T12" fmla="*/ 103 w 137"/>
                  <a:gd name="T13" fmla="*/ 2 h 164"/>
                  <a:gd name="T14" fmla="*/ 99 w 137"/>
                  <a:gd name="T15" fmla="*/ 31 h 164"/>
                  <a:gd name="T16" fmla="*/ 67 w 137"/>
                  <a:gd name="T17" fmla="*/ 33 h 164"/>
                  <a:gd name="T18" fmla="*/ 47 w 137"/>
                  <a:gd name="T19" fmla="*/ 55 h 164"/>
                  <a:gd name="T20" fmla="*/ 71 w 137"/>
                  <a:gd name="T21" fmla="*/ 64 h 164"/>
                  <a:gd name="T22" fmla="*/ 129 w 137"/>
                  <a:gd name="T23" fmla="*/ 95 h 164"/>
                  <a:gd name="T24" fmla="*/ 80 w 137"/>
                  <a:gd name="T25" fmla="*/ 160 h 164"/>
                  <a:gd name="T26" fmla="*/ 34 w 137"/>
                  <a:gd name="T27" fmla="*/ 162 h 164"/>
                  <a:gd name="T28" fmla="*/ 36 w 137"/>
                  <a:gd name="T29" fmla="*/ 1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64">
                    <a:moveTo>
                      <a:pt x="36" y="132"/>
                    </a:moveTo>
                    <a:cubicBezTo>
                      <a:pt x="45" y="133"/>
                      <a:pt x="61" y="133"/>
                      <a:pt x="71" y="130"/>
                    </a:cubicBezTo>
                    <a:cubicBezTo>
                      <a:pt x="82" y="127"/>
                      <a:pt x="94" y="122"/>
                      <a:pt x="91" y="108"/>
                    </a:cubicBezTo>
                    <a:cubicBezTo>
                      <a:pt x="87" y="95"/>
                      <a:pt x="70" y="98"/>
                      <a:pt x="52" y="97"/>
                    </a:cubicBezTo>
                    <a:cubicBezTo>
                      <a:pt x="34" y="96"/>
                      <a:pt x="15" y="92"/>
                      <a:pt x="8" y="64"/>
                    </a:cubicBezTo>
                    <a:cubicBezTo>
                      <a:pt x="0" y="33"/>
                      <a:pt x="28" y="11"/>
                      <a:pt x="55" y="4"/>
                    </a:cubicBezTo>
                    <a:cubicBezTo>
                      <a:pt x="71" y="0"/>
                      <a:pt x="87" y="0"/>
                      <a:pt x="103" y="2"/>
                    </a:cubicBezTo>
                    <a:cubicBezTo>
                      <a:pt x="99" y="31"/>
                      <a:pt x="99" y="31"/>
                      <a:pt x="99" y="31"/>
                    </a:cubicBezTo>
                    <a:cubicBezTo>
                      <a:pt x="89" y="30"/>
                      <a:pt x="75" y="31"/>
                      <a:pt x="67" y="33"/>
                    </a:cubicBezTo>
                    <a:cubicBezTo>
                      <a:pt x="49" y="37"/>
                      <a:pt x="44" y="45"/>
                      <a:pt x="47" y="55"/>
                    </a:cubicBezTo>
                    <a:cubicBezTo>
                      <a:pt x="48" y="60"/>
                      <a:pt x="54" y="64"/>
                      <a:pt x="71" y="64"/>
                    </a:cubicBezTo>
                    <a:cubicBezTo>
                      <a:pt x="110" y="63"/>
                      <a:pt x="124" y="75"/>
                      <a:pt x="129" y="95"/>
                    </a:cubicBezTo>
                    <a:cubicBezTo>
                      <a:pt x="137" y="131"/>
                      <a:pt x="112" y="152"/>
                      <a:pt x="80" y="160"/>
                    </a:cubicBezTo>
                    <a:cubicBezTo>
                      <a:pt x="65" y="163"/>
                      <a:pt x="49" y="164"/>
                      <a:pt x="34" y="162"/>
                    </a:cubicBezTo>
                    <a:lnTo>
                      <a:pt x="36" y="132"/>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58" name="Freeform 43"/>
              <p:cNvSpPr>
                <a:spLocks noEditPoints="1"/>
              </p:cNvSpPr>
              <p:nvPr userDrawn="1"/>
            </p:nvSpPr>
            <p:spPr bwMode="auto">
              <a:xfrm>
                <a:off x="343" y="294"/>
                <a:ext cx="413" cy="414"/>
              </a:xfrm>
              <a:custGeom>
                <a:avLst/>
                <a:gdLst>
                  <a:gd name="T0" fmla="*/ 1176 w 2069"/>
                  <a:gd name="T1" fmla="*/ 2060 h 2070"/>
                  <a:gd name="T2" fmla="*/ 1386 w 2069"/>
                  <a:gd name="T3" fmla="*/ 2008 h 2070"/>
                  <a:gd name="T4" fmla="*/ 26 w 2069"/>
                  <a:gd name="T5" fmla="*/ 1266 h 2070"/>
                  <a:gd name="T6" fmla="*/ 0 w 2069"/>
                  <a:gd name="T7" fmla="*/ 1052 h 2070"/>
                  <a:gd name="T8" fmla="*/ 460 w 2069"/>
                  <a:gd name="T9" fmla="*/ 174 h 2070"/>
                  <a:gd name="T10" fmla="*/ 842 w 2069"/>
                  <a:gd name="T11" fmla="*/ 668 h 2070"/>
                  <a:gd name="T12" fmla="*/ 33 w 2069"/>
                  <a:gd name="T13" fmla="*/ 771 h 2070"/>
                  <a:gd name="T14" fmla="*/ 647 w 2069"/>
                  <a:gd name="T15" fmla="*/ 888 h 2070"/>
                  <a:gd name="T16" fmla="*/ 683 w 2069"/>
                  <a:gd name="T17" fmla="*/ 61 h 2070"/>
                  <a:gd name="T18" fmla="*/ 935 w 2069"/>
                  <a:gd name="T19" fmla="*/ 633 h 2070"/>
                  <a:gd name="T20" fmla="*/ 0 w 2069"/>
                  <a:gd name="T21" fmla="*/ 1018 h 2070"/>
                  <a:gd name="T22" fmla="*/ 623 w 2069"/>
                  <a:gd name="T23" fmla="*/ 985 h 2070"/>
                  <a:gd name="T24" fmla="*/ 126 w 2069"/>
                  <a:gd name="T25" fmla="*/ 539 h 2070"/>
                  <a:gd name="T26" fmla="*/ 694 w 2069"/>
                  <a:gd name="T27" fmla="*/ 800 h 2070"/>
                  <a:gd name="T28" fmla="*/ 1820 w 2069"/>
                  <a:gd name="T29" fmla="*/ 361 h 2070"/>
                  <a:gd name="T30" fmla="*/ 1375 w 2069"/>
                  <a:gd name="T31" fmla="*/ 800 h 2070"/>
                  <a:gd name="T32" fmla="*/ 1958 w 2069"/>
                  <a:gd name="T33" fmla="*/ 569 h 2070"/>
                  <a:gd name="T34" fmla="*/ 1421 w 2069"/>
                  <a:gd name="T35" fmla="*/ 888 h 2070"/>
                  <a:gd name="T36" fmla="*/ 1636 w 2069"/>
                  <a:gd name="T37" fmla="*/ 193 h 2070"/>
                  <a:gd name="T38" fmla="*/ 1309 w 2069"/>
                  <a:gd name="T39" fmla="*/ 725 h 2070"/>
                  <a:gd name="T40" fmla="*/ 926 w 2069"/>
                  <a:gd name="T41" fmla="*/ 6 h 2070"/>
                  <a:gd name="T42" fmla="*/ 1143 w 2069"/>
                  <a:gd name="T43" fmla="*/ 6 h 2070"/>
                  <a:gd name="T44" fmla="*/ 1133 w 2069"/>
                  <a:gd name="T45" fmla="*/ 633 h 2070"/>
                  <a:gd name="T46" fmla="*/ 1386 w 2069"/>
                  <a:gd name="T47" fmla="*/ 61 h 2070"/>
                  <a:gd name="T48" fmla="*/ 1227 w 2069"/>
                  <a:gd name="T49" fmla="*/ 668 h 2070"/>
                  <a:gd name="T50" fmla="*/ 1608 w 2069"/>
                  <a:gd name="T51" fmla="*/ 174 h 2070"/>
                  <a:gd name="T52" fmla="*/ 760 w 2069"/>
                  <a:gd name="T53" fmla="*/ 725 h 2070"/>
                  <a:gd name="T54" fmla="*/ 433 w 2069"/>
                  <a:gd name="T55" fmla="*/ 193 h 2070"/>
                  <a:gd name="T56" fmla="*/ 1227 w 2069"/>
                  <a:gd name="T57" fmla="*/ 1402 h 2070"/>
                  <a:gd name="T58" fmla="*/ 1417 w 2069"/>
                  <a:gd name="T59" fmla="*/ 1997 h 2070"/>
                  <a:gd name="T60" fmla="*/ 1309 w 2069"/>
                  <a:gd name="T61" fmla="*/ 1345 h 2070"/>
                  <a:gd name="T62" fmla="*/ 1636 w 2069"/>
                  <a:gd name="T63" fmla="*/ 1877 h 2070"/>
                  <a:gd name="T64" fmla="*/ 1421 w 2069"/>
                  <a:gd name="T65" fmla="*/ 1182 h 2070"/>
                  <a:gd name="T66" fmla="*/ 1958 w 2069"/>
                  <a:gd name="T67" fmla="*/ 1501 h 2070"/>
                  <a:gd name="T68" fmla="*/ 647 w 2069"/>
                  <a:gd name="T69" fmla="*/ 1182 h 2070"/>
                  <a:gd name="T70" fmla="*/ 33 w 2069"/>
                  <a:gd name="T71" fmla="*/ 1299 h 2070"/>
                  <a:gd name="T72" fmla="*/ 2043 w 2069"/>
                  <a:gd name="T73" fmla="*/ 803 h 2070"/>
                  <a:gd name="T74" fmla="*/ 1445 w 2069"/>
                  <a:gd name="T75" fmla="*/ 985 h 2070"/>
                  <a:gd name="T76" fmla="*/ 1445 w 2069"/>
                  <a:gd name="T77" fmla="*/ 1085 h 2070"/>
                  <a:gd name="T78" fmla="*/ 2043 w 2069"/>
                  <a:gd name="T79" fmla="*/ 1266 h 2070"/>
                  <a:gd name="T80" fmla="*/ 1375 w 2069"/>
                  <a:gd name="T81" fmla="*/ 1270 h 2070"/>
                  <a:gd name="T82" fmla="*/ 1820 w 2069"/>
                  <a:gd name="T83" fmla="*/ 1709 h 2070"/>
                  <a:gd name="T84" fmla="*/ 1034 w 2069"/>
                  <a:gd name="T85" fmla="*/ 1449 h 2070"/>
                  <a:gd name="T86" fmla="*/ 1034 w 2069"/>
                  <a:gd name="T87" fmla="*/ 2070 h 2070"/>
                  <a:gd name="T88" fmla="*/ 1034 w 2069"/>
                  <a:gd name="T89" fmla="*/ 1449 h 2070"/>
                  <a:gd name="T90" fmla="*/ 433 w 2069"/>
                  <a:gd name="T91" fmla="*/ 1877 h 2070"/>
                  <a:gd name="T92" fmla="*/ 760 w 2069"/>
                  <a:gd name="T93" fmla="*/ 1345 h 2070"/>
                  <a:gd name="T94" fmla="*/ 249 w 2069"/>
                  <a:gd name="T95" fmla="*/ 1709 h 2070"/>
                  <a:gd name="T96" fmla="*/ 694 w 2069"/>
                  <a:gd name="T97" fmla="*/ 1270 h 2070"/>
                  <a:gd name="T98" fmla="*/ 652 w 2069"/>
                  <a:gd name="T99" fmla="*/ 1997 h 2070"/>
                  <a:gd name="T100" fmla="*/ 842 w 2069"/>
                  <a:gd name="T101" fmla="*/ 1402 h 2070"/>
                  <a:gd name="T102" fmla="*/ 893 w 2069"/>
                  <a:gd name="T103" fmla="*/ 2060 h 2070"/>
                  <a:gd name="T104" fmla="*/ 935 w 2069"/>
                  <a:gd name="T105" fmla="*/ 1437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9" h="2070">
                    <a:moveTo>
                      <a:pt x="1386" y="2008"/>
                    </a:moveTo>
                    <a:cubicBezTo>
                      <a:pt x="1319" y="2033"/>
                      <a:pt x="1248" y="2050"/>
                      <a:pt x="1176" y="2060"/>
                    </a:cubicBezTo>
                    <a:cubicBezTo>
                      <a:pt x="1133" y="1437"/>
                      <a:pt x="1133" y="1437"/>
                      <a:pt x="1133" y="1437"/>
                    </a:cubicBezTo>
                    <a:lnTo>
                      <a:pt x="1386" y="2008"/>
                    </a:lnTo>
                    <a:close/>
                    <a:moveTo>
                      <a:pt x="0" y="1052"/>
                    </a:moveTo>
                    <a:cubicBezTo>
                      <a:pt x="1" y="1125"/>
                      <a:pt x="10" y="1197"/>
                      <a:pt x="26" y="1266"/>
                    </a:cubicBezTo>
                    <a:cubicBezTo>
                      <a:pt x="623" y="1085"/>
                      <a:pt x="623" y="1085"/>
                      <a:pt x="623" y="1085"/>
                    </a:cubicBezTo>
                    <a:lnTo>
                      <a:pt x="0" y="1052"/>
                    </a:lnTo>
                    <a:close/>
                    <a:moveTo>
                      <a:pt x="842" y="668"/>
                    </a:moveTo>
                    <a:cubicBezTo>
                      <a:pt x="460" y="174"/>
                      <a:pt x="460" y="174"/>
                      <a:pt x="460" y="174"/>
                    </a:cubicBezTo>
                    <a:cubicBezTo>
                      <a:pt x="520" y="134"/>
                      <a:pt x="584" y="100"/>
                      <a:pt x="652" y="73"/>
                    </a:cubicBezTo>
                    <a:lnTo>
                      <a:pt x="842" y="668"/>
                    </a:lnTo>
                    <a:close/>
                    <a:moveTo>
                      <a:pt x="647" y="888"/>
                    </a:moveTo>
                    <a:cubicBezTo>
                      <a:pt x="33" y="771"/>
                      <a:pt x="33" y="771"/>
                      <a:pt x="33" y="771"/>
                    </a:cubicBezTo>
                    <a:cubicBezTo>
                      <a:pt x="52" y="700"/>
                      <a:pt x="78" y="633"/>
                      <a:pt x="110" y="569"/>
                    </a:cubicBezTo>
                    <a:lnTo>
                      <a:pt x="647" y="888"/>
                    </a:lnTo>
                    <a:close/>
                    <a:moveTo>
                      <a:pt x="935" y="633"/>
                    </a:moveTo>
                    <a:cubicBezTo>
                      <a:pt x="683" y="61"/>
                      <a:pt x="683" y="61"/>
                      <a:pt x="683" y="61"/>
                    </a:cubicBezTo>
                    <a:cubicBezTo>
                      <a:pt x="750" y="37"/>
                      <a:pt x="820" y="20"/>
                      <a:pt x="893" y="10"/>
                    </a:cubicBezTo>
                    <a:lnTo>
                      <a:pt x="935" y="633"/>
                    </a:lnTo>
                    <a:close/>
                    <a:moveTo>
                      <a:pt x="623" y="985"/>
                    </a:moveTo>
                    <a:cubicBezTo>
                      <a:pt x="0" y="1018"/>
                      <a:pt x="0" y="1018"/>
                      <a:pt x="0" y="1018"/>
                    </a:cubicBezTo>
                    <a:cubicBezTo>
                      <a:pt x="1" y="945"/>
                      <a:pt x="10" y="873"/>
                      <a:pt x="26" y="803"/>
                    </a:cubicBezTo>
                    <a:lnTo>
                      <a:pt x="623" y="985"/>
                    </a:lnTo>
                    <a:close/>
                    <a:moveTo>
                      <a:pt x="694" y="800"/>
                    </a:moveTo>
                    <a:cubicBezTo>
                      <a:pt x="126" y="539"/>
                      <a:pt x="126" y="539"/>
                      <a:pt x="126" y="539"/>
                    </a:cubicBezTo>
                    <a:cubicBezTo>
                      <a:pt x="161" y="476"/>
                      <a:pt x="202" y="416"/>
                      <a:pt x="249" y="361"/>
                    </a:cubicBezTo>
                    <a:lnTo>
                      <a:pt x="694" y="800"/>
                    </a:lnTo>
                    <a:close/>
                    <a:moveTo>
                      <a:pt x="1375" y="800"/>
                    </a:moveTo>
                    <a:cubicBezTo>
                      <a:pt x="1820" y="361"/>
                      <a:pt x="1820" y="361"/>
                      <a:pt x="1820" y="361"/>
                    </a:cubicBezTo>
                    <a:cubicBezTo>
                      <a:pt x="1867" y="416"/>
                      <a:pt x="1908" y="476"/>
                      <a:pt x="1943" y="539"/>
                    </a:cubicBezTo>
                    <a:lnTo>
                      <a:pt x="1375" y="800"/>
                    </a:lnTo>
                    <a:close/>
                    <a:moveTo>
                      <a:pt x="1421" y="888"/>
                    </a:moveTo>
                    <a:cubicBezTo>
                      <a:pt x="1958" y="569"/>
                      <a:pt x="1958" y="569"/>
                      <a:pt x="1958" y="569"/>
                    </a:cubicBezTo>
                    <a:cubicBezTo>
                      <a:pt x="1991" y="633"/>
                      <a:pt x="2017" y="700"/>
                      <a:pt x="2035" y="771"/>
                    </a:cubicBezTo>
                    <a:lnTo>
                      <a:pt x="1421" y="888"/>
                    </a:lnTo>
                    <a:close/>
                    <a:moveTo>
                      <a:pt x="1309" y="725"/>
                    </a:moveTo>
                    <a:cubicBezTo>
                      <a:pt x="1636" y="193"/>
                      <a:pt x="1636" y="193"/>
                      <a:pt x="1636" y="193"/>
                    </a:cubicBezTo>
                    <a:cubicBezTo>
                      <a:pt x="1695" y="235"/>
                      <a:pt x="1749" y="283"/>
                      <a:pt x="1798" y="336"/>
                    </a:cubicBezTo>
                    <a:lnTo>
                      <a:pt x="1309" y="725"/>
                    </a:lnTo>
                    <a:close/>
                    <a:moveTo>
                      <a:pt x="1034" y="621"/>
                    </a:moveTo>
                    <a:cubicBezTo>
                      <a:pt x="926" y="6"/>
                      <a:pt x="926" y="6"/>
                      <a:pt x="926" y="6"/>
                    </a:cubicBezTo>
                    <a:cubicBezTo>
                      <a:pt x="962" y="2"/>
                      <a:pt x="998" y="0"/>
                      <a:pt x="1034" y="0"/>
                    </a:cubicBezTo>
                    <a:cubicBezTo>
                      <a:pt x="1071" y="0"/>
                      <a:pt x="1107" y="2"/>
                      <a:pt x="1143" y="6"/>
                    </a:cubicBezTo>
                    <a:lnTo>
                      <a:pt x="1034" y="621"/>
                    </a:lnTo>
                    <a:close/>
                    <a:moveTo>
                      <a:pt x="1133" y="633"/>
                    </a:moveTo>
                    <a:cubicBezTo>
                      <a:pt x="1176" y="10"/>
                      <a:pt x="1176" y="10"/>
                      <a:pt x="1176" y="10"/>
                    </a:cubicBezTo>
                    <a:cubicBezTo>
                      <a:pt x="1248" y="20"/>
                      <a:pt x="1319" y="37"/>
                      <a:pt x="1386" y="61"/>
                    </a:cubicBezTo>
                    <a:lnTo>
                      <a:pt x="1133" y="633"/>
                    </a:lnTo>
                    <a:close/>
                    <a:moveTo>
                      <a:pt x="1227" y="668"/>
                    </a:moveTo>
                    <a:cubicBezTo>
                      <a:pt x="1417" y="73"/>
                      <a:pt x="1417" y="73"/>
                      <a:pt x="1417" y="73"/>
                    </a:cubicBezTo>
                    <a:cubicBezTo>
                      <a:pt x="1484" y="100"/>
                      <a:pt x="1549" y="134"/>
                      <a:pt x="1608" y="174"/>
                    </a:cubicBezTo>
                    <a:lnTo>
                      <a:pt x="1227" y="668"/>
                    </a:lnTo>
                    <a:close/>
                    <a:moveTo>
                      <a:pt x="760" y="725"/>
                    </a:moveTo>
                    <a:cubicBezTo>
                      <a:pt x="271" y="336"/>
                      <a:pt x="271" y="336"/>
                      <a:pt x="271" y="336"/>
                    </a:cubicBezTo>
                    <a:cubicBezTo>
                      <a:pt x="320" y="283"/>
                      <a:pt x="374" y="235"/>
                      <a:pt x="433" y="193"/>
                    </a:cubicBezTo>
                    <a:lnTo>
                      <a:pt x="760" y="725"/>
                    </a:lnTo>
                    <a:close/>
                    <a:moveTo>
                      <a:pt x="1227" y="1402"/>
                    </a:moveTo>
                    <a:cubicBezTo>
                      <a:pt x="1608" y="1896"/>
                      <a:pt x="1608" y="1896"/>
                      <a:pt x="1608" y="1896"/>
                    </a:cubicBezTo>
                    <a:cubicBezTo>
                      <a:pt x="1549" y="1936"/>
                      <a:pt x="1484" y="1970"/>
                      <a:pt x="1417" y="1997"/>
                    </a:cubicBezTo>
                    <a:lnTo>
                      <a:pt x="1227" y="1402"/>
                    </a:lnTo>
                    <a:close/>
                    <a:moveTo>
                      <a:pt x="1309" y="1345"/>
                    </a:moveTo>
                    <a:cubicBezTo>
                      <a:pt x="1798" y="1734"/>
                      <a:pt x="1798" y="1734"/>
                      <a:pt x="1798" y="1734"/>
                    </a:cubicBezTo>
                    <a:cubicBezTo>
                      <a:pt x="1749" y="1787"/>
                      <a:pt x="1695" y="1835"/>
                      <a:pt x="1636" y="1877"/>
                    </a:cubicBezTo>
                    <a:lnTo>
                      <a:pt x="1309" y="1345"/>
                    </a:lnTo>
                    <a:close/>
                    <a:moveTo>
                      <a:pt x="1421" y="1182"/>
                    </a:moveTo>
                    <a:cubicBezTo>
                      <a:pt x="2035" y="1299"/>
                      <a:pt x="2035" y="1299"/>
                      <a:pt x="2035" y="1299"/>
                    </a:cubicBezTo>
                    <a:cubicBezTo>
                      <a:pt x="2017" y="1369"/>
                      <a:pt x="1991" y="1437"/>
                      <a:pt x="1958" y="1501"/>
                    </a:cubicBezTo>
                    <a:lnTo>
                      <a:pt x="1421" y="1182"/>
                    </a:lnTo>
                    <a:close/>
                    <a:moveTo>
                      <a:pt x="647" y="1182"/>
                    </a:moveTo>
                    <a:cubicBezTo>
                      <a:pt x="110" y="1501"/>
                      <a:pt x="110" y="1501"/>
                      <a:pt x="110" y="1501"/>
                    </a:cubicBezTo>
                    <a:cubicBezTo>
                      <a:pt x="78" y="1437"/>
                      <a:pt x="52" y="1369"/>
                      <a:pt x="33" y="1299"/>
                    </a:cubicBezTo>
                    <a:lnTo>
                      <a:pt x="647" y="1182"/>
                    </a:lnTo>
                    <a:close/>
                    <a:moveTo>
                      <a:pt x="2043" y="803"/>
                    </a:moveTo>
                    <a:cubicBezTo>
                      <a:pt x="2059" y="873"/>
                      <a:pt x="2068" y="945"/>
                      <a:pt x="2069" y="1018"/>
                    </a:cubicBezTo>
                    <a:cubicBezTo>
                      <a:pt x="1445" y="985"/>
                      <a:pt x="1445" y="985"/>
                      <a:pt x="1445" y="985"/>
                    </a:cubicBezTo>
                    <a:lnTo>
                      <a:pt x="2043" y="803"/>
                    </a:lnTo>
                    <a:close/>
                    <a:moveTo>
                      <a:pt x="1445" y="1085"/>
                    </a:moveTo>
                    <a:cubicBezTo>
                      <a:pt x="2069" y="1052"/>
                      <a:pt x="2069" y="1052"/>
                      <a:pt x="2069" y="1052"/>
                    </a:cubicBezTo>
                    <a:cubicBezTo>
                      <a:pt x="2068" y="1125"/>
                      <a:pt x="2059" y="1197"/>
                      <a:pt x="2043" y="1266"/>
                    </a:cubicBezTo>
                    <a:lnTo>
                      <a:pt x="1445" y="1085"/>
                    </a:lnTo>
                    <a:close/>
                    <a:moveTo>
                      <a:pt x="1375" y="1270"/>
                    </a:moveTo>
                    <a:cubicBezTo>
                      <a:pt x="1943" y="1531"/>
                      <a:pt x="1943" y="1531"/>
                      <a:pt x="1943" y="1531"/>
                    </a:cubicBezTo>
                    <a:cubicBezTo>
                      <a:pt x="1908" y="1594"/>
                      <a:pt x="1867" y="1654"/>
                      <a:pt x="1820" y="1709"/>
                    </a:cubicBezTo>
                    <a:lnTo>
                      <a:pt x="1375" y="1270"/>
                    </a:lnTo>
                    <a:close/>
                    <a:moveTo>
                      <a:pt x="1034" y="1449"/>
                    </a:moveTo>
                    <a:cubicBezTo>
                      <a:pt x="1143" y="2064"/>
                      <a:pt x="1143" y="2064"/>
                      <a:pt x="1143" y="2064"/>
                    </a:cubicBezTo>
                    <a:cubicBezTo>
                      <a:pt x="1107" y="2068"/>
                      <a:pt x="1071" y="2070"/>
                      <a:pt x="1034" y="2070"/>
                    </a:cubicBezTo>
                    <a:cubicBezTo>
                      <a:pt x="998" y="2070"/>
                      <a:pt x="962" y="2068"/>
                      <a:pt x="926" y="2064"/>
                    </a:cubicBezTo>
                    <a:lnTo>
                      <a:pt x="1034" y="1449"/>
                    </a:lnTo>
                    <a:close/>
                    <a:moveTo>
                      <a:pt x="760" y="1345"/>
                    </a:moveTo>
                    <a:cubicBezTo>
                      <a:pt x="433" y="1877"/>
                      <a:pt x="433" y="1877"/>
                      <a:pt x="433" y="1877"/>
                    </a:cubicBezTo>
                    <a:cubicBezTo>
                      <a:pt x="374" y="1835"/>
                      <a:pt x="320" y="1787"/>
                      <a:pt x="271" y="1733"/>
                    </a:cubicBezTo>
                    <a:lnTo>
                      <a:pt x="760" y="1345"/>
                    </a:lnTo>
                    <a:close/>
                    <a:moveTo>
                      <a:pt x="694" y="1270"/>
                    </a:moveTo>
                    <a:cubicBezTo>
                      <a:pt x="249" y="1709"/>
                      <a:pt x="249" y="1709"/>
                      <a:pt x="249" y="1709"/>
                    </a:cubicBezTo>
                    <a:cubicBezTo>
                      <a:pt x="202" y="1654"/>
                      <a:pt x="161" y="1594"/>
                      <a:pt x="126" y="1531"/>
                    </a:cubicBezTo>
                    <a:lnTo>
                      <a:pt x="694" y="1270"/>
                    </a:lnTo>
                    <a:close/>
                    <a:moveTo>
                      <a:pt x="842" y="1402"/>
                    </a:moveTo>
                    <a:cubicBezTo>
                      <a:pt x="652" y="1997"/>
                      <a:pt x="652" y="1997"/>
                      <a:pt x="652" y="1997"/>
                    </a:cubicBezTo>
                    <a:cubicBezTo>
                      <a:pt x="584" y="1970"/>
                      <a:pt x="520" y="1936"/>
                      <a:pt x="460" y="1896"/>
                    </a:cubicBezTo>
                    <a:lnTo>
                      <a:pt x="842" y="1402"/>
                    </a:lnTo>
                    <a:close/>
                    <a:moveTo>
                      <a:pt x="935" y="1437"/>
                    </a:moveTo>
                    <a:cubicBezTo>
                      <a:pt x="893" y="2060"/>
                      <a:pt x="893" y="2060"/>
                      <a:pt x="893" y="2060"/>
                    </a:cubicBezTo>
                    <a:cubicBezTo>
                      <a:pt x="820" y="2050"/>
                      <a:pt x="750" y="2033"/>
                      <a:pt x="683" y="2009"/>
                    </a:cubicBezTo>
                    <a:lnTo>
                      <a:pt x="935" y="1437"/>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9" name="Oval 44"/>
              <p:cNvSpPr>
                <a:spLocks noChangeArrowheads="1"/>
              </p:cNvSpPr>
              <p:nvPr userDrawn="1"/>
            </p:nvSpPr>
            <p:spPr bwMode="auto">
              <a:xfrm>
                <a:off x="542" y="302"/>
                <a:ext cx="15" cy="14"/>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60" name="Freeform 45"/>
              <p:cNvSpPr>
                <a:spLocks/>
              </p:cNvSpPr>
              <p:nvPr userDrawn="1"/>
            </p:nvSpPr>
            <p:spPr bwMode="auto">
              <a:xfrm>
                <a:off x="698" y="383"/>
                <a:ext cx="17" cy="17"/>
              </a:xfrm>
              <a:custGeom>
                <a:avLst/>
                <a:gdLst>
                  <a:gd name="T0" fmla="*/ 12 w 85"/>
                  <a:gd name="T1" fmla="*/ 64 h 85"/>
                  <a:gd name="T2" fmla="*/ 64 w 85"/>
                  <a:gd name="T3" fmla="*/ 74 h 85"/>
                  <a:gd name="T4" fmla="*/ 73 w 85"/>
                  <a:gd name="T5" fmla="*/ 22 h 85"/>
                  <a:gd name="T6" fmla="*/ 21 w 85"/>
                  <a:gd name="T7" fmla="*/ 12 h 85"/>
                  <a:gd name="T8" fmla="*/ 12 w 85"/>
                  <a:gd name="T9" fmla="*/ 64 h 85"/>
                </a:gdLst>
                <a:ahLst/>
                <a:cxnLst>
                  <a:cxn ang="0">
                    <a:pos x="T0" y="T1"/>
                  </a:cxn>
                  <a:cxn ang="0">
                    <a:pos x="T2" y="T3"/>
                  </a:cxn>
                  <a:cxn ang="0">
                    <a:pos x="T4" y="T5"/>
                  </a:cxn>
                  <a:cxn ang="0">
                    <a:pos x="T6" y="T7"/>
                  </a:cxn>
                  <a:cxn ang="0">
                    <a:pos x="T8" y="T9"/>
                  </a:cxn>
                </a:cxnLst>
                <a:rect l="0" t="0" r="r" b="b"/>
                <a:pathLst>
                  <a:path w="85" h="85">
                    <a:moveTo>
                      <a:pt x="12" y="64"/>
                    </a:moveTo>
                    <a:cubicBezTo>
                      <a:pt x="23" y="81"/>
                      <a:pt x="47" y="85"/>
                      <a:pt x="64" y="74"/>
                    </a:cubicBezTo>
                    <a:cubicBezTo>
                      <a:pt x="81" y="62"/>
                      <a:pt x="85" y="39"/>
                      <a:pt x="73" y="22"/>
                    </a:cubicBezTo>
                    <a:cubicBezTo>
                      <a:pt x="61" y="5"/>
                      <a:pt x="38" y="0"/>
                      <a:pt x="21" y="12"/>
                    </a:cubicBezTo>
                    <a:cubicBezTo>
                      <a:pt x="4" y="24"/>
                      <a:pt x="0" y="47"/>
                      <a:pt x="12"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61" name="Oval 46"/>
              <p:cNvSpPr>
                <a:spLocks noChangeArrowheads="1"/>
              </p:cNvSpPr>
              <p:nvPr userDrawn="1"/>
            </p:nvSpPr>
            <p:spPr bwMode="auto">
              <a:xfrm>
                <a:off x="542" y="685"/>
                <a:ext cx="15" cy="15"/>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62" name="Freeform 47"/>
              <p:cNvSpPr>
                <a:spLocks/>
              </p:cNvSpPr>
              <p:nvPr userDrawn="1"/>
            </p:nvSpPr>
            <p:spPr bwMode="auto">
              <a:xfrm>
                <a:off x="383" y="383"/>
                <a:ext cx="17" cy="17"/>
              </a:xfrm>
              <a:custGeom>
                <a:avLst/>
                <a:gdLst>
                  <a:gd name="T0" fmla="*/ 73 w 85"/>
                  <a:gd name="T1" fmla="*/ 64 h 85"/>
                  <a:gd name="T2" fmla="*/ 63 w 85"/>
                  <a:gd name="T3" fmla="*/ 12 h 85"/>
                  <a:gd name="T4" fmla="*/ 11 w 85"/>
                  <a:gd name="T5" fmla="*/ 22 h 85"/>
                  <a:gd name="T6" fmla="*/ 21 w 85"/>
                  <a:gd name="T7" fmla="*/ 74 h 85"/>
                  <a:gd name="T8" fmla="*/ 73 w 85"/>
                  <a:gd name="T9" fmla="*/ 64 h 85"/>
                </a:gdLst>
                <a:ahLst/>
                <a:cxnLst>
                  <a:cxn ang="0">
                    <a:pos x="T0" y="T1"/>
                  </a:cxn>
                  <a:cxn ang="0">
                    <a:pos x="T2" y="T3"/>
                  </a:cxn>
                  <a:cxn ang="0">
                    <a:pos x="T4" y="T5"/>
                  </a:cxn>
                  <a:cxn ang="0">
                    <a:pos x="T6" y="T7"/>
                  </a:cxn>
                  <a:cxn ang="0">
                    <a:pos x="T8" y="T9"/>
                  </a:cxn>
                </a:cxnLst>
                <a:rect l="0" t="0" r="r" b="b"/>
                <a:pathLst>
                  <a:path w="85" h="85">
                    <a:moveTo>
                      <a:pt x="73" y="64"/>
                    </a:moveTo>
                    <a:cubicBezTo>
                      <a:pt x="85" y="47"/>
                      <a:pt x="80" y="24"/>
                      <a:pt x="63" y="12"/>
                    </a:cubicBezTo>
                    <a:cubicBezTo>
                      <a:pt x="46" y="0"/>
                      <a:pt x="23" y="5"/>
                      <a:pt x="11" y="22"/>
                    </a:cubicBezTo>
                    <a:cubicBezTo>
                      <a:pt x="0" y="39"/>
                      <a:pt x="4" y="62"/>
                      <a:pt x="21" y="74"/>
                    </a:cubicBezTo>
                    <a:cubicBezTo>
                      <a:pt x="38" y="85"/>
                      <a:pt x="61" y="81"/>
                      <a:pt x="73"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63" name="Freeform 48"/>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4" name="Freeform 49"/>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5" name="Freeform 50"/>
              <p:cNvSpPr>
                <a:spLocks/>
              </p:cNvSpPr>
              <p:nvPr userDrawn="1"/>
            </p:nvSpPr>
            <p:spPr bwMode="auto">
              <a:xfrm>
                <a:off x="348" y="448"/>
                <a:ext cx="121" cy="22"/>
              </a:xfrm>
              <a:custGeom>
                <a:avLst/>
                <a:gdLst>
                  <a:gd name="T0" fmla="*/ 121 w 121"/>
                  <a:gd name="T1" fmla="*/ 22 h 22"/>
                  <a:gd name="T2" fmla="*/ 2 w 121"/>
                  <a:gd name="T3" fmla="*/ 0 h 22"/>
                  <a:gd name="T4" fmla="*/ 1 w 121"/>
                  <a:gd name="T5" fmla="*/ 0 h 22"/>
                  <a:gd name="T6" fmla="*/ 0 w 121"/>
                  <a:gd name="T7" fmla="*/ 7 h 22"/>
                  <a:gd name="T8" fmla="*/ 121 w 121"/>
                  <a:gd name="T9" fmla="*/ 22 h 22"/>
                </a:gdLst>
                <a:ahLst/>
                <a:cxnLst>
                  <a:cxn ang="0">
                    <a:pos x="T0" y="T1"/>
                  </a:cxn>
                  <a:cxn ang="0">
                    <a:pos x="T2" y="T3"/>
                  </a:cxn>
                  <a:cxn ang="0">
                    <a:pos x="T4" y="T5"/>
                  </a:cxn>
                  <a:cxn ang="0">
                    <a:pos x="T6" y="T7"/>
                  </a:cxn>
                  <a:cxn ang="0">
                    <a:pos x="T8" y="T9"/>
                  </a:cxn>
                </a:cxnLst>
                <a:rect l="0" t="0" r="r" b="b"/>
                <a:pathLst>
                  <a:path w="121" h="22">
                    <a:moveTo>
                      <a:pt x="121" y="22"/>
                    </a:moveTo>
                    <a:lnTo>
                      <a:pt x="2" y="0"/>
                    </a:lnTo>
                    <a:lnTo>
                      <a:pt x="1" y="0"/>
                    </a:lnTo>
                    <a:lnTo>
                      <a:pt x="0" y="7"/>
                    </a:lnTo>
                    <a:lnTo>
                      <a:pt x="121" y="2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6" name="Freeform 51"/>
              <p:cNvSpPr>
                <a:spLocks/>
              </p:cNvSpPr>
              <p:nvPr userDrawn="1"/>
            </p:nvSpPr>
            <p:spPr bwMode="auto">
              <a:xfrm>
                <a:off x="348" y="448"/>
                <a:ext cx="121" cy="22"/>
              </a:xfrm>
              <a:custGeom>
                <a:avLst/>
                <a:gdLst>
                  <a:gd name="T0" fmla="*/ 121 w 121"/>
                  <a:gd name="T1" fmla="*/ 22 h 22"/>
                  <a:gd name="T2" fmla="*/ 2 w 121"/>
                  <a:gd name="T3" fmla="*/ 0 h 22"/>
                  <a:gd name="T4" fmla="*/ 1 w 121"/>
                  <a:gd name="T5" fmla="*/ 0 h 22"/>
                  <a:gd name="T6" fmla="*/ 0 w 121"/>
                  <a:gd name="T7" fmla="*/ 7 h 22"/>
                </a:gdLst>
                <a:ahLst/>
                <a:cxnLst>
                  <a:cxn ang="0">
                    <a:pos x="T0" y="T1"/>
                  </a:cxn>
                  <a:cxn ang="0">
                    <a:pos x="T2" y="T3"/>
                  </a:cxn>
                  <a:cxn ang="0">
                    <a:pos x="T4" y="T5"/>
                  </a:cxn>
                  <a:cxn ang="0">
                    <a:pos x="T6" y="T7"/>
                  </a:cxn>
                </a:cxnLst>
                <a:rect l="0" t="0" r="r" b="b"/>
                <a:pathLst>
                  <a:path w="121" h="22">
                    <a:moveTo>
                      <a:pt x="121" y="22"/>
                    </a:moveTo>
                    <a:lnTo>
                      <a:pt x="2" y="0"/>
                    </a:lnTo>
                    <a:lnTo>
                      <a:pt x="1" y="0"/>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7" name="Freeform 52"/>
              <p:cNvSpPr>
                <a:spLocks/>
              </p:cNvSpPr>
              <p:nvPr userDrawn="1"/>
            </p:nvSpPr>
            <p:spPr bwMode="auto">
              <a:xfrm>
                <a:off x="365" y="402"/>
                <a:ext cx="104" cy="68"/>
              </a:xfrm>
              <a:custGeom>
                <a:avLst/>
                <a:gdLst>
                  <a:gd name="T0" fmla="*/ 3 w 104"/>
                  <a:gd name="T1" fmla="*/ 0 h 68"/>
                  <a:gd name="T2" fmla="*/ 0 w 104"/>
                  <a:gd name="T3" fmla="*/ 6 h 68"/>
                  <a:gd name="T4" fmla="*/ 0 w 104"/>
                  <a:gd name="T5" fmla="*/ 7 h 68"/>
                  <a:gd name="T6" fmla="*/ 104 w 104"/>
                  <a:gd name="T7" fmla="*/ 68 h 68"/>
                  <a:gd name="T8" fmla="*/ 3 w 104"/>
                  <a:gd name="T9" fmla="*/ 0 h 68"/>
                </a:gdLst>
                <a:ahLst/>
                <a:cxnLst>
                  <a:cxn ang="0">
                    <a:pos x="T0" y="T1"/>
                  </a:cxn>
                  <a:cxn ang="0">
                    <a:pos x="T2" y="T3"/>
                  </a:cxn>
                  <a:cxn ang="0">
                    <a:pos x="T4" y="T5"/>
                  </a:cxn>
                  <a:cxn ang="0">
                    <a:pos x="T6" y="T7"/>
                  </a:cxn>
                  <a:cxn ang="0">
                    <a:pos x="T8" y="T9"/>
                  </a:cxn>
                </a:cxnLst>
                <a:rect l="0" t="0" r="r" b="b"/>
                <a:pathLst>
                  <a:path w="104" h="68">
                    <a:moveTo>
                      <a:pt x="3" y="0"/>
                    </a:moveTo>
                    <a:lnTo>
                      <a:pt x="0" y="6"/>
                    </a:lnTo>
                    <a:lnTo>
                      <a:pt x="0" y="7"/>
                    </a:lnTo>
                    <a:lnTo>
                      <a:pt x="104" y="68"/>
                    </a:lnTo>
                    <a:lnTo>
                      <a:pt x="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8" name="Freeform 53"/>
              <p:cNvSpPr>
                <a:spLocks/>
              </p:cNvSpPr>
              <p:nvPr userDrawn="1"/>
            </p:nvSpPr>
            <p:spPr bwMode="auto">
              <a:xfrm>
                <a:off x="365" y="402"/>
                <a:ext cx="104" cy="68"/>
              </a:xfrm>
              <a:custGeom>
                <a:avLst/>
                <a:gdLst>
                  <a:gd name="T0" fmla="*/ 3 w 104"/>
                  <a:gd name="T1" fmla="*/ 0 h 68"/>
                  <a:gd name="T2" fmla="*/ 0 w 104"/>
                  <a:gd name="T3" fmla="*/ 6 h 68"/>
                  <a:gd name="T4" fmla="*/ 0 w 104"/>
                  <a:gd name="T5" fmla="*/ 7 h 68"/>
                  <a:gd name="T6" fmla="*/ 104 w 104"/>
                  <a:gd name="T7" fmla="*/ 68 h 68"/>
                </a:gdLst>
                <a:ahLst/>
                <a:cxnLst>
                  <a:cxn ang="0">
                    <a:pos x="T0" y="T1"/>
                  </a:cxn>
                  <a:cxn ang="0">
                    <a:pos x="T2" y="T3"/>
                  </a:cxn>
                  <a:cxn ang="0">
                    <a:pos x="T4" y="T5"/>
                  </a:cxn>
                  <a:cxn ang="0">
                    <a:pos x="T6" y="T7"/>
                  </a:cxn>
                </a:cxnLst>
                <a:rect l="0" t="0" r="r" b="b"/>
                <a:pathLst>
                  <a:path w="104" h="68">
                    <a:moveTo>
                      <a:pt x="3" y="0"/>
                    </a:moveTo>
                    <a:lnTo>
                      <a:pt x="0" y="6"/>
                    </a:lnTo>
                    <a:lnTo>
                      <a:pt x="0" y="7"/>
                    </a:lnTo>
                    <a:lnTo>
                      <a:pt x="104"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9" name="Freeform 54"/>
              <p:cNvSpPr>
                <a:spLocks/>
              </p:cNvSpPr>
              <p:nvPr userDrawn="1"/>
            </p:nvSpPr>
            <p:spPr bwMode="auto">
              <a:xfrm>
                <a:off x="517" y="469"/>
                <a:ext cx="60" cy="69"/>
              </a:xfrm>
              <a:custGeom>
                <a:avLst/>
                <a:gdLst>
                  <a:gd name="T0" fmla="*/ 302 w 302"/>
                  <a:gd name="T1" fmla="*/ 302 h 347"/>
                  <a:gd name="T2" fmla="*/ 256 w 302"/>
                  <a:gd name="T3" fmla="*/ 321 h 347"/>
                  <a:gd name="T4" fmla="*/ 219 w 302"/>
                  <a:gd name="T5" fmla="*/ 321 h 347"/>
                  <a:gd name="T6" fmla="*/ 167 w 302"/>
                  <a:gd name="T7" fmla="*/ 347 h 347"/>
                  <a:gd name="T8" fmla="*/ 153 w 302"/>
                  <a:gd name="T9" fmla="*/ 347 h 347"/>
                  <a:gd name="T10" fmla="*/ 102 w 302"/>
                  <a:gd name="T11" fmla="*/ 321 h 347"/>
                  <a:gd name="T12" fmla="*/ 64 w 302"/>
                  <a:gd name="T13" fmla="*/ 321 h 347"/>
                  <a:gd name="T14" fmla="*/ 0 w 302"/>
                  <a:gd name="T15" fmla="*/ 257 h 347"/>
                  <a:gd name="T16" fmla="*/ 0 w 302"/>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47">
                    <a:moveTo>
                      <a:pt x="302" y="302"/>
                    </a:moveTo>
                    <a:cubicBezTo>
                      <a:pt x="291" y="314"/>
                      <a:pt x="274" y="321"/>
                      <a:pt x="256" y="321"/>
                    </a:cubicBezTo>
                    <a:cubicBezTo>
                      <a:pt x="219" y="321"/>
                      <a:pt x="219" y="321"/>
                      <a:pt x="219" y="321"/>
                    </a:cubicBezTo>
                    <a:cubicBezTo>
                      <a:pt x="198" y="321"/>
                      <a:pt x="179" y="331"/>
                      <a:pt x="167" y="347"/>
                    </a:cubicBezTo>
                    <a:cubicBezTo>
                      <a:pt x="153" y="347"/>
                      <a:pt x="153" y="347"/>
                      <a:pt x="153" y="347"/>
                    </a:cubicBezTo>
                    <a:cubicBezTo>
                      <a:pt x="142" y="331"/>
                      <a:pt x="123" y="321"/>
                      <a:pt x="102" y="321"/>
                    </a:cubicBezTo>
                    <a:cubicBezTo>
                      <a:pt x="64" y="321"/>
                      <a:pt x="64" y="321"/>
                      <a:pt x="64" y="321"/>
                    </a:cubicBezTo>
                    <a:cubicBezTo>
                      <a:pt x="29" y="321"/>
                      <a:pt x="0" y="292"/>
                      <a:pt x="0" y="257"/>
                    </a:cubicBezTo>
                    <a:cubicBezTo>
                      <a:pt x="0" y="0"/>
                      <a:pt x="0" y="0"/>
                      <a:pt x="0" y="0"/>
                    </a:cubicBezTo>
                  </a:path>
                </a:pathLst>
              </a:custGeom>
              <a:solidFill>
                <a:srgbClr val="E30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0" name="Freeform 55"/>
              <p:cNvSpPr>
                <a:spLocks/>
              </p:cNvSpPr>
              <p:nvPr userDrawn="1"/>
            </p:nvSpPr>
            <p:spPr bwMode="auto">
              <a:xfrm>
                <a:off x="517" y="469"/>
                <a:ext cx="64" cy="60"/>
              </a:xfrm>
              <a:custGeom>
                <a:avLst/>
                <a:gdLst>
                  <a:gd name="T0" fmla="*/ 0 w 321"/>
                  <a:gd name="T1" fmla="*/ 0 h 302"/>
                  <a:gd name="T2" fmla="*/ 321 w 321"/>
                  <a:gd name="T3" fmla="*/ 0 h 302"/>
                  <a:gd name="T4" fmla="*/ 321 w 321"/>
                  <a:gd name="T5" fmla="*/ 257 h 302"/>
                  <a:gd name="T6" fmla="*/ 302 w 321"/>
                  <a:gd name="T7" fmla="*/ 302 h 302"/>
                </a:gdLst>
                <a:ahLst/>
                <a:cxnLst>
                  <a:cxn ang="0">
                    <a:pos x="T0" y="T1"/>
                  </a:cxn>
                  <a:cxn ang="0">
                    <a:pos x="T2" y="T3"/>
                  </a:cxn>
                  <a:cxn ang="0">
                    <a:pos x="T4" y="T5"/>
                  </a:cxn>
                  <a:cxn ang="0">
                    <a:pos x="T6" y="T7"/>
                  </a:cxn>
                </a:cxnLst>
                <a:rect l="0" t="0" r="r" b="b"/>
                <a:pathLst>
                  <a:path w="321" h="302">
                    <a:moveTo>
                      <a:pt x="0" y="0"/>
                    </a:moveTo>
                    <a:cubicBezTo>
                      <a:pt x="321" y="0"/>
                      <a:pt x="321" y="0"/>
                      <a:pt x="321" y="0"/>
                    </a:cubicBezTo>
                    <a:cubicBezTo>
                      <a:pt x="321" y="257"/>
                      <a:pt x="321" y="257"/>
                      <a:pt x="321" y="257"/>
                    </a:cubicBezTo>
                    <a:cubicBezTo>
                      <a:pt x="321" y="275"/>
                      <a:pt x="314" y="290"/>
                      <a:pt x="302" y="3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1" name="Freeform 56"/>
              <p:cNvSpPr>
                <a:spLocks noEditPoints="1"/>
              </p:cNvSpPr>
              <p:nvPr userDrawn="1"/>
            </p:nvSpPr>
            <p:spPr bwMode="auto">
              <a:xfrm>
                <a:off x="514" y="466"/>
                <a:ext cx="70" cy="76"/>
              </a:xfrm>
              <a:custGeom>
                <a:avLst/>
                <a:gdLst>
                  <a:gd name="T0" fmla="*/ 354 w 354"/>
                  <a:gd name="T1" fmla="*/ 273 h 383"/>
                  <a:gd name="T2" fmla="*/ 273 w 354"/>
                  <a:gd name="T3" fmla="*/ 354 h 383"/>
                  <a:gd name="T4" fmla="*/ 236 w 354"/>
                  <a:gd name="T5" fmla="*/ 354 h 383"/>
                  <a:gd name="T6" fmla="*/ 192 w 354"/>
                  <a:gd name="T7" fmla="*/ 383 h 383"/>
                  <a:gd name="T8" fmla="*/ 163 w 354"/>
                  <a:gd name="T9" fmla="*/ 383 h 383"/>
                  <a:gd name="T10" fmla="*/ 119 w 354"/>
                  <a:gd name="T11" fmla="*/ 354 h 383"/>
                  <a:gd name="T12" fmla="*/ 81 w 354"/>
                  <a:gd name="T13" fmla="*/ 354 h 383"/>
                  <a:gd name="T14" fmla="*/ 0 w 354"/>
                  <a:gd name="T15" fmla="*/ 273 h 383"/>
                  <a:gd name="T16" fmla="*/ 0 w 354"/>
                  <a:gd name="T17" fmla="*/ 0 h 383"/>
                  <a:gd name="T18" fmla="*/ 354 w 354"/>
                  <a:gd name="T19" fmla="*/ 0 h 383"/>
                  <a:gd name="T20" fmla="*/ 354 w 354"/>
                  <a:gd name="T21" fmla="*/ 273 h 383"/>
                  <a:gd name="T22" fmla="*/ 321 w 354"/>
                  <a:gd name="T23" fmla="*/ 33 h 383"/>
                  <a:gd name="T24" fmla="*/ 33 w 354"/>
                  <a:gd name="T25" fmla="*/ 33 h 383"/>
                  <a:gd name="T26" fmla="*/ 33 w 354"/>
                  <a:gd name="T27" fmla="*/ 273 h 383"/>
                  <a:gd name="T28" fmla="*/ 81 w 354"/>
                  <a:gd name="T29" fmla="*/ 321 h 383"/>
                  <a:gd name="T30" fmla="*/ 119 w 354"/>
                  <a:gd name="T31" fmla="*/ 321 h 383"/>
                  <a:gd name="T32" fmla="*/ 177 w 354"/>
                  <a:gd name="T33" fmla="*/ 346 h 383"/>
                  <a:gd name="T34" fmla="*/ 178 w 354"/>
                  <a:gd name="T35" fmla="*/ 346 h 383"/>
                  <a:gd name="T36" fmla="*/ 236 w 354"/>
                  <a:gd name="T37" fmla="*/ 321 h 383"/>
                  <a:gd name="T38" fmla="*/ 273 w 354"/>
                  <a:gd name="T39" fmla="*/ 321 h 383"/>
                  <a:gd name="T40" fmla="*/ 321 w 354"/>
                  <a:gd name="T41" fmla="*/ 273 h 383"/>
                  <a:gd name="T42" fmla="*/ 321 w 354"/>
                  <a:gd name="T43" fmla="*/ 3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383">
                    <a:moveTo>
                      <a:pt x="354" y="273"/>
                    </a:moveTo>
                    <a:cubicBezTo>
                      <a:pt x="354" y="318"/>
                      <a:pt x="318" y="354"/>
                      <a:pt x="273" y="354"/>
                    </a:cubicBezTo>
                    <a:cubicBezTo>
                      <a:pt x="236" y="354"/>
                      <a:pt x="236" y="354"/>
                      <a:pt x="236" y="354"/>
                    </a:cubicBezTo>
                    <a:cubicBezTo>
                      <a:pt x="216" y="354"/>
                      <a:pt x="199" y="366"/>
                      <a:pt x="192" y="383"/>
                    </a:cubicBezTo>
                    <a:cubicBezTo>
                      <a:pt x="163" y="383"/>
                      <a:pt x="163" y="383"/>
                      <a:pt x="163" y="383"/>
                    </a:cubicBezTo>
                    <a:cubicBezTo>
                      <a:pt x="156" y="366"/>
                      <a:pt x="139" y="354"/>
                      <a:pt x="119" y="354"/>
                    </a:cubicBezTo>
                    <a:cubicBezTo>
                      <a:pt x="81" y="354"/>
                      <a:pt x="81" y="354"/>
                      <a:pt x="81" y="354"/>
                    </a:cubicBezTo>
                    <a:cubicBezTo>
                      <a:pt x="37" y="354"/>
                      <a:pt x="0" y="318"/>
                      <a:pt x="0" y="273"/>
                    </a:cubicBezTo>
                    <a:cubicBezTo>
                      <a:pt x="0" y="0"/>
                      <a:pt x="0" y="0"/>
                      <a:pt x="0" y="0"/>
                    </a:cubicBezTo>
                    <a:cubicBezTo>
                      <a:pt x="354" y="0"/>
                      <a:pt x="354" y="0"/>
                      <a:pt x="354" y="0"/>
                    </a:cubicBezTo>
                    <a:lnTo>
                      <a:pt x="354" y="273"/>
                    </a:lnTo>
                    <a:close/>
                    <a:moveTo>
                      <a:pt x="321" y="33"/>
                    </a:moveTo>
                    <a:cubicBezTo>
                      <a:pt x="33" y="33"/>
                      <a:pt x="33" y="33"/>
                      <a:pt x="33" y="33"/>
                    </a:cubicBezTo>
                    <a:cubicBezTo>
                      <a:pt x="33" y="273"/>
                      <a:pt x="33" y="273"/>
                      <a:pt x="33" y="273"/>
                    </a:cubicBezTo>
                    <a:cubicBezTo>
                      <a:pt x="33" y="299"/>
                      <a:pt x="55" y="321"/>
                      <a:pt x="81" y="321"/>
                    </a:cubicBezTo>
                    <a:cubicBezTo>
                      <a:pt x="119" y="321"/>
                      <a:pt x="119" y="321"/>
                      <a:pt x="119" y="321"/>
                    </a:cubicBezTo>
                    <a:cubicBezTo>
                      <a:pt x="142" y="321"/>
                      <a:pt x="162" y="330"/>
                      <a:pt x="177" y="346"/>
                    </a:cubicBezTo>
                    <a:cubicBezTo>
                      <a:pt x="178" y="346"/>
                      <a:pt x="178" y="346"/>
                      <a:pt x="178" y="346"/>
                    </a:cubicBezTo>
                    <a:cubicBezTo>
                      <a:pt x="193" y="330"/>
                      <a:pt x="213" y="321"/>
                      <a:pt x="236" y="321"/>
                    </a:cubicBezTo>
                    <a:cubicBezTo>
                      <a:pt x="273" y="321"/>
                      <a:pt x="273" y="321"/>
                      <a:pt x="273" y="321"/>
                    </a:cubicBezTo>
                    <a:cubicBezTo>
                      <a:pt x="300" y="321"/>
                      <a:pt x="321" y="299"/>
                      <a:pt x="321" y="273"/>
                    </a:cubicBezTo>
                    <a:lnTo>
                      <a:pt x="321" y="33"/>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2" name="Freeform 57"/>
              <p:cNvSpPr>
                <a:spLocks noEditPoints="1"/>
              </p:cNvSpPr>
              <p:nvPr userDrawn="1"/>
            </p:nvSpPr>
            <p:spPr bwMode="auto">
              <a:xfrm>
                <a:off x="814" y="446"/>
                <a:ext cx="1186" cy="132"/>
              </a:xfrm>
              <a:custGeom>
                <a:avLst/>
                <a:gdLst>
                  <a:gd name="T0" fmla="*/ 3083 w 5938"/>
                  <a:gd name="T1" fmla="*/ 304 h 658"/>
                  <a:gd name="T2" fmla="*/ 2597 w 5938"/>
                  <a:gd name="T3" fmla="*/ 32 h 658"/>
                  <a:gd name="T4" fmla="*/ 2895 w 5938"/>
                  <a:gd name="T5" fmla="*/ 449 h 658"/>
                  <a:gd name="T6" fmla="*/ 3522 w 5938"/>
                  <a:gd name="T7" fmla="*/ 421 h 658"/>
                  <a:gd name="T8" fmla="*/ 3433 w 5938"/>
                  <a:gd name="T9" fmla="*/ 317 h 658"/>
                  <a:gd name="T10" fmla="*/ 3359 w 5938"/>
                  <a:gd name="T11" fmla="*/ 488 h 658"/>
                  <a:gd name="T12" fmla="*/ 3186 w 5938"/>
                  <a:gd name="T13" fmla="*/ 237 h 658"/>
                  <a:gd name="T14" fmla="*/ 3445 w 5938"/>
                  <a:gd name="T15" fmla="*/ 180 h 658"/>
                  <a:gd name="T16" fmla="*/ 3598 w 5938"/>
                  <a:gd name="T17" fmla="*/ 464 h 658"/>
                  <a:gd name="T18" fmla="*/ 3716 w 5938"/>
                  <a:gd name="T19" fmla="*/ 172 h 658"/>
                  <a:gd name="T20" fmla="*/ 3681 w 5938"/>
                  <a:gd name="T21" fmla="*/ 106 h 658"/>
                  <a:gd name="T22" fmla="*/ 3968 w 5938"/>
                  <a:gd name="T23" fmla="*/ 212 h 658"/>
                  <a:gd name="T24" fmla="*/ 4012 w 5938"/>
                  <a:gd name="T25" fmla="*/ 188 h 658"/>
                  <a:gd name="T26" fmla="*/ 3838 w 5938"/>
                  <a:gd name="T27" fmla="*/ 257 h 658"/>
                  <a:gd name="T28" fmla="*/ 4319 w 5938"/>
                  <a:gd name="T29" fmla="*/ 180 h 658"/>
                  <a:gd name="T30" fmla="*/ 4436 w 5938"/>
                  <a:gd name="T31" fmla="*/ 389 h 658"/>
                  <a:gd name="T32" fmla="*/ 4703 w 5938"/>
                  <a:gd name="T33" fmla="*/ 488 h 658"/>
                  <a:gd name="T34" fmla="*/ 4519 w 5938"/>
                  <a:gd name="T35" fmla="*/ 244 h 658"/>
                  <a:gd name="T36" fmla="*/ 4636 w 5938"/>
                  <a:gd name="T37" fmla="*/ 254 h 658"/>
                  <a:gd name="T38" fmla="*/ 4634 w 5938"/>
                  <a:gd name="T39" fmla="*/ 296 h 658"/>
                  <a:gd name="T40" fmla="*/ 4842 w 5938"/>
                  <a:gd name="T41" fmla="*/ 401 h 658"/>
                  <a:gd name="T42" fmla="*/ 5017 w 5938"/>
                  <a:gd name="T43" fmla="*/ 274 h 658"/>
                  <a:gd name="T44" fmla="*/ 4863 w 5938"/>
                  <a:gd name="T45" fmla="*/ 485 h 658"/>
                  <a:gd name="T46" fmla="*/ 5074 w 5938"/>
                  <a:gd name="T47" fmla="*/ 464 h 658"/>
                  <a:gd name="T48" fmla="*/ 5074 w 5938"/>
                  <a:gd name="T49" fmla="*/ 214 h 658"/>
                  <a:gd name="T50" fmla="*/ 5223 w 5938"/>
                  <a:gd name="T51" fmla="*/ 56 h 658"/>
                  <a:gd name="T52" fmla="*/ 5456 w 5938"/>
                  <a:gd name="T53" fmla="*/ 445 h 658"/>
                  <a:gd name="T54" fmla="*/ 5294 w 5938"/>
                  <a:gd name="T55" fmla="*/ 229 h 658"/>
                  <a:gd name="T56" fmla="*/ 5508 w 5938"/>
                  <a:gd name="T57" fmla="*/ 229 h 658"/>
                  <a:gd name="T58" fmla="*/ 5753 w 5938"/>
                  <a:gd name="T59" fmla="*/ 188 h 658"/>
                  <a:gd name="T60" fmla="*/ 5802 w 5938"/>
                  <a:gd name="T61" fmla="*/ 188 h 658"/>
                  <a:gd name="T62" fmla="*/ 5598 w 5938"/>
                  <a:gd name="T63" fmla="*/ 617 h 658"/>
                  <a:gd name="T64" fmla="*/ 552 w 5938"/>
                  <a:gd name="T65" fmla="*/ 34 h 658"/>
                  <a:gd name="T66" fmla="*/ 63 w 5938"/>
                  <a:gd name="T67" fmla="*/ 328 h 658"/>
                  <a:gd name="T68" fmla="*/ 227 w 5938"/>
                  <a:gd name="T69" fmla="*/ 62 h 658"/>
                  <a:gd name="T70" fmla="*/ 437 w 5938"/>
                  <a:gd name="T71" fmla="*/ 137 h 658"/>
                  <a:gd name="T72" fmla="*/ 756 w 5938"/>
                  <a:gd name="T73" fmla="*/ 407 h 658"/>
                  <a:gd name="T74" fmla="*/ 540 w 5938"/>
                  <a:gd name="T75" fmla="*/ 210 h 658"/>
                  <a:gd name="T76" fmla="*/ 667 w 5938"/>
                  <a:gd name="T77" fmla="*/ 229 h 658"/>
                  <a:gd name="T78" fmla="*/ 845 w 5938"/>
                  <a:gd name="T79" fmla="*/ 412 h 658"/>
                  <a:gd name="T80" fmla="*/ 934 w 5938"/>
                  <a:gd name="T81" fmla="*/ 173 h 658"/>
                  <a:gd name="T82" fmla="*/ 1035 w 5938"/>
                  <a:gd name="T83" fmla="*/ 281 h 658"/>
                  <a:gd name="T84" fmla="*/ 1001 w 5938"/>
                  <a:gd name="T85" fmla="*/ 485 h 658"/>
                  <a:gd name="T86" fmla="*/ 1392 w 5938"/>
                  <a:gd name="T87" fmla="*/ 313 h 658"/>
                  <a:gd name="T88" fmla="*/ 1292 w 5938"/>
                  <a:gd name="T89" fmla="*/ 306 h 658"/>
                  <a:gd name="T90" fmla="*/ 1436 w 5938"/>
                  <a:gd name="T91" fmla="*/ 350 h 658"/>
                  <a:gd name="T92" fmla="*/ 1622 w 5938"/>
                  <a:gd name="T93" fmla="*/ 456 h 658"/>
                  <a:gd name="T94" fmla="*/ 1939 w 5938"/>
                  <a:gd name="T95" fmla="*/ 485 h 658"/>
                  <a:gd name="T96" fmla="*/ 1782 w 5938"/>
                  <a:gd name="T97" fmla="*/ 59 h 658"/>
                  <a:gd name="T98" fmla="*/ 2024 w 5938"/>
                  <a:gd name="T99" fmla="*/ 181 h 658"/>
                  <a:gd name="T100" fmla="*/ 1972 w 5938"/>
                  <a:gd name="T101" fmla="*/ 485 h 658"/>
                  <a:gd name="T102" fmla="*/ 1894 w 5938"/>
                  <a:gd name="T103" fmla="*/ 263 h 658"/>
                  <a:gd name="T104" fmla="*/ 2295 w 5938"/>
                  <a:gd name="T105" fmla="*/ 493 h 658"/>
                  <a:gd name="T106" fmla="*/ 2302 w 5938"/>
                  <a:gd name="T107" fmla="*/ 9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8" h="658">
                    <a:moveTo>
                      <a:pt x="2966" y="32"/>
                    </a:moveTo>
                    <a:cubicBezTo>
                      <a:pt x="3155" y="32"/>
                      <a:pt x="3155" y="32"/>
                      <a:pt x="3155" y="32"/>
                    </a:cubicBezTo>
                    <a:cubicBezTo>
                      <a:pt x="3155" y="60"/>
                      <a:pt x="3155" y="60"/>
                      <a:pt x="3155" y="60"/>
                    </a:cubicBezTo>
                    <a:cubicBezTo>
                      <a:pt x="3150" y="60"/>
                      <a:pt x="3150" y="60"/>
                      <a:pt x="3150" y="60"/>
                    </a:cubicBezTo>
                    <a:cubicBezTo>
                      <a:pt x="3092" y="60"/>
                      <a:pt x="3083" y="86"/>
                      <a:pt x="3083" y="121"/>
                    </a:cubicBezTo>
                    <a:cubicBezTo>
                      <a:pt x="3083" y="304"/>
                      <a:pt x="3083" y="304"/>
                      <a:pt x="3083" y="304"/>
                    </a:cubicBezTo>
                    <a:cubicBezTo>
                      <a:pt x="3083" y="467"/>
                      <a:pt x="2964" y="498"/>
                      <a:pt x="2877" y="498"/>
                    </a:cubicBezTo>
                    <a:cubicBezTo>
                      <a:pt x="2745" y="498"/>
                      <a:pt x="2661" y="441"/>
                      <a:pt x="2661" y="328"/>
                    </a:cubicBezTo>
                    <a:cubicBezTo>
                      <a:pt x="2661" y="110"/>
                      <a:pt x="2661" y="110"/>
                      <a:pt x="2661" y="110"/>
                    </a:cubicBezTo>
                    <a:cubicBezTo>
                      <a:pt x="2661" y="73"/>
                      <a:pt x="2651" y="60"/>
                      <a:pt x="2610" y="60"/>
                    </a:cubicBezTo>
                    <a:cubicBezTo>
                      <a:pt x="2597" y="60"/>
                      <a:pt x="2597" y="60"/>
                      <a:pt x="2597" y="60"/>
                    </a:cubicBezTo>
                    <a:cubicBezTo>
                      <a:pt x="2597" y="32"/>
                      <a:pt x="2597" y="32"/>
                      <a:pt x="2597" y="32"/>
                    </a:cubicBezTo>
                    <a:cubicBezTo>
                      <a:pt x="2827" y="32"/>
                      <a:pt x="2827" y="32"/>
                      <a:pt x="2827" y="32"/>
                    </a:cubicBezTo>
                    <a:cubicBezTo>
                      <a:pt x="2827" y="60"/>
                      <a:pt x="2827" y="60"/>
                      <a:pt x="2827" y="60"/>
                    </a:cubicBezTo>
                    <a:cubicBezTo>
                      <a:pt x="2814" y="60"/>
                      <a:pt x="2814" y="60"/>
                      <a:pt x="2814" y="60"/>
                    </a:cubicBezTo>
                    <a:cubicBezTo>
                      <a:pt x="2784" y="60"/>
                      <a:pt x="2762" y="74"/>
                      <a:pt x="2762" y="110"/>
                    </a:cubicBezTo>
                    <a:cubicBezTo>
                      <a:pt x="2762" y="328"/>
                      <a:pt x="2762" y="328"/>
                      <a:pt x="2762" y="328"/>
                    </a:cubicBezTo>
                    <a:cubicBezTo>
                      <a:pt x="2762" y="418"/>
                      <a:pt x="2828" y="449"/>
                      <a:pt x="2895" y="449"/>
                    </a:cubicBezTo>
                    <a:cubicBezTo>
                      <a:pt x="2991" y="449"/>
                      <a:pt x="3039" y="394"/>
                      <a:pt x="3039" y="314"/>
                    </a:cubicBezTo>
                    <a:cubicBezTo>
                      <a:pt x="3039" y="136"/>
                      <a:pt x="3039" y="136"/>
                      <a:pt x="3039" y="136"/>
                    </a:cubicBezTo>
                    <a:cubicBezTo>
                      <a:pt x="3039" y="84"/>
                      <a:pt x="3024" y="60"/>
                      <a:pt x="2979" y="60"/>
                    </a:cubicBezTo>
                    <a:cubicBezTo>
                      <a:pt x="2966" y="60"/>
                      <a:pt x="2966" y="60"/>
                      <a:pt x="2966" y="60"/>
                    </a:cubicBezTo>
                    <a:lnTo>
                      <a:pt x="2966" y="32"/>
                    </a:lnTo>
                    <a:close/>
                    <a:moveTo>
                      <a:pt x="3522" y="421"/>
                    </a:moveTo>
                    <a:cubicBezTo>
                      <a:pt x="3522" y="457"/>
                      <a:pt x="3535" y="464"/>
                      <a:pt x="3564" y="464"/>
                    </a:cubicBezTo>
                    <a:cubicBezTo>
                      <a:pt x="3564" y="488"/>
                      <a:pt x="3564" y="488"/>
                      <a:pt x="3564" y="488"/>
                    </a:cubicBezTo>
                    <a:cubicBezTo>
                      <a:pt x="3391" y="488"/>
                      <a:pt x="3391" y="488"/>
                      <a:pt x="3391" y="488"/>
                    </a:cubicBezTo>
                    <a:cubicBezTo>
                      <a:pt x="3391" y="464"/>
                      <a:pt x="3391" y="464"/>
                      <a:pt x="3391" y="464"/>
                    </a:cubicBezTo>
                    <a:cubicBezTo>
                      <a:pt x="3421" y="462"/>
                      <a:pt x="3433" y="441"/>
                      <a:pt x="3433" y="381"/>
                    </a:cubicBezTo>
                    <a:cubicBezTo>
                      <a:pt x="3433" y="317"/>
                      <a:pt x="3433" y="317"/>
                      <a:pt x="3433" y="317"/>
                    </a:cubicBezTo>
                    <a:cubicBezTo>
                      <a:pt x="3433" y="259"/>
                      <a:pt x="3417" y="236"/>
                      <a:pt x="3387" y="236"/>
                    </a:cubicBezTo>
                    <a:cubicBezTo>
                      <a:pt x="3364" y="236"/>
                      <a:pt x="3340" y="247"/>
                      <a:pt x="3309" y="268"/>
                    </a:cubicBezTo>
                    <a:cubicBezTo>
                      <a:pt x="3309" y="417"/>
                      <a:pt x="3309" y="417"/>
                      <a:pt x="3309" y="417"/>
                    </a:cubicBezTo>
                    <a:cubicBezTo>
                      <a:pt x="3309" y="450"/>
                      <a:pt x="3323" y="464"/>
                      <a:pt x="3353" y="464"/>
                    </a:cubicBezTo>
                    <a:cubicBezTo>
                      <a:pt x="3359" y="464"/>
                      <a:pt x="3359" y="464"/>
                      <a:pt x="3359" y="464"/>
                    </a:cubicBezTo>
                    <a:cubicBezTo>
                      <a:pt x="3359" y="488"/>
                      <a:pt x="3359" y="488"/>
                      <a:pt x="3359" y="488"/>
                    </a:cubicBezTo>
                    <a:cubicBezTo>
                      <a:pt x="3174" y="488"/>
                      <a:pt x="3174" y="488"/>
                      <a:pt x="3174" y="488"/>
                    </a:cubicBezTo>
                    <a:cubicBezTo>
                      <a:pt x="3174" y="464"/>
                      <a:pt x="3174" y="464"/>
                      <a:pt x="3174" y="464"/>
                    </a:cubicBezTo>
                    <a:cubicBezTo>
                      <a:pt x="3178" y="464"/>
                      <a:pt x="3178" y="464"/>
                      <a:pt x="3178" y="464"/>
                    </a:cubicBezTo>
                    <a:cubicBezTo>
                      <a:pt x="3209" y="464"/>
                      <a:pt x="3220" y="451"/>
                      <a:pt x="3220" y="413"/>
                    </a:cubicBezTo>
                    <a:cubicBezTo>
                      <a:pt x="3220" y="270"/>
                      <a:pt x="3220" y="270"/>
                      <a:pt x="3220" y="270"/>
                    </a:cubicBezTo>
                    <a:cubicBezTo>
                      <a:pt x="3220" y="254"/>
                      <a:pt x="3211" y="244"/>
                      <a:pt x="3186" y="237"/>
                    </a:cubicBezTo>
                    <a:cubicBezTo>
                      <a:pt x="3170" y="232"/>
                      <a:pt x="3170" y="232"/>
                      <a:pt x="3170" y="232"/>
                    </a:cubicBezTo>
                    <a:cubicBezTo>
                      <a:pt x="3170" y="215"/>
                      <a:pt x="3170" y="215"/>
                      <a:pt x="3170" y="215"/>
                    </a:cubicBezTo>
                    <a:cubicBezTo>
                      <a:pt x="3296" y="172"/>
                      <a:pt x="3296" y="172"/>
                      <a:pt x="3296" y="172"/>
                    </a:cubicBezTo>
                    <a:cubicBezTo>
                      <a:pt x="3309" y="172"/>
                      <a:pt x="3309" y="172"/>
                      <a:pt x="3309" y="172"/>
                    </a:cubicBezTo>
                    <a:cubicBezTo>
                      <a:pt x="3309" y="238"/>
                      <a:pt x="3309" y="238"/>
                      <a:pt x="3309" y="238"/>
                    </a:cubicBezTo>
                    <a:cubicBezTo>
                      <a:pt x="3363" y="202"/>
                      <a:pt x="3410" y="180"/>
                      <a:pt x="3445" y="180"/>
                    </a:cubicBezTo>
                    <a:cubicBezTo>
                      <a:pt x="3499" y="180"/>
                      <a:pt x="3522" y="219"/>
                      <a:pt x="3522" y="306"/>
                    </a:cubicBezTo>
                    <a:lnTo>
                      <a:pt x="3522" y="421"/>
                    </a:lnTo>
                    <a:close/>
                    <a:moveTo>
                      <a:pt x="3774" y="488"/>
                    </a:moveTo>
                    <a:cubicBezTo>
                      <a:pt x="3590" y="488"/>
                      <a:pt x="3590" y="488"/>
                      <a:pt x="3590" y="488"/>
                    </a:cubicBezTo>
                    <a:cubicBezTo>
                      <a:pt x="3590" y="464"/>
                      <a:pt x="3590" y="464"/>
                      <a:pt x="3590" y="464"/>
                    </a:cubicBezTo>
                    <a:cubicBezTo>
                      <a:pt x="3598" y="464"/>
                      <a:pt x="3598" y="464"/>
                      <a:pt x="3598" y="464"/>
                    </a:cubicBezTo>
                    <a:cubicBezTo>
                      <a:pt x="3628" y="464"/>
                      <a:pt x="3639" y="451"/>
                      <a:pt x="3639" y="413"/>
                    </a:cubicBezTo>
                    <a:cubicBezTo>
                      <a:pt x="3639" y="272"/>
                      <a:pt x="3639" y="272"/>
                      <a:pt x="3639" y="272"/>
                    </a:cubicBezTo>
                    <a:cubicBezTo>
                      <a:pt x="3639" y="253"/>
                      <a:pt x="3635" y="248"/>
                      <a:pt x="3614" y="240"/>
                    </a:cubicBezTo>
                    <a:cubicBezTo>
                      <a:pt x="3590" y="232"/>
                      <a:pt x="3590" y="232"/>
                      <a:pt x="3590" y="232"/>
                    </a:cubicBezTo>
                    <a:cubicBezTo>
                      <a:pt x="3590" y="214"/>
                      <a:pt x="3590" y="214"/>
                      <a:pt x="3590" y="214"/>
                    </a:cubicBezTo>
                    <a:cubicBezTo>
                      <a:pt x="3716" y="172"/>
                      <a:pt x="3716" y="172"/>
                      <a:pt x="3716" y="172"/>
                    </a:cubicBezTo>
                    <a:cubicBezTo>
                      <a:pt x="3729" y="172"/>
                      <a:pt x="3729" y="172"/>
                      <a:pt x="3729" y="172"/>
                    </a:cubicBezTo>
                    <a:cubicBezTo>
                      <a:pt x="3729" y="418"/>
                      <a:pt x="3729" y="418"/>
                      <a:pt x="3729" y="418"/>
                    </a:cubicBezTo>
                    <a:cubicBezTo>
                      <a:pt x="3729" y="448"/>
                      <a:pt x="3741" y="464"/>
                      <a:pt x="3774" y="464"/>
                    </a:cubicBezTo>
                    <a:lnTo>
                      <a:pt x="3774" y="488"/>
                    </a:lnTo>
                    <a:close/>
                    <a:moveTo>
                      <a:pt x="3739" y="56"/>
                    </a:moveTo>
                    <a:cubicBezTo>
                      <a:pt x="3739" y="85"/>
                      <a:pt x="3711" y="106"/>
                      <a:pt x="3681" y="106"/>
                    </a:cubicBezTo>
                    <a:cubicBezTo>
                      <a:pt x="3647" y="106"/>
                      <a:pt x="3623" y="84"/>
                      <a:pt x="3623" y="56"/>
                    </a:cubicBezTo>
                    <a:cubicBezTo>
                      <a:pt x="3623" y="29"/>
                      <a:pt x="3650" y="6"/>
                      <a:pt x="3681" y="6"/>
                    </a:cubicBezTo>
                    <a:cubicBezTo>
                      <a:pt x="3715" y="6"/>
                      <a:pt x="3739" y="28"/>
                      <a:pt x="3739" y="56"/>
                    </a:cubicBezTo>
                    <a:close/>
                    <a:moveTo>
                      <a:pt x="3782" y="188"/>
                    </a:moveTo>
                    <a:cubicBezTo>
                      <a:pt x="3968" y="188"/>
                      <a:pt x="3968" y="188"/>
                      <a:pt x="3968" y="188"/>
                    </a:cubicBezTo>
                    <a:cubicBezTo>
                      <a:pt x="3968" y="212"/>
                      <a:pt x="3968" y="212"/>
                      <a:pt x="3968" y="212"/>
                    </a:cubicBezTo>
                    <a:cubicBezTo>
                      <a:pt x="3942" y="212"/>
                      <a:pt x="3942" y="212"/>
                      <a:pt x="3942" y="212"/>
                    </a:cubicBezTo>
                    <a:cubicBezTo>
                      <a:pt x="3927" y="212"/>
                      <a:pt x="3920" y="226"/>
                      <a:pt x="3933" y="253"/>
                    </a:cubicBezTo>
                    <a:cubicBezTo>
                      <a:pt x="3998" y="399"/>
                      <a:pt x="3998" y="399"/>
                      <a:pt x="3998" y="399"/>
                    </a:cubicBezTo>
                    <a:cubicBezTo>
                      <a:pt x="4055" y="270"/>
                      <a:pt x="4055" y="270"/>
                      <a:pt x="4055" y="270"/>
                    </a:cubicBezTo>
                    <a:cubicBezTo>
                      <a:pt x="4072" y="232"/>
                      <a:pt x="4063" y="217"/>
                      <a:pt x="4012" y="212"/>
                    </a:cubicBezTo>
                    <a:cubicBezTo>
                      <a:pt x="4012" y="188"/>
                      <a:pt x="4012" y="188"/>
                      <a:pt x="4012" y="188"/>
                    </a:cubicBezTo>
                    <a:cubicBezTo>
                      <a:pt x="4158" y="188"/>
                      <a:pt x="4158" y="188"/>
                      <a:pt x="4158" y="188"/>
                    </a:cubicBezTo>
                    <a:cubicBezTo>
                      <a:pt x="4158" y="212"/>
                      <a:pt x="4158" y="212"/>
                      <a:pt x="4158" y="212"/>
                    </a:cubicBezTo>
                    <a:cubicBezTo>
                      <a:pt x="4120" y="216"/>
                      <a:pt x="4110" y="225"/>
                      <a:pt x="4096" y="256"/>
                    </a:cubicBezTo>
                    <a:cubicBezTo>
                      <a:pt x="3991" y="493"/>
                      <a:pt x="3991" y="493"/>
                      <a:pt x="3991" y="493"/>
                    </a:cubicBezTo>
                    <a:cubicBezTo>
                      <a:pt x="3947" y="493"/>
                      <a:pt x="3947" y="493"/>
                      <a:pt x="3947" y="493"/>
                    </a:cubicBezTo>
                    <a:cubicBezTo>
                      <a:pt x="3838" y="257"/>
                      <a:pt x="3838" y="257"/>
                      <a:pt x="3838" y="257"/>
                    </a:cubicBezTo>
                    <a:cubicBezTo>
                      <a:pt x="3824" y="227"/>
                      <a:pt x="3814" y="216"/>
                      <a:pt x="3782" y="212"/>
                    </a:cubicBezTo>
                    <a:lnTo>
                      <a:pt x="3782" y="188"/>
                    </a:lnTo>
                    <a:close/>
                    <a:moveTo>
                      <a:pt x="4453" y="402"/>
                    </a:moveTo>
                    <a:cubicBezTo>
                      <a:pt x="4412" y="460"/>
                      <a:pt x="4353" y="496"/>
                      <a:pt x="4296" y="496"/>
                    </a:cubicBezTo>
                    <a:cubicBezTo>
                      <a:pt x="4217" y="496"/>
                      <a:pt x="4162" y="434"/>
                      <a:pt x="4162" y="345"/>
                    </a:cubicBezTo>
                    <a:cubicBezTo>
                      <a:pt x="4162" y="249"/>
                      <a:pt x="4228" y="180"/>
                      <a:pt x="4319" y="180"/>
                    </a:cubicBezTo>
                    <a:cubicBezTo>
                      <a:pt x="4358" y="180"/>
                      <a:pt x="4389" y="193"/>
                      <a:pt x="4412" y="216"/>
                    </a:cubicBezTo>
                    <a:cubicBezTo>
                      <a:pt x="4455" y="259"/>
                      <a:pt x="4434" y="300"/>
                      <a:pt x="4460" y="313"/>
                    </a:cubicBezTo>
                    <a:cubicBezTo>
                      <a:pt x="4460" y="334"/>
                      <a:pt x="4460" y="334"/>
                      <a:pt x="4460" y="334"/>
                    </a:cubicBezTo>
                    <a:cubicBezTo>
                      <a:pt x="4257" y="334"/>
                      <a:pt x="4257" y="334"/>
                      <a:pt x="4257" y="334"/>
                    </a:cubicBezTo>
                    <a:cubicBezTo>
                      <a:pt x="4263" y="395"/>
                      <a:pt x="4304" y="441"/>
                      <a:pt x="4347" y="441"/>
                    </a:cubicBezTo>
                    <a:cubicBezTo>
                      <a:pt x="4374" y="441"/>
                      <a:pt x="4401" y="426"/>
                      <a:pt x="4436" y="389"/>
                    </a:cubicBezTo>
                    <a:lnTo>
                      <a:pt x="4453" y="402"/>
                    </a:lnTo>
                    <a:close/>
                    <a:moveTo>
                      <a:pt x="4359" y="306"/>
                    </a:moveTo>
                    <a:cubicBezTo>
                      <a:pt x="4358" y="249"/>
                      <a:pt x="4338" y="215"/>
                      <a:pt x="4307" y="215"/>
                    </a:cubicBezTo>
                    <a:cubicBezTo>
                      <a:pt x="4277" y="215"/>
                      <a:pt x="4250" y="254"/>
                      <a:pt x="4255" y="306"/>
                    </a:cubicBezTo>
                    <a:lnTo>
                      <a:pt x="4359" y="306"/>
                    </a:lnTo>
                    <a:close/>
                    <a:moveTo>
                      <a:pt x="4703" y="488"/>
                    </a:moveTo>
                    <a:cubicBezTo>
                      <a:pt x="4499" y="488"/>
                      <a:pt x="4499" y="488"/>
                      <a:pt x="4499" y="488"/>
                    </a:cubicBezTo>
                    <a:cubicBezTo>
                      <a:pt x="4499" y="464"/>
                      <a:pt x="4499" y="464"/>
                      <a:pt x="4499" y="464"/>
                    </a:cubicBezTo>
                    <a:cubicBezTo>
                      <a:pt x="4504" y="464"/>
                      <a:pt x="4504" y="464"/>
                      <a:pt x="4504" y="464"/>
                    </a:cubicBezTo>
                    <a:cubicBezTo>
                      <a:pt x="4534" y="464"/>
                      <a:pt x="4545" y="451"/>
                      <a:pt x="4545" y="413"/>
                    </a:cubicBezTo>
                    <a:cubicBezTo>
                      <a:pt x="4545" y="293"/>
                      <a:pt x="4545" y="293"/>
                      <a:pt x="4545" y="293"/>
                    </a:cubicBezTo>
                    <a:cubicBezTo>
                      <a:pt x="4545" y="260"/>
                      <a:pt x="4541" y="253"/>
                      <a:pt x="4519" y="244"/>
                    </a:cubicBezTo>
                    <a:cubicBezTo>
                      <a:pt x="4499" y="236"/>
                      <a:pt x="4499" y="236"/>
                      <a:pt x="4499" y="236"/>
                    </a:cubicBezTo>
                    <a:cubicBezTo>
                      <a:pt x="4499" y="218"/>
                      <a:pt x="4499" y="218"/>
                      <a:pt x="4499" y="218"/>
                    </a:cubicBezTo>
                    <a:cubicBezTo>
                      <a:pt x="4619" y="172"/>
                      <a:pt x="4619" y="172"/>
                      <a:pt x="4619" y="172"/>
                    </a:cubicBezTo>
                    <a:cubicBezTo>
                      <a:pt x="4634" y="172"/>
                      <a:pt x="4634" y="172"/>
                      <a:pt x="4634" y="172"/>
                    </a:cubicBezTo>
                    <a:cubicBezTo>
                      <a:pt x="4634" y="254"/>
                      <a:pt x="4634" y="254"/>
                      <a:pt x="4634" y="254"/>
                    </a:cubicBezTo>
                    <a:cubicBezTo>
                      <a:pt x="4636" y="254"/>
                      <a:pt x="4636" y="254"/>
                      <a:pt x="4636" y="254"/>
                    </a:cubicBezTo>
                    <a:cubicBezTo>
                      <a:pt x="4663" y="202"/>
                      <a:pt x="4675" y="180"/>
                      <a:pt x="4700" y="180"/>
                    </a:cubicBezTo>
                    <a:cubicBezTo>
                      <a:pt x="4705" y="180"/>
                      <a:pt x="4711" y="181"/>
                      <a:pt x="4714" y="183"/>
                    </a:cubicBezTo>
                    <a:cubicBezTo>
                      <a:pt x="4772" y="204"/>
                      <a:pt x="4772" y="204"/>
                      <a:pt x="4772" y="204"/>
                    </a:cubicBezTo>
                    <a:cubicBezTo>
                      <a:pt x="4763" y="235"/>
                      <a:pt x="4752" y="261"/>
                      <a:pt x="4737" y="282"/>
                    </a:cubicBezTo>
                    <a:cubicBezTo>
                      <a:pt x="4714" y="273"/>
                      <a:pt x="4687" y="263"/>
                      <a:pt x="4678" y="263"/>
                    </a:cubicBezTo>
                    <a:cubicBezTo>
                      <a:pt x="4663" y="263"/>
                      <a:pt x="4651" y="273"/>
                      <a:pt x="4634" y="296"/>
                    </a:cubicBezTo>
                    <a:cubicBezTo>
                      <a:pt x="4634" y="415"/>
                      <a:pt x="4634" y="415"/>
                      <a:pt x="4634" y="415"/>
                    </a:cubicBezTo>
                    <a:cubicBezTo>
                      <a:pt x="4634" y="450"/>
                      <a:pt x="4645" y="464"/>
                      <a:pt x="4684" y="464"/>
                    </a:cubicBezTo>
                    <a:cubicBezTo>
                      <a:pt x="4703" y="464"/>
                      <a:pt x="4703" y="464"/>
                      <a:pt x="4703" y="464"/>
                    </a:cubicBezTo>
                    <a:lnTo>
                      <a:pt x="4703" y="488"/>
                    </a:lnTo>
                    <a:close/>
                    <a:moveTo>
                      <a:pt x="4819" y="401"/>
                    </a:moveTo>
                    <a:cubicBezTo>
                      <a:pt x="4842" y="401"/>
                      <a:pt x="4842" y="401"/>
                      <a:pt x="4842" y="401"/>
                    </a:cubicBezTo>
                    <a:cubicBezTo>
                      <a:pt x="4854" y="442"/>
                      <a:pt x="4887" y="464"/>
                      <a:pt x="4918" y="464"/>
                    </a:cubicBezTo>
                    <a:cubicBezTo>
                      <a:pt x="4939" y="464"/>
                      <a:pt x="4956" y="449"/>
                      <a:pt x="4956" y="430"/>
                    </a:cubicBezTo>
                    <a:cubicBezTo>
                      <a:pt x="4956" y="380"/>
                      <a:pt x="4819" y="362"/>
                      <a:pt x="4819" y="273"/>
                    </a:cubicBezTo>
                    <a:cubicBezTo>
                      <a:pt x="4819" y="218"/>
                      <a:pt x="4865" y="180"/>
                      <a:pt x="4934" y="180"/>
                    </a:cubicBezTo>
                    <a:cubicBezTo>
                      <a:pt x="4961" y="180"/>
                      <a:pt x="4985" y="185"/>
                      <a:pt x="5016" y="196"/>
                    </a:cubicBezTo>
                    <a:cubicBezTo>
                      <a:pt x="5017" y="274"/>
                      <a:pt x="5017" y="274"/>
                      <a:pt x="5017" y="274"/>
                    </a:cubicBezTo>
                    <a:cubicBezTo>
                      <a:pt x="4994" y="274"/>
                      <a:pt x="4994" y="274"/>
                      <a:pt x="4994" y="274"/>
                    </a:cubicBezTo>
                    <a:cubicBezTo>
                      <a:pt x="4981" y="234"/>
                      <a:pt x="4956" y="212"/>
                      <a:pt x="4925" y="212"/>
                    </a:cubicBezTo>
                    <a:cubicBezTo>
                      <a:pt x="4906" y="212"/>
                      <a:pt x="4891" y="224"/>
                      <a:pt x="4891" y="240"/>
                    </a:cubicBezTo>
                    <a:cubicBezTo>
                      <a:pt x="4891" y="300"/>
                      <a:pt x="5036" y="302"/>
                      <a:pt x="5036" y="402"/>
                    </a:cubicBezTo>
                    <a:cubicBezTo>
                      <a:pt x="5036" y="457"/>
                      <a:pt x="4997" y="495"/>
                      <a:pt x="4940" y="495"/>
                    </a:cubicBezTo>
                    <a:cubicBezTo>
                      <a:pt x="4890" y="495"/>
                      <a:pt x="4873" y="485"/>
                      <a:pt x="4863" y="485"/>
                    </a:cubicBezTo>
                    <a:cubicBezTo>
                      <a:pt x="4858" y="485"/>
                      <a:pt x="4854" y="488"/>
                      <a:pt x="4848" y="494"/>
                    </a:cubicBezTo>
                    <a:cubicBezTo>
                      <a:pt x="4827" y="494"/>
                      <a:pt x="4827" y="494"/>
                      <a:pt x="4827" y="494"/>
                    </a:cubicBezTo>
                    <a:lnTo>
                      <a:pt x="4819" y="401"/>
                    </a:lnTo>
                    <a:close/>
                    <a:moveTo>
                      <a:pt x="5257" y="488"/>
                    </a:moveTo>
                    <a:cubicBezTo>
                      <a:pt x="5074" y="488"/>
                      <a:pt x="5074" y="488"/>
                      <a:pt x="5074" y="488"/>
                    </a:cubicBezTo>
                    <a:cubicBezTo>
                      <a:pt x="5074" y="464"/>
                      <a:pt x="5074" y="464"/>
                      <a:pt x="5074" y="464"/>
                    </a:cubicBezTo>
                    <a:cubicBezTo>
                      <a:pt x="5082" y="464"/>
                      <a:pt x="5082" y="464"/>
                      <a:pt x="5082" y="464"/>
                    </a:cubicBezTo>
                    <a:cubicBezTo>
                      <a:pt x="5112" y="464"/>
                      <a:pt x="5123" y="451"/>
                      <a:pt x="5123" y="413"/>
                    </a:cubicBezTo>
                    <a:cubicBezTo>
                      <a:pt x="5123" y="272"/>
                      <a:pt x="5123" y="272"/>
                      <a:pt x="5123" y="272"/>
                    </a:cubicBezTo>
                    <a:cubicBezTo>
                      <a:pt x="5123" y="253"/>
                      <a:pt x="5118" y="248"/>
                      <a:pt x="5098" y="240"/>
                    </a:cubicBezTo>
                    <a:cubicBezTo>
                      <a:pt x="5074" y="232"/>
                      <a:pt x="5074" y="232"/>
                      <a:pt x="5074" y="232"/>
                    </a:cubicBezTo>
                    <a:cubicBezTo>
                      <a:pt x="5074" y="214"/>
                      <a:pt x="5074" y="214"/>
                      <a:pt x="5074" y="214"/>
                    </a:cubicBezTo>
                    <a:cubicBezTo>
                      <a:pt x="5199" y="172"/>
                      <a:pt x="5199" y="172"/>
                      <a:pt x="5199" y="172"/>
                    </a:cubicBezTo>
                    <a:cubicBezTo>
                      <a:pt x="5212" y="172"/>
                      <a:pt x="5212" y="172"/>
                      <a:pt x="5212" y="172"/>
                    </a:cubicBezTo>
                    <a:cubicBezTo>
                      <a:pt x="5212" y="418"/>
                      <a:pt x="5212" y="418"/>
                      <a:pt x="5212" y="418"/>
                    </a:cubicBezTo>
                    <a:cubicBezTo>
                      <a:pt x="5212" y="448"/>
                      <a:pt x="5225" y="464"/>
                      <a:pt x="5257" y="464"/>
                    </a:cubicBezTo>
                    <a:lnTo>
                      <a:pt x="5257" y="488"/>
                    </a:lnTo>
                    <a:close/>
                    <a:moveTo>
                      <a:pt x="5223" y="56"/>
                    </a:moveTo>
                    <a:cubicBezTo>
                      <a:pt x="5223" y="85"/>
                      <a:pt x="5195" y="106"/>
                      <a:pt x="5165" y="106"/>
                    </a:cubicBezTo>
                    <a:cubicBezTo>
                      <a:pt x="5131" y="106"/>
                      <a:pt x="5106" y="84"/>
                      <a:pt x="5106" y="56"/>
                    </a:cubicBezTo>
                    <a:cubicBezTo>
                      <a:pt x="5106" y="29"/>
                      <a:pt x="5134" y="6"/>
                      <a:pt x="5165" y="6"/>
                    </a:cubicBezTo>
                    <a:cubicBezTo>
                      <a:pt x="5198" y="6"/>
                      <a:pt x="5223" y="28"/>
                      <a:pt x="5223" y="56"/>
                    </a:cubicBezTo>
                    <a:close/>
                    <a:moveTo>
                      <a:pt x="5423" y="406"/>
                    </a:moveTo>
                    <a:cubicBezTo>
                      <a:pt x="5423" y="433"/>
                      <a:pt x="5435" y="445"/>
                      <a:pt x="5456" y="445"/>
                    </a:cubicBezTo>
                    <a:cubicBezTo>
                      <a:pt x="5474" y="445"/>
                      <a:pt x="5491" y="434"/>
                      <a:pt x="5512" y="408"/>
                    </a:cubicBezTo>
                    <a:cubicBezTo>
                      <a:pt x="5522" y="429"/>
                      <a:pt x="5522" y="429"/>
                      <a:pt x="5522" y="429"/>
                    </a:cubicBezTo>
                    <a:cubicBezTo>
                      <a:pt x="5500" y="469"/>
                      <a:pt x="5456" y="496"/>
                      <a:pt x="5416" y="496"/>
                    </a:cubicBezTo>
                    <a:cubicBezTo>
                      <a:pt x="5366" y="496"/>
                      <a:pt x="5333" y="468"/>
                      <a:pt x="5333" y="405"/>
                    </a:cubicBezTo>
                    <a:cubicBezTo>
                      <a:pt x="5333" y="229"/>
                      <a:pt x="5333" y="229"/>
                      <a:pt x="5333" y="229"/>
                    </a:cubicBezTo>
                    <a:cubicBezTo>
                      <a:pt x="5294" y="229"/>
                      <a:pt x="5294" y="229"/>
                      <a:pt x="5294" y="229"/>
                    </a:cubicBezTo>
                    <a:cubicBezTo>
                      <a:pt x="5294" y="210"/>
                      <a:pt x="5294" y="210"/>
                      <a:pt x="5294" y="210"/>
                    </a:cubicBezTo>
                    <a:cubicBezTo>
                      <a:pt x="5338" y="191"/>
                      <a:pt x="5388" y="138"/>
                      <a:pt x="5401" y="97"/>
                    </a:cubicBezTo>
                    <a:cubicBezTo>
                      <a:pt x="5423" y="97"/>
                      <a:pt x="5423" y="97"/>
                      <a:pt x="5423" y="97"/>
                    </a:cubicBezTo>
                    <a:cubicBezTo>
                      <a:pt x="5423" y="188"/>
                      <a:pt x="5423" y="188"/>
                      <a:pt x="5423" y="188"/>
                    </a:cubicBezTo>
                    <a:cubicBezTo>
                      <a:pt x="5519" y="188"/>
                      <a:pt x="5519" y="188"/>
                      <a:pt x="5519" y="188"/>
                    </a:cubicBezTo>
                    <a:cubicBezTo>
                      <a:pt x="5508" y="229"/>
                      <a:pt x="5508" y="229"/>
                      <a:pt x="5508" y="229"/>
                    </a:cubicBezTo>
                    <a:cubicBezTo>
                      <a:pt x="5423" y="229"/>
                      <a:pt x="5423" y="229"/>
                      <a:pt x="5423" y="229"/>
                    </a:cubicBezTo>
                    <a:lnTo>
                      <a:pt x="5423" y="406"/>
                    </a:lnTo>
                    <a:close/>
                    <a:moveTo>
                      <a:pt x="5636" y="279"/>
                    </a:moveTo>
                    <a:cubicBezTo>
                      <a:pt x="5610" y="226"/>
                      <a:pt x="5598" y="212"/>
                      <a:pt x="5566" y="212"/>
                    </a:cubicBezTo>
                    <a:cubicBezTo>
                      <a:pt x="5566" y="188"/>
                      <a:pt x="5566" y="188"/>
                      <a:pt x="5566" y="188"/>
                    </a:cubicBezTo>
                    <a:cubicBezTo>
                      <a:pt x="5753" y="188"/>
                      <a:pt x="5753" y="188"/>
                      <a:pt x="5753" y="188"/>
                    </a:cubicBezTo>
                    <a:cubicBezTo>
                      <a:pt x="5753" y="212"/>
                      <a:pt x="5753" y="212"/>
                      <a:pt x="5753" y="212"/>
                    </a:cubicBezTo>
                    <a:cubicBezTo>
                      <a:pt x="5715" y="212"/>
                      <a:pt x="5709" y="227"/>
                      <a:pt x="5723" y="256"/>
                    </a:cubicBezTo>
                    <a:cubicBezTo>
                      <a:pt x="5784" y="382"/>
                      <a:pt x="5784" y="382"/>
                      <a:pt x="5784" y="382"/>
                    </a:cubicBezTo>
                    <a:cubicBezTo>
                      <a:pt x="5840" y="269"/>
                      <a:pt x="5840" y="269"/>
                      <a:pt x="5840" y="269"/>
                    </a:cubicBezTo>
                    <a:cubicBezTo>
                      <a:pt x="5855" y="238"/>
                      <a:pt x="5846" y="213"/>
                      <a:pt x="5802" y="212"/>
                    </a:cubicBezTo>
                    <a:cubicBezTo>
                      <a:pt x="5802" y="188"/>
                      <a:pt x="5802" y="188"/>
                      <a:pt x="5802" y="188"/>
                    </a:cubicBezTo>
                    <a:cubicBezTo>
                      <a:pt x="5938" y="188"/>
                      <a:pt x="5938" y="188"/>
                      <a:pt x="5938" y="188"/>
                    </a:cubicBezTo>
                    <a:cubicBezTo>
                      <a:pt x="5938" y="212"/>
                      <a:pt x="5938" y="212"/>
                      <a:pt x="5938" y="212"/>
                    </a:cubicBezTo>
                    <a:cubicBezTo>
                      <a:pt x="5905" y="219"/>
                      <a:pt x="5896" y="228"/>
                      <a:pt x="5875" y="270"/>
                    </a:cubicBezTo>
                    <a:cubicBezTo>
                      <a:pt x="5711" y="604"/>
                      <a:pt x="5711" y="604"/>
                      <a:pt x="5711" y="604"/>
                    </a:cubicBezTo>
                    <a:cubicBezTo>
                      <a:pt x="5693" y="641"/>
                      <a:pt x="5670" y="658"/>
                      <a:pt x="5644" y="658"/>
                    </a:cubicBezTo>
                    <a:cubicBezTo>
                      <a:pt x="5618" y="658"/>
                      <a:pt x="5598" y="641"/>
                      <a:pt x="5598" y="617"/>
                    </a:cubicBezTo>
                    <a:cubicBezTo>
                      <a:pt x="5598" y="605"/>
                      <a:pt x="5602" y="592"/>
                      <a:pt x="5609" y="586"/>
                    </a:cubicBezTo>
                    <a:cubicBezTo>
                      <a:pt x="5643" y="552"/>
                      <a:pt x="5682" y="598"/>
                      <a:pt x="5720" y="512"/>
                    </a:cubicBezTo>
                    <a:cubicBezTo>
                      <a:pt x="5735" y="480"/>
                      <a:pt x="5735" y="480"/>
                      <a:pt x="5735" y="480"/>
                    </a:cubicBezTo>
                    <a:lnTo>
                      <a:pt x="5636" y="279"/>
                    </a:lnTo>
                    <a:close/>
                    <a:moveTo>
                      <a:pt x="364" y="34"/>
                    </a:moveTo>
                    <a:cubicBezTo>
                      <a:pt x="552" y="34"/>
                      <a:pt x="552" y="34"/>
                      <a:pt x="552" y="34"/>
                    </a:cubicBezTo>
                    <a:cubicBezTo>
                      <a:pt x="552" y="62"/>
                      <a:pt x="552" y="62"/>
                      <a:pt x="552" y="62"/>
                    </a:cubicBezTo>
                    <a:cubicBezTo>
                      <a:pt x="547" y="62"/>
                      <a:pt x="547" y="62"/>
                      <a:pt x="547" y="62"/>
                    </a:cubicBezTo>
                    <a:cubicBezTo>
                      <a:pt x="489" y="62"/>
                      <a:pt x="480" y="88"/>
                      <a:pt x="480" y="123"/>
                    </a:cubicBezTo>
                    <a:cubicBezTo>
                      <a:pt x="480" y="303"/>
                      <a:pt x="480" y="303"/>
                      <a:pt x="480" y="303"/>
                    </a:cubicBezTo>
                    <a:cubicBezTo>
                      <a:pt x="480" y="465"/>
                      <a:pt x="363" y="496"/>
                      <a:pt x="276" y="496"/>
                    </a:cubicBezTo>
                    <a:cubicBezTo>
                      <a:pt x="146" y="496"/>
                      <a:pt x="63" y="439"/>
                      <a:pt x="63" y="328"/>
                    </a:cubicBezTo>
                    <a:cubicBezTo>
                      <a:pt x="63" y="112"/>
                      <a:pt x="63" y="112"/>
                      <a:pt x="63" y="112"/>
                    </a:cubicBezTo>
                    <a:cubicBezTo>
                      <a:pt x="63" y="75"/>
                      <a:pt x="53" y="62"/>
                      <a:pt x="12" y="62"/>
                    </a:cubicBezTo>
                    <a:cubicBezTo>
                      <a:pt x="0" y="62"/>
                      <a:pt x="0" y="62"/>
                      <a:pt x="0" y="62"/>
                    </a:cubicBezTo>
                    <a:cubicBezTo>
                      <a:pt x="0" y="34"/>
                      <a:pt x="0" y="34"/>
                      <a:pt x="0" y="34"/>
                    </a:cubicBezTo>
                    <a:cubicBezTo>
                      <a:pt x="227" y="34"/>
                      <a:pt x="227" y="34"/>
                      <a:pt x="227" y="34"/>
                    </a:cubicBezTo>
                    <a:cubicBezTo>
                      <a:pt x="227" y="62"/>
                      <a:pt x="227" y="62"/>
                      <a:pt x="227" y="62"/>
                    </a:cubicBezTo>
                    <a:cubicBezTo>
                      <a:pt x="215" y="62"/>
                      <a:pt x="215" y="62"/>
                      <a:pt x="215" y="62"/>
                    </a:cubicBezTo>
                    <a:cubicBezTo>
                      <a:pt x="184" y="62"/>
                      <a:pt x="163" y="76"/>
                      <a:pt x="163" y="112"/>
                    </a:cubicBezTo>
                    <a:cubicBezTo>
                      <a:pt x="163" y="328"/>
                      <a:pt x="163" y="328"/>
                      <a:pt x="163" y="328"/>
                    </a:cubicBezTo>
                    <a:cubicBezTo>
                      <a:pt x="163" y="416"/>
                      <a:pt x="228" y="447"/>
                      <a:pt x="294" y="447"/>
                    </a:cubicBezTo>
                    <a:cubicBezTo>
                      <a:pt x="389" y="447"/>
                      <a:pt x="437" y="393"/>
                      <a:pt x="437" y="313"/>
                    </a:cubicBezTo>
                    <a:cubicBezTo>
                      <a:pt x="437" y="137"/>
                      <a:pt x="437" y="137"/>
                      <a:pt x="437" y="137"/>
                    </a:cubicBezTo>
                    <a:cubicBezTo>
                      <a:pt x="437" y="86"/>
                      <a:pt x="422" y="62"/>
                      <a:pt x="377" y="62"/>
                    </a:cubicBezTo>
                    <a:cubicBezTo>
                      <a:pt x="364" y="62"/>
                      <a:pt x="364" y="62"/>
                      <a:pt x="364" y="62"/>
                    </a:cubicBezTo>
                    <a:lnTo>
                      <a:pt x="364" y="34"/>
                    </a:lnTo>
                    <a:close/>
                    <a:moveTo>
                      <a:pt x="667" y="405"/>
                    </a:moveTo>
                    <a:cubicBezTo>
                      <a:pt x="667" y="432"/>
                      <a:pt x="680" y="443"/>
                      <a:pt x="701" y="443"/>
                    </a:cubicBezTo>
                    <a:cubicBezTo>
                      <a:pt x="718" y="443"/>
                      <a:pt x="735" y="432"/>
                      <a:pt x="756" y="407"/>
                    </a:cubicBezTo>
                    <a:cubicBezTo>
                      <a:pt x="766" y="427"/>
                      <a:pt x="766" y="427"/>
                      <a:pt x="766" y="427"/>
                    </a:cubicBezTo>
                    <a:cubicBezTo>
                      <a:pt x="744" y="467"/>
                      <a:pt x="701" y="493"/>
                      <a:pt x="661" y="493"/>
                    </a:cubicBezTo>
                    <a:cubicBezTo>
                      <a:pt x="611" y="493"/>
                      <a:pt x="579" y="466"/>
                      <a:pt x="579" y="403"/>
                    </a:cubicBezTo>
                    <a:cubicBezTo>
                      <a:pt x="579" y="229"/>
                      <a:pt x="579" y="229"/>
                      <a:pt x="579" y="229"/>
                    </a:cubicBezTo>
                    <a:cubicBezTo>
                      <a:pt x="540" y="229"/>
                      <a:pt x="540" y="229"/>
                      <a:pt x="540" y="229"/>
                    </a:cubicBezTo>
                    <a:cubicBezTo>
                      <a:pt x="540" y="210"/>
                      <a:pt x="540" y="210"/>
                      <a:pt x="540" y="210"/>
                    </a:cubicBezTo>
                    <a:cubicBezTo>
                      <a:pt x="584" y="192"/>
                      <a:pt x="633" y="139"/>
                      <a:pt x="646" y="99"/>
                    </a:cubicBezTo>
                    <a:cubicBezTo>
                      <a:pt x="667" y="99"/>
                      <a:pt x="667" y="99"/>
                      <a:pt x="667" y="99"/>
                    </a:cubicBezTo>
                    <a:cubicBezTo>
                      <a:pt x="667" y="189"/>
                      <a:pt x="667" y="189"/>
                      <a:pt x="667" y="189"/>
                    </a:cubicBezTo>
                    <a:cubicBezTo>
                      <a:pt x="762" y="189"/>
                      <a:pt x="762" y="189"/>
                      <a:pt x="762" y="189"/>
                    </a:cubicBezTo>
                    <a:cubicBezTo>
                      <a:pt x="751" y="229"/>
                      <a:pt x="751" y="229"/>
                      <a:pt x="751" y="229"/>
                    </a:cubicBezTo>
                    <a:cubicBezTo>
                      <a:pt x="667" y="229"/>
                      <a:pt x="667" y="229"/>
                      <a:pt x="667" y="229"/>
                    </a:cubicBezTo>
                    <a:lnTo>
                      <a:pt x="667" y="405"/>
                    </a:lnTo>
                    <a:close/>
                    <a:moveTo>
                      <a:pt x="1001" y="485"/>
                    </a:moveTo>
                    <a:cubicBezTo>
                      <a:pt x="799" y="485"/>
                      <a:pt x="799" y="485"/>
                      <a:pt x="799" y="485"/>
                    </a:cubicBezTo>
                    <a:cubicBezTo>
                      <a:pt x="799" y="462"/>
                      <a:pt x="799" y="462"/>
                      <a:pt x="799" y="462"/>
                    </a:cubicBezTo>
                    <a:cubicBezTo>
                      <a:pt x="804" y="462"/>
                      <a:pt x="804" y="462"/>
                      <a:pt x="804" y="462"/>
                    </a:cubicBezTo>
                    <a:cubicBezTo>
                      <a:pt x="834" y="462"/>
                      <a:pt x="845" y="449"/>
                      <a:pt x="845" y="412"/>
                    </a:cubicBezTo>
                    <a:cubicBezTo>
                      <a:pt x="845" y="293"/>
                      <a:pt x="845" y="293"/>
                      <a:pt x="845" y="293"/>
                    </a:cubicBezTo>
                    <a:cubicBezTo>
                      <a:pt x="845" y="261"/>
                      <a:pt x="841" y="253"/>
                      <a:pt x="819" y="245"/>
                    </a:cubicBezTo>
                    <a:cubicBezTo>
                      <a:pt x="799" y="236"/>
                      <a:pt x="799" y="236"/>
                      <a:pt x="799" y="236"/>
                    </a:cubicBezTo>
                    <a:cubicBezTo>
                      <a:pt x="799" y="218"/>
                      <a:pt x="799" y="218"/>
                      <a:pt x="799" y="218"/>
                    </a:cubicBezTo>
                    <a:cubicBezTo>
                      <a:pt x="918" y="173"/>
                      <a:pt x="918" y="173"/>
                      <a:pt x="918" y="173"/>
                    </a:cubicBezTo>
                    <a:cubicBezTo>
                      <a:pt x="934" y="173"/>
                      <a:pt x="934" y="173"/>
                      <a:pt x="934" y="173"/>
                    </a:cubicBezTo>
                    <a:cubicBezTo>
                      <a:pt x="934" y="255"/>
                      <a:pt x="934" y="255"/>
                      <a:pt x="934" y="255"/>
                    </a:cubicBezTo>
                    <a:cubicBezTo>
                      <a:pt x="935" y="255"/>
                      <a:pt x="935" y="255"/>
                      <a:pt x="935" y="255"/>
                    </a:cubicBezTo>
                    <a:cubicBezTo>
                      <a:pt x="962" y="202"/>
                      <a:pt x="974" y="181"/>
                      <a:pt x="998" y="181"/>
                    </a:cubicBezTo>
                    <a:cubicBezTo>
                      <a:pt x="1003" y="181"/>
                      <a:pt x="1009" y="182"/>
                      <a:pt x="1013" y="184"/>
                    </a:cubicBezTo>
                    <a:cubicBezTo>
                      <a:pt x="1070" y="205"/>
                      <a:pt x="1070" y="205"/>
                      <a:pt x="1070" y="205"/>
                    </a:cubicBezTo>
                    <a:cubicBezTo>
                      <a:pt x="1061" y="235"/>
                      <a:pt x="1050" y="261"/>
                      <a:pt x="1035" y="281"/>
                    </a:cubicBezTo>
                    <a:cubicBezTo>
                      <a:pt x="1013" y="273"/>
                      <a:pt x="986" y="263"/>
                      <a:pt x="976" y="263"/>
                    </a:cubicBezTo>
                    <a:cubicBezTo>
                      <a:pt x="962" y="263"/>
                      <a:pt x="950" y="274"/>
                      <a:pt x="934" y="296"/>
                    </a:cubicBezTo>
                    <a:cubicBezTo>
                      <a:pt x="934" y="414"/>
                      <a:pt x="934" y="414"/>
                      <a:pt x="934" y="414"/>
                    </a:cubicBezTo>
                    <a:cubicBezTo>
                      <a:pt x="934" y="449"/>
                      <a:pt x="945" y="462"/>
                      <a:pt x="982" y="462"/>
                    </a:cubicBezTo>
                    <a:cubicBezTo>
                      <a:pt x="1001" y="462"/>
                      <a:pt x="1001" y="462"/>
                      <a:pt x="1001" y="462"/>
                    </a:cubicBezTo>
                    <a:lnTo>
                      <a:pt x="1001" y="485"/>
                    </a:lnTo>
                    <a:close/>
                    <a:moveTo>
                      <a:pt x="1386" y="401"/>
                    </a:moveTo>
                    <a:cubicBezTo>
                      <a:pt x="1345" y="458"/>
                      <a:pt x="1286" y="493"/>
                      <a:pt x="1230" y="493"/>
                    </a:cubicBezTo>
                    <a:cubicBezTo>
                      <a:pt x="1151" y="493"/>
                      <a:pt x="1098" y="432"/>
                      <a:pt x="1098" y="345"/>
                    </a:cubicBezTo>
                    <a:cubicBezTo>
                      <a:pt x="1098" y="249"/>
                      <a:pt x="1162" y="181"/>
                      <a:pt x="1253" y="181"/>
                    </a:cubicBezTo>
                    <a:cubicBezTo>
                      <a:pt x="1292" y="181"/>
                      <a:pt x="1322" y="194"/>
                      <a:pt x="1344" y="216"/>
                    </a:cubicBezTo>
                    <a:cubicBezTo>
                      <a:pt x="1387" y="259"/>
                      <a:pt x="1367" y="300"/>
                      <a:pt x="1392" y="313"/>
                    </a:cubicBezTo>
                    <a:cubicBezTo>
                      <a:pt x="1392" y="334"/>
                      <a:pt x="1392" y="334"/>
                      <a:pt x="1392" y="334"/>
                    </a:cubicBezTo>
                    <a:cubicBezTo>
                      <a:pt x="1191" y="334"/>
                      <a:pt x="1191" y="334"/>
                      <a:pt x="1191" y="334"/>
                    </a:cubicBezTo>
                    <a:cubicBezTo>
                      <a:pt x="1197" y="394"/>
                      <a:pt x="1238" y="440"/>
                      <a:pt x="1281" y="440"/>
                    </a:cubicBezTo>
                    <a:cubicBezTo>
                      <a:pt x="1307" y="440"/>
                      <a:pt x="1334" y="425"/>
                      <a:pt x="1369" y="387"/>
                    </a:cubicBezTo>
                    <a:lnTo>
                      <a:pt x="1386" y="401"/>
                    </a:lnTo>
                    <a:close/>
                    <a:moveTo>
                      <a:pt x="1292" y="306"/>
                    </a:moveTo>
                    <a:cubicBezTo>
                      <a:pt x="1292" y="250"/>
                      <a:pt x="1272" y="216"/>
                      <a:pt x="1241" y="216"/>
                    </a:cubicBezTo>
                    <a:cubicBezTo>
                      <a:pt x="1211" y="216"/>
                      <a:pt x="1184" y="254"/>
                      <a:pt x="1189" y="306"/>
                    </a:cubicBezTo>
                    <a:lnTo>
                      <a:pt x="1292" y="306"/>
                    </a:lnTo>
                    <a:close/>
                    <a:moveTo>
                      <a:pt x="1736" y="416"/>
                    </a:moveTo>
                    <a:cubicBezTo>
                      <a:pt x="1703" y="467"/>
                      <a:pt x="1652" y="493"/>
                      <a:pt x="1588" y="493"/>
                    </a:cubicBezTo>
                    <a:cubicBezTo>
                      <a:pt x="1500" y="493"/>
                      <a:pt x="1436" y="433"/>
                      <a:pt x="1436" y="350"/>
                    </a:cubicBezTo>
                    <a:cubicBezTo>
                      <a:pt x="1436" y="255"/>
                      <a:pt x="1518" y="181"/>
                      <a:pt x="1624" y="181"/>
                    </a:cubicBezTo>
                    <a:cubicBezTo>
                      <a:pt x="1686" y="181"/>
                      <a:pt x="1733" y="207"/>
                      <a:pt x="1733" y="243"/>
                    </a:cubicBezTo>
                    <a:cubicBezTo>
                      <a:pt x="1733" y="265"/>
                      <a:pt x="1719" y="279"/>
                      <a:pt x="1696" y="279"/>
                    </a:cubicBezTo>
                    <a:cubicBezTo>
                      <a:pt x="1646" y="279"/>
                      <a:pt x="1635" y="215"/>
                      <a:pt x="1593" y="215"/>
                    </a:cubicBezTo>
                    <a:cubicBezTo>
                      <a:pt x="1556" y="215"/>
                      <a:pt x="1532" y="259"/>
                      <a:pt x="1532" y="324"/>
                    </a:cubicBezTo>
                    <a:cubicBezTo>
                      <a:pt x="1532" y="403"/>
                      <a:pt x="1569" y="456"/>
                      <a:pt x="1622" y="456"/>
                    </a:cubicBezTo>
                    <a:cubicBezTo>
                      <a:pt x="1655" y="456"/>
                      <a:pt x="1686" y="439"/>
                      <a:pt x="1715" y="404"/>
                    </a:cubicBezTo>
                    <a:lnTo>
                      <a:pt x="1736" y="416"/>
                    </a:lnTo>
                    <a:close/>
                    <a:moveTo>
                      <a:pt x="1894" y="412"/>
                    </a:moveTo>
                    <a:cubicBezTo>
                      <a:pt x="1894" y="458"/>
                      <a:pt x="1906" y="462"/>
                      <a:pt x="1932" y="462"/>
                    </a:cubicBezTo>
                    <a:cubicBezTo>
                      <a:pt x="1939" y="462"/>
                      <a:pt x="1939" y="462"/>
                      <a:pt x="1939" y="462"/>
                    </a:cubicBezTo>
                    <a:cubicBezTo>
                      <a:pt x="1939" y="485"/>
                      <a:pt x="1939" y="485"/>
                      <a:pt x="1939" y="485"/>
                    </a:cubicBezTo>
                    <a:cubicBezTo>
                      <a:pt x="1755" y="485"/>
                      <a:pt x="1755" y="485"/>
                      <a:pt x="1755" y="485"/>
                    </a:cubicBezTo>
                    <a:cubicBezTo>
                      <a:pt x="1755" y="462"/>
                      <a:pt x="1755" y="462"/>
                      <a:pt x="1755" y="462"/>
                    </a:cubicBezTo>
                    <a:cubicBezTo>
                      <a:pt x="1765" y="462"/>
                      <a:pt x="1765" y="462"/>
                      <a:pt x="1765" y="462"/>
                    </a:cubicBezTo>
                    <a:cubicBezTo>
                      <a:pt x="1802" y="462"/>
                      <a:pt x="1805" y="448"/>
                      <a:pt x="1805" y="409"/>
                    </a:cubicBezTo>
                    <a:cubicBezTo>
                      <a:pt x="1805" y="92"/>
                      <a:pt x="1805" y="92"/>
                      <a:pt x="1805" y="92"/>
                    </a:cubicBezTo>
                    <a:cubicBezTo>
                      <a:pt x="1805" y="71"/>
                      <a:pt x="1802" y="66"/>
                      <a:pt x="1782" y="59"/>
                    </a:cubicBezTo>
                    <a:cubicBezTo>
                      <a:pt x="1761" y="52"/>
                      <a:pt x="1761" y="52"/>
                      <a:pt x="1761" y="52"/>
                    </a:cubicBezTo>
                    <a:cubicBezTo>
                      <a:pt x="1761" y="35"/>
                      <a:pt x="1761" y="35"/>
                      <a:pt x="1761" y="35"/>
                    </a:cubicBezTo>
                    <a:cubicBezTo>
                      <a:pt x="1876" y="0"/>
                      <a:pt x="1876" y="0"/>
                      <a:pt x="1876" y="0"/>
                    </a:cubicBezTo>
                    <a:cubicBezTo>
                      <a:pt x="1894" y="0"/>
                      <a:pt x="1894" y="0"/>
                      <a:pt x="1894" y="0"/>
                    </a:cubicBezTo>
                    <a:cubicBezTo>
                      <a:pt x="1894" y="236"/>
                      <a:pt x="1894" y="236"/>
                      <a:pt x="1894" y="236"/>
                    </a:cubicBezTo>
                    <a:cubicBezTo>
                      <a:pt x="1934" y="208"/>
                      <a:pt x="1987" y="181"/>
                      <a:pt x="2024" y="181"/>
                    </a:cubicBezTo>
                    <a:cubicBezTo>
                      <a:pt x="2078" y="181"/>
                      <a:pt x="2104" y="224"/>
                      <a:pt x="2104" y="310"/>
                    </a:cubicBezTo>
                    <a:cubicBezTo>
                      <a:pt x="2104" y="406"/>
                      <a:pt x="2104" y="406"/>
                      <a:pt x="2104" y="406"/>
                    </a:cubicBezTo>
                    <a:cubicBezTo>
                      <a:pt x="2104" y="449"/>
                      <a:pt x="2109" y="462"/>
                      <a:pt x="2136" y="462"/>
                    </a:cubicBezTo>
                    <a:cubicBezTo>
                      <a:pt x="2143" y="462"/>
                      <a:pt x="2143" y="462"/>
                      <a:pt x="2143" y="462"/>
                    </a:cubicBezTo>
                    <a:cubicBezTo>
                      <a:pt x="2143" y="485"/>
                      <a:pt x="2143" y="485"/>
                      <a:pt x="2143" y="485"/>
                    </a:cubicBezTo>
                    <a:cubicBezTo>
                      <a:pt x="1972" y="485"/>
                      <a:pt x="1972" y="485"/>
                      <a:pt x="1972" y="485"/>
                    </a:cubicBezTo>
                    <a:cubicBezTo>
                      <a:pt x="1972" y="462"/>
                      <a:pt x="1972" y="462"/>
                      <a:pt x="1972" y="462"/>
                    </a:cubicBezTo>
                    <a:cubicBezTo>
                      <a:pt x="1978" y="462"/>
                      <a:pt x="1978" y="462"/>
                      <a:pt x="1978" y="462"/>
                    </a:cubicBezTo>
                    <a:cubicBezTo>
                      <a:pt x="2008" y="462"/>
                      <a:pt x="2015" y="451"/>
                      <a:pt x="2015" y="409"/>
                    </a:cubicBezTo>
                    <a:cubicBezTo>
                      <a:pt x="2015" y="300"/>
                      <a:pt x="2015" y="300"/>
                      <a:pt x="2015" y="300"/>
                    </a:cubicBezTo>
                    <a:cubicBezTo>
                      <a:pt x="2015" y="261"/>
                      <a:pt x="1997" y="236"/>
                      <a:pt x="1968" y="236"/>
                    </a:cubicBezTo>
                    <a:cubicBezTo>
                      <a:pt x="1948" y="236"/>
                      <a:pt x="1919" y="247"/>
                      <a:pt x="1894" y="263"/>
                    </a:cubicBezTo>
                    <a:lnTo>
                      <a:pt x="1894" y="412"/>
                    </a:lnTo>
                    <a:close/>
                    <a:moveTo>
                      <a:pt x="2302" y="405"/>
                    </a:moveTo>
                    <a:cubicBezTo>
                      <a:pt x="2302" y="432"/>
                      <a:pt x="2314" y="443"/>
                      <a:pt x="2335" y="443"/>
                    </a:cubicBezTo>
                    <a:cubicBezTo>
                      <a:pt x="2353" y="443"/>
                      <a:pt x="2369" y="432"/>
                      <a:pt x="2390" y="407"/>
                    </a:cubicBezTo>
                    <a:cubicBezTo>
                      <a:pt x="2400" y="427"/>
                      <a:pt x="2400" y="427"/>
                      <a:pt x="2400" y="427"/>
                    </a:cubicBezTo>
                    <a:cubicBezTo>
                      <a:pt x="2379" y="467"/>
                      <a:pt x="2335" y="493"/>
                      <a:pt x="2295" y="493"/>
                    </a:cubicBezTo>
                    <a:cubicBezTo>
                      <a:pt x="2246" y="493"/>
                      <a:pt x="2213" y="466"/>
                      <a:pt x="2213" y="403"/>
                    </a:cubicBezTo>
                    <a:cubicBezTo>
                      <a:pt x="2213" y="229"/>
                      <a:pt x="2213" y="229"/>
                      <a:pt x="2213" y="229"/>
                    </a:cubicBezTo>
                    <a:cubicBezTo>
                      <a:pt x="2175" y="229"/>
                      <a:pt x="2175" y="229"/>
                      <a:pt x="2175" y="229"/>
                    </a:cubicBezTo>
                    <a:cubicBezTo>
                      <a:pt x="2175" y="210"/>
                      <a:pt x="2175" y="210"/>
                      <a:pt x="2175" y="210"/>
                    </a:cubicBezTo>
                    <a:cubicBezTo>
                      <a:pt x="2218" y="192"/>
                      <a:pt x="2268" y="139"/>
                      <a:pt x="2281" y="99"/>
                    </a:cubicBezTo>
                    <a:cubicBezTo>
                      <a:pt x="2302" y="99"/>
                      <a:pt x="2302" y="99"/>
                      <a:pt x="2302" y="99"/>
                    </a:cubicBezTo>
                    <a:cubicBezTo>
                      <a:pt x="2302" y="189"/>
                      <a:pt x="2302" y="189"/>
                      <a:pt x="2302" y="189"/>
                    </a:cubicBezTo>
                    <a:cubicBezTo>
                      <a:pt x="2397" y="189"/>
                      <a:pt x="2397" y="189"/>
                      <a:pt x="2397" y="189"/>
                    </a:cubicBezTo>
                    <a:cubicBezTo>
                      <a:pt x="2386" y="229"/>
                      <a:pt x="2386" y="229"/>
                      <a:pt x="2386" y="229"/>
                    </a:cubicBezTo>
                    <a:cubicBezTo>
                      <a:pt x="2302" y="229"/>
                      <a:pt x="2302" y="229"/>
                      <a:pt x="2302" y="229"/>
                    </a:cubicBezTo>
                    <a:lnTo>
                      <a:pt x="2302"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3" name="Freeform 58"/>
              <p:cNvSpPr>
                <a:spLocks noEditPoints="1"/>
              </p:cNvSpPr>
              <p:nvPr userDrawn="1"/>
            </p:nvSpPr>
            <p:spPr bwMode="auto">
              <a:xfrm>
                <a:off x="579" y="671"/>
                <a:ext cx="35" cy="34"/>
              </a:xfrm>
              <a:custGeom>
                <a:avLst/>
                <a:gdLst>
                  <a:gd name="T0" fmla="*/ 155 w 178"/>
                  <a:gd name="T1" fmla="*/ 0 h 170"/>
                  <a:gd name="T2" fmla="*/ 147 w 178"/>
                  <a:gd name="T3" fmla="*/ 30 h 170"/>
                  <a:gd name="T4" fmla="*/ 100 w 178"/>
                  <a:gd name="T5" fmla="*/ 45 h 170"/>
                  <a:gd name="T6" fmla="*/ 89 w 178"/>
                  <a:gd name="T7" fmla="*/ 6 h 170"/>
                  <a:gd name="T8" fmla="*/ 0 w 178"/>
                  <a:gd name="T9" fmla="*/ 26 h 170"/>
                  <a:gd name="T10" fmla="*/ 5 w 178"/>
                  <a:gd name="T11" fmla="*/ 58 h 170"/>
                  <a:gd name="T12" fmla="*/ 62 w 178"/>
                  <a:gd name="T13" fmla="*/ 47 h 170"/>
                  <a:gd name="T14" fmla="*/ 69 w 178"/>
                  <a:gd name="T15" fmla="*/ 72 h 170"/>
                  <a:gd name="T16" fmla="*/ 15 w 178"/>
                  <a:gd name="T17" fmla="*/ 83 h 170"/>
                  <a:gd name="T18" fmla="*/ 20 w 178"/>
                  <a:gd name="T19" fmla="*/ 112 h 170"/>
                  <a:gd name="T20" fmla="*/ 76 w 178"/>
                  <a:gd name="T21" fmla="*/ 101 h 170"/>
                  <a:gd name="T22" fmla="*/ 82 w 178"/>
                  <a:gd name="T23" fmla="*/ 126 h 170"/>
                  <a:gd name="T24" fmla="*/ 20 w 178"/>
                  <a:gd name="T25" fmla="*/ 138 h 170"/>
                  <a:gd name="T26" fmla="*/ 25 w 178"/>
                  <a:gd name="T27" fmla="*/ 170 h 170"/>
                  <a:gd name="T28" fmla="*/ 150 w 178"/>
                  <a:gd name="T29" fmla="*/ 141 h 170"/>
                  <a:gd name="T30" fmla="*/ 178 w 178"/>
                  <a:gd name="T31" fmla="*/ 52 h 170"/>
                  <a:gd name="T32" fmla="*/ 155 w 178"/>
                  <a:gd name="T33" fmla="*/ 0 h 170"/>
                  <a:gd name="T34" fmla="*/ 123 w 178"/>
                  <a:gd name="T35" fmla="*/ 125 h 170"/>
                  <a:gd name="T36" fmla="*/ 122 w 178"/>
                  <a:gd name="T37" fmla="*/ 125 h 170"/>
                  <a:gd name="T38" fmla="*/ 107 w 178"/>
                  <a:gd name="T39" fmla="*/ 73 h 170"/>
                  <a:gd name="T40" fmla="*/ 140 w 178"/>
                  <a:gd name="T41" fmla="*/ 64 h 170"/>
                  <a:gd name="T42" fmla="*/ 123 w 178"/>
                  <a:gd name="T43"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70">
                    <a:moveTo>
                      <a:pt x="155" y="0"/>
                    </a:moveTo>
                    <a:cubicBezTo>
                      <a:pt x="147" y="30"/>
                      <a:pt x="147" y="30"/>
                      <a:pt x="147" y="30"/>
                    </a:cubicBezTo>
                    <a:cubicBezTo>
                      <a:pt x="132" y="35"/>
                      <a:pt x="116" y="40"/>
                      <a:pt x="100" y="45"/>
                    </a:cubicBezTo>
                    <a:cubicBezTo>
                      <a:pt x="89" y="6"/>
                      <a:pt x="89" y="6"/>
                      <a:pt x="89" y="6"/>
                    </a:cubicBezTo>
                    <a:cubicBezTo>
                      <a:pt x="59" y="14"/>
                      <a:pt x="30" y="21"/>
                      <a:pt x="0" y="26"/>
                    </a:cubicBezTo>
                    <a:cubicBezTo>
                      <a:pt x="5" y="58"/>
                      <a:pt x="5" y="58"/>
                      <a:pt x="5" y="58"/>
                    </a:cubicBezTo>
                    <a:cubicBezTo>
                      <a:pt x="23" y="55"/>
                      <a:pt x="42" y="51"/>
                      <a:pt x="62" y="47"/>
                    </a:cubicBezTo>
                    <a:cubicBezTo>
                      <a:pt x="69" y="72"/>
                      <a:pt x="69" y="72"/>
                      <a:pt x="69" y="72"/>
                    </a:cubicBezTo>
                    <a:cubicBezTo>
                      <a:pt x="49" y="76"/>
                      <a:pt x="32" y="80"/>
                      <a:pt x="15" y="83"/>
                    </a:cubicBezTo>
                    <a:cubicBezTo>
                      <a:pt x="20" y="112"/>
                      <a:pt x="20" y="112"/>
                      <a:pt x="20" y="112"/>
                    </a:cubicBezTo>
                    <a:cubicBezTo>
                      <a:pt x="38" y="109"/>
                      <a:pt x="56" y="105"/>
                      <a:pt x="76" y="101"/>
                    </a:cubicBezTo>
                    <a:cubicBezTo>
                      <a:pt x="82" y="126"/>
                      <a:pt x="82" y="126"/>
                      <a:pt x="82" y="126"/>
                    </a:cubicBezTo>
                    <a:cubicBezTo>
                      <a:pt x="60" y="131"/>
                      <a:pt x="40" y="135"/>
                      <a:pt x="20" y="138"/>
                    </a:cubicBezTo>
                    <a:cubicBezTo>
                      <a:pt x="25" y="170"/>
                      <a:pt x="25" y="170"/>
                      <a:pt x="25" y="170"/>
                    </a:cubicBezTo>
                    <a:cubicBezTo>
                      <a:pt x="68" y="163"/>
                      <a:pt x="109" y="153"/>
                      <a:pt x="150" y="141"/>
                    </a:cubicBezTo>
                    <a:cubicBezTo>
                      <a:pt x="178" y="52"/>
                      <a:pt x="178" y="52"/>
                      <a:pt x="178" y="52"/>
                    </a:cubicBezTo>
                    <a:lnTo>
                      <a:pt x="155" y="0"/>
                    </a:lnTo>
                    <a:close/>
                    <a:moveTo>
                      <a:pt x="123" y="125"/>
                    </a:moveTo>
                    <a:cubicBezTo>
                      <a:pt x="122" y="125"/>
                      <a:pt x="122" y="125"/>
                      <a:pt x="122" y="125"/>
                    </a:cubicBezTo>
                    <a:cubicBezTo>
                      <a:pt x="107" y="73"/>
                      <a:pt x="107" y="73"/>
                      <a:pt x="107" y="73"/>
                    </a:cubicBezTo>
                    <a:cubicBezTo>
                      <a:pt x="118" y="70"/>
                      <a:pt x="129" y="67"/>
                      <a:pt x="140" y="64"/>
                    </a:cubicBezTo>
                    <a:lnTo>
                      <a:pt x="123"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4" name="Freeform 59"/>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5" name="Freeform 60"/>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6" name="Freeform 61"/>
              <p:cNvSpPr>
                <a:spLocks noEditPoints="1"/>
              </p:cNvSpPr>
              <p:nvPr userDrawn="1"/>
            </p:nvSpPr>
            <p:spPr bwMode="auto">
              <a:xfrm>
                <a:off x="343" y="299"/>
                <a:ext cx="413" cy="404"/>
              </a:xfrm>
              <a:custGeom>
                <a:avLst/>
                <a:gdLst>
                  <a:gd name="T0" fmla="*/ 54 w 2067"/>
                  <a:gd name="T1" fmla="*/ 1347 h 2023"/>
                  <a:gd name="T2" fmla="*/ 233 w 2067"/>
                  <a:gd name="T3" fmla="*/ 628 h 2023"/>
                  <a:gd name="T4" fmla="*/ 190 w 2067"/>
                  <a:gd name="T5" fmla="*/ 734 h 2023"/>
                  <a:gd name="T6" fmla="*/ 92 w 2067"/>
                  <a:gd name="T7" fmla="*/ 656 h 2023"/>
                  <a:gd name="T8" fmla="*/ 153 w 2067"/>
                  <a:gd name="T9" fmla="*/ 1367 h 2023"/>
                  <a:gd name="T10" fmla="*/ 220 w 2067"/>
                  <a:gd name="T11" fmla="*/ 1378 h 2023"/>
                  <a:gd name="T12" fmla="*/ 111 w 2067"/>
                  <a:gd name="T13" fmla="*/ 1378 h 2023"/>
                  <a:gd name="T14" fmla="*/ 54 w 2067"/>
                  <a:gd name="T15" fmla="*/ 1347 h 2023"/>
                  <a:gd name="T16" fmla="*/ 2067 w 2067"/>
                  <a:gd name="T17" fmla="*/ 964 h 2023"/>
                  <a:gd name="T18" fmla="*/ 2056 w 2067"/>
                  <a:gd name="T19" fmla="*/ 856 h 2023"/>
                  <a:gd name="T20" fmla="*/ 1977 w 2067"/>
                  <a:gd name="T21" fmla="*/ 1350 h 2023"/>
                  <a:gd name="T22" fmla="*/ 1948 w 2067"/>
                  <a:gd name="T23" fmla="*/ 1422 h 2023"/>
                  <a:gd name="T24" fmla="*/ 1977 w 2067"/>
                  <a:gd name="T25" fmla="*/ 1350 h 2023"/>
                  <a:gd name="T26" fmla="*/ 1940 w 2067"/>
                  <a:gd name="T27" fmla="*/ 1115 h 2023"/>
                  <a:gd name="T28" fmla="*/ 1952 w 2067"/>
                  <a:gd name="T29" fmla="*/ 1181 h 2023"/>
                  <a:gd name="T30" fmla="*/ 2022 w 2067"/>
                  <a:gd name="T31" fmla="*/ 1177 h 2023"/>
                  <a:gd name="T32" fmla="*/ 2024 w 2067"/>
                  <a:gd name="T33" fmla="*/ 1080 h 2023"/>
                  <a:gd name="T34" fmla="*/ 271 w 2067"/>
                  <a:gd name="T35" fmla="*/ 1538 h 2023"/>
                  <a:gd name="T36" fmla="*/ 314 w 2067"/>
                  <a:gd name="T37" fmla="*/ 1533 h 2023"/>
                  <a:gd name="T38" fmla="*/ 7 w 2067"/>
                  <a:gd name="T39" fmla="*/ 878 h 2023"/>
                  <a:gd name="T40" fmla="*/ 108 w 2067"/>
                  <a:gd name="T41" fmla="*/ 862 h 2023"/>
                  <a:gd name="T42" fmla="*/ 93 w 2067"/>
                  <a:gd name="T43" fmla="*/ 912 h 2023"/>
                  <a:gd name="T44" fmla="*/ 53 w 2067"/>
                  <a:gd name="T45" fmla="*/ 875 h 2023"/>
                  <a:gd name="T46" fmla="*/ 68 w 2067"/>
                  <a:gd name="T47" fmla="*/ 900 h 2023"/>
                  <a:gd name="T48" fmla="*/ 1532 w 2067"/>
                  <a:gd name="T49" fmla="*/ 1920 h 2023"/>
                  <a:gd name="T50" fmla="*/ 1873 w 2067"/>
                  <a:gd name="T51" fmla="*/ 1618 h 2023"/>
                  <a:gd name="T52" fmla="*/ 1712 w 2067"/>
                  <a:gd name="T53" fmla="*/ 1750 h 2023"/>
                  <a:gd name="T54" fmla="*/ 1653 w 2067"/>
                  <a:gd name="T55" fmla="*/ 1801 h 2023"/>
                  <a:gd name="T56" fmla="*/ 1712 w 2067"/>
                  <a:gd name="T57" fmla="*/ 1750 h 2023"/>
                  <a:gd name="T58" fmla="*/ 766 w 2067"/>
                  <a:gd name="T59" fmla="*/ 2013 h 2023"/>
                  <a:gd name="T60" fmla="*/ 352 w 2067"/>
                  <a:gd name="T61" fmla="*/ 1792 h 2023"/>
                  <a:gd name="T62" fmla="*/ 571 w 2067"/>
                  <a:gd name="T63" fmla="*/ 1771 h 2023"/>
                  <a:gd name="T64" fmla="*/ 595 w 2067"/>
                  <a:gd name="T65" fmla="*/ 1950 h 2023"/>
                  <a:gd name="T66" fmla="*/ 154 w 2067"/>
                  <a:gd name="T67" fmla="*/ 1138 h 2023"/>
                  <a:gd name="T68" fmla="*/ 1 w 2067"/>
                  <a:gd name="T69" fmla="*/ 1079 h 2023"/>
                  <a:gd name="T70" fmla="*/ 1854 w 2067"/>
                  <a:gd name="T71" fmla="*/ 447 h 2023"/>
                  <a:gd name="T72" fmla="*/ 1854 w 2067"/>
                  <a:gd name="T73" fmla="*/ 447 h 2023"/>
                  <a:gd name="T74" fmla="*/ 1244 w 2067"/>
                  <a:gd name="T75" fmla="*/ 125 h 2023"/>
                  <a:gd name="T76" fmla="*/ 1311 w 2067"/>
                  <a:gd name="T77" fmla="*/ 121 h 2023"/>
                  <a:gd name="T78" fmla="*/ 1315 w 2067"/>
                  <a:gd name="T79" fmla="*/ 51 h 2023"/>
                  <a:gd name="T80" fmla="*/ 1219 w 2067"/>
                  <a:gd name="T81" fmla="*/ 37 h 2023"/>
                  <a:gd name="T82" fmla="*/ 1443 w 2067"/>
                  <a:gd name="T83" fmla="*/ 232 h 2023"/>
                  <a:gd name="T84" fmla="*/ 1458 w 2067"/>
                  <a:gd name="T85" fmla="*/ 204 h 2023"/>
                  <a:gd name="T86" fmla="*/ 1869 w 2067"/>
                  <a:gd name="T87" fmla="*/ 714 h 2023"/>
                  <a:gd name="T88" fmla="*/ 1869 w 2067"/>
                  <a:gd name="T89" fmla="*/ 714 h 2023"/>
                  <a:gd name="T90" fmla="*/ 1715 w 2067"/>
                  <a:gd name="T91" fmla="*/ 234 h 2023"/>
                  <a:gd name="T92" fmla="*/ 527 w 2067"/>
                  <a:gd name="T93" fmla="*/ 110 h 2023"/>
                  <a:gd name="T94" fmla="*/ 516 w 2067"/>
                  <a:gd name="T95" fmla="*/ 199 h 2023"/>
                  <a:gd name="T96" fmla="*/ 622 w 2067"/>
                  <a:gd name="T97" fmla="*/ 144 h 2023"/>
                  <a:gd name="T98" fmla="*/ 996 w 2067"/>
                  <a:gd name="T99" fmla="*/ 1973 h 2023"/>
                  <a:gd name="T100" fmla="*/ 744 w 2067"/>
                  <a:gd name="T101" fmla="*/ 63 h 2023"/>
                  <a:gd name="T102" fmla="*/ 772 w 2067"/>
                  <a:gd name="T103" fmla="*/ 131 h 2023"/>
                  <a:gd name="T104" fmla="*/ 807 w 2067"/>
                  <a:gd name="T105" fmla="*/ 63 h 2023"/>
                  <a:gd name="T106" fmla="*/ 839 w 2067"/>
                  <a:gd name="T107" fmla="*/ 1 h 2023"/>
                  <a:gd name="T108" fmla="*/ 421 w 2067"/>
                  <a:gd name="T109" fmla="*/ 370 h 2023"/>
                  <a:gd name="T110" fmla="*/ 404 w 2067"/>
                  <a:gd name="T111" fmla="*/ 192 h 2023"/>
                  <a:gd name="T112" fmla="*/ 293 w 2067"/>
                  <a:gd name="T113" fmla="*/ 290 h 2023"/>
                  <a:gd name="T114" fmla="*/ 222 w 2067"/>
                  <a:gd name="T115" fmla="*/ 499 h 2023"/>
                  <a:gd name="T116" fmla="*/ 1033 w 2067"/>
                  <a:gd name="T117" fmla="*/ 16 h 2023"/>
                  <a:gd name="T118" fmla="*/ 1033 w 2067"/>
                  <a:gd name="T119" fmla="*/ 1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7" h="2023">
                    <a:moveTo>
                      <a:pt x="54" y="1347"/>
                    </a:moveTo>
                    <a:cubicBezTo>
                      <a:pt x="59" y="1363"/>
                      <a:pt x="65" y="1380"/>
                      <a:pt x="72" y="1396"/>
                    </a:cubicBezTo>
                    <a:cubicBezTo>
                      <a:pt x="67" y="1390"/>
                      <a:pt x="63" y="1383"/>
                      <a:pt x="60" y="1376"/>
                    </a:cubicBezTo>
                    <a:cubicBezTo>
                      <a:pt x="57" y="1366"/>
                      <a:pt x="55" y="1356"/>
                      <a:pt x="54" y="1347"/>
                    </a:cubicBezTo>
                    <a:close/>
                    <a:moveTo>
                      <a:pt x="179" y="772"/>
                    </a:moveTo>
                    <a:cubicBezTo>
                      <a:pt x="58" y="665"/>
                      <a:pt x="58" y="665"/>
                      <a:pt x="58" y="665"/>
                    </a:cubicBezTo>
                    <a:cubicBezTo>
                      <a:pt x="63" y="651"/>
                      <a:pt x="69" y="637"/>
                      <a:pt x="74" y="623"/>
                    </a:cubicBezTo>
                    <a:cubicBezTo>
                      <a:pt x="233" y="628"/>
                      <a:pt x="233" y="628"/>
                      <a:pt x="233" y="628"/>
                    </a:cubicBezTo>
                    <a:cubicBezTo>
                      <a:pt x="227" y="640"/>
                      <a:pt x="222" y="652"/>
                      <a:pt x="216" y="665"/>
                    </a:cubicBezTo>
                    <a:cubicBezTo>
                      <a:pt x="182" y="663"/>
                      <a:pt x="182" y="663"/>
                      <a:pt x="182" y="663"/>
                    </a:cubicBezTo>
                    <a:cubicBezTo>
                      <a:pt x="175" y="679"/>
                      <a:pt x="169" y="696"/>
                      <a:pt x="163" y="712"/>
                    </a:cubicBezTo>
                    <a:cubicBezTo>
                      <a:pt x="190" y="734"/>
                      <a:pt x="190" y="734"/>
                      <a:pt x="190" y="734"/>
                    </a:cubicBezTo>
                    <a:cubicBezTo>
                      <a:pt x="186" y="746"/>
                      <a:pt x="182" y="759"/>
                      <a:pt x="179" y="772"/>
                    </a:cubicBezTo>
                    <a:close/>
                    <a:moveTo>
                      <a:pt x="152" y="660"/>
                    </a:moveTo>
                    <a:cubicBezTo>
                      <a:pt x="92" y="655"/>
                      <a:pt x="92" y="655"/>
                      <a:pt x="92" y="655"/>
                    </a:cubicBezTo>
                    <a:cubicBezTo>
                      <a:pt x="92" y="656"/>
                      <a:pt x="92" y="656"/>
                      <a:pt x="92" y="656"/>
                    </a:cubicBezTo>
                    <a:cubicBezTo>
                      <a:pt x="140" y="693"/>
                      <a:pt x="140" y="693"/>
                      <a:pt x="140" y="693"/>
                    </a:cubicBezTo>
                    <a:cubicBezTo>
                      <a:pt x="143" y="682"/>
                      <a:pt x="147" y="671"/>
                      <a:pt x="152" y="660"/>
                    </a:cubicBezTo>
                    <a:close/>
                    <a:moveTo>
                      <a:pt x="125" y="1415"/>
                    </a:moveTo>
                    <a:cubicBezTo>
                      <a:pt x="152" y="1405"/>
                      <a:pt x="154" y="1385"/>
                      <a:pt x="153" y="1367"/>
                    </a:cubicBezTo>
                    <a:cubicBezTo>
                      <a:pt x="151" y="1349"/>
                      <a:pt x="146" y="1332"/>
                      <a:pt x="159" y="1328"/>
                    </a:cubicBezTo>
                    <a:cubicBezTo>
                      <a:pt x="172" y="1323"/>
                      <a:pt x="179" y="1334"/>
                      <a:pt x="183" y="1345"/>
                    </a:cubicBezTo>
                    <a:cubicBezTo>
                      <a:pt x="187" y="1355"/>
                      <a:pt x="189" y="1370"/>
                      <a:pt x="190" y="1379"/>
                    </a:cubicBezTo>
                    <a:cubicBezTo>
                      <a:pt x="220" y="1378"/>
                      <a:pt x="220" y="1378"/>
                      <a:pt x="220" y="1378"/>
                    </a:cubicBezTo>
                    <a:cubicBezTo>
                      <a:pt x="219" y="1362"/>
                      <a:pt x="217" y="1346"/>
                      <a:pt x="211" y="1332"/>
                    </a:cubicBezTo>
                    <a:cubicBezTo>
                      <a:pt x="200" y="1301"/>
                      <a:pt x="176" y="1279"/>
                      <a:pt x="142" y="1292"/>
                    </a:cubicBezTo>
                    <a:cubicBezTo>
                      <a:pt x="122" y="1299"/>
                      <a:pt x="112" y="1314"/>
                      <a:pt x="117" y="1352"/>
                    </a:cubicBezTo>
                    <a:cubicBezTo>
                      <a:pt x="120" y="1370"/>
                      <a:pt x="117" y="1376"/>
                      <a:pt x="111" y="1378"/>
                    </a:cubicBezTo>
                    <a:cubicBezTo>
                      <a:pt x="102" y="1381"/>
                      <a:pt x="94" y="1377"/>
                      <a:pt x="87" y="1360"/>
                    </a:cubicBezTo>
                    <a:cubicBezTo>
                      <a:pt x="84" y="1352"/>
                      <a:pt x="82" y="1339"/>
                      <a:pt x="82" y="1329"/>
                    </a:cubicBezTo>
                    <a:cubicBezTo>
                      <a:pt x="52" y="1328"/>
                      <a:pt x="52" y="1328"/>
                      <a:pt x="52" y="1328"/>
                    </a:cubicBezTo>
                    <a:cubicBezTo>
                      <a:pt x="52" y="1334"/>
                      <a:pt x="53" y="1340"/>
                      <a:pt x="54" y="1347"/>
                    </a:cubicBezTo>
                    <a:cubicBezTo>
                      <a:pt x="59" y="1363"/>
                      <a:pt x="65" y="1380"/>
                      <a:pt x="72" y="1396"/>
                    </a:cubicBezTo>
                    <a:cubicBezTo>
                      <a:pt x="85" y="1413"/>
                      <a:pt x="104" y="1423"/>
                      <a:pt x="125" y="1415"/>
                    </a:cubicBezTo>
                    <a:close/>
                    <a:moveTo>
                      <a:pt x="1917" y="929"/>
                    </a:moveTo>
                    <a:cubicBezTo>
                      <a:pt x="2067" y="964"/>
                      <a:pt x="2067" y="964"/>
                      <a:pt x="2067" y="964"/>
                    </a:cubicBezTo>
                    <a:cubicBezTo>
                      <a:pt x="2066" y="952"/>
                      <a:pt x="2065" y="939"/>
                      <a:pt x="2064" y="926"/>
                    </a:cubicBezTo>
                    <a:cubicBezTo>
                      <a:pt x="1953" y="903"/>
                      <a:pt x="1953" y="903"/>
                      <a:pt x="1953" y="903"/>
                    </a:cubicBezTo>
                    <a:cubicBezTo>
                      <a:pt x="1953" y="903"/>
                      <a:pt x="1953" y="903"/>
                      <a:pt x="1953" y="903"/>
                    </a:cubicBezTo>
                    <a:cubicBezTo>
                      <a:pt x="2056" y="856"/>
                      <a:pt x="2056" y="856"/>
                      <a:pt x="2056" y="856"/>
                    </a:cubicBezTo>
                    <a:cubicBezTo>
                      <a:pt x="2054" y="842"/>
                      <a:pt x="2052" y="829"/>
                      <a:pt x="2049" y="816"/>
                    </a:cubicBezTo>
                    <a:cubicBezTo>
                      <a:pt x="1912" y="888"/>
                      <a:pt x="1912" y="888"/>
                      <a:pt x="1912" y="888"/>
                    </a:cubicBezTo>
                    <a:cubicBezTo>
                      <a:pt x="1914" y="902"/>
                      <a:pt x="1916" y="915"/>
                      <a:pt x="1917" y="929"/>
                    </a:cubicBezTo>
                    <a:close/>
                    <a:moveTo>
                      <a:pt x="1977" y="1350"/>
                    </a:moveTo>
                    <a:cubicBezTo>
                      <a:pt x="1869" y="1311"/>
                      <a:pt x="1869" y="1311"/>
                      <a:pt x="1869" y="1311"/>
                    </a:cubicBezTo>
                    <a:cubicBezTo>
                      <a:pt x="1866" y="1322"/>
                      <a:pt x="1861" y="1333"/>
                      <a:pt x="1857" y="1344"/>
                    </a:cubicBezTo>
                    <a:cubicBezTo>
                      <a:pt x="1963" y="1387"/>
                      <a:pt x="1963" y="1387"/>
                      <a:pt x="1963" y="1387"/>
                    </a:cubicBezTo>
                    <a:cubicBezTo>
                      <a:pt x="1958" y="1399"/>
                      <a:pt x="1954" y="1411"/>
                      <a:pt x="1948" y="1422"/>
                    </a:cubicBezTo>
                    <a:cubicBezTo>
                      <a:pt x="1978" y="1435"/>
                      <a:pt x="1978" y="1435"/>
                      <a:pt x="1978" y="1435"/>
                    </a:cubicBezTo>
                    <a:cubicBezTo>
                      <a:pt x="1994" y="1399"/>
                      <a:pt x="2008" y="1362"/>
                      <a:pt x="2020" y="1324"/>
                    </a:cubicBezTo>
                    <a:cubicBezTo>
                      <a:pt x="1989" y="1314"/>
                      <a:pt x="1989" y="1314"/>
                      <a:pt x="1989" y="1314"/>
                    </a:cubicBezTo>
                    <a:cubicBezTo>
                      <a:pt x="1986" y="1326"/>
                      <a:pt x="1981" y="1338"/>
                      <a:pt x="1977" y="1350"/>
                    </a:cubicBezTo>
                    <a:close/>
                    <a:moveTo>
                      <a:pt x="2024" y="1080"/>
                    </a:moveTo>
                    <a:cubicBezTo>
                      <a:pt x="1996" y="1076"/>
                      <a:pt x="1985" y="1093"/>
                      <a:pt x="1977" y="1109"/>
                    </a:cubicBezTo>
                    <a:cubicBezTo>
                      <a:pt x="1970" y="1126"/>
                      <a:pt x="1967" y="1143"/>
                      <a:pt x="1953" y="1141"/>
                    </a:cubicBezTo>
                    <a:cubicBezTo>
                      <a:pt x="1939" y="1140"/>
                      <a:pt x="1939" y="1127"/>
                      <a:pt x="1940" y="1115"/>
                    </a:cubicBezTo>
                    <a:cubicBezTo>
                      <a:pt x="1941" y="1105"/>
                      <a:pt x="1947" y="1090"/>
                      <a:pt x="1951" y="1082"/>
                    </a:cubicBezTo>
                    <a:cubicBezTo>
                      <a:pt x="1923" y="1069"/>
                      <a:pt x="1923" y="1069"/>
                      <a:pt x="1923" y="1069"/>
                    </a:cubicBezTo>
                    <a:cubicBezTo>
                      <a:pt x="1916" y="1083"/>
                      <a:pt x="1911" y="1098"/>
                      <a:pt x="1909" y="1113"/>
                    </a:cubicBezTo>
                    <a:cubicBezTo>
                      <a:pt x="1905" y="1146"/>
                      <a:pt x="1916" y="1177"/>
                      <a:pt x="1952" y="1181"/>
                    </a:cubicBezTo>
                    <a:cubicBezTo>
                      <a:pt x="1973" y="1184"/>
                      <a:pt x="1989" y="1175"/>
                      <a:pt x="2002" y="1139"/>
                    </a:cubicBezTo>
                    <a:cubicBezTo>
                      <a:pt x="2008" y="1122"/>
                      <a:pt x="2013" y="1119"/>
                      <a:pt x="2019" y="1119"/>
                    </a:cubicBezTo>
                    <a:cubicBezTo>
                      <a:pt x="2028" y="1120"/>
                      <a:pt x="2034" y="1128"/>
                      <a:pt x="2032" y="1146"/>
                    </a:cubicBezTo>
                    <a:cubicBezTo>
                      <a:pt x="2031" y="1154"/>
                      <a:pt x="2027" y="1167"/>
                      <a:pt x="2022" y="1177"/>
                    </a:cubicBezTo>
                    <a:cubicBezTo>
                      <a:pt x="2048" y="1191"/>
                      <a:pt x="2048" y="1191"/>
                      <a:pt x="2048" y="1191"/>
                    </a:cubicBezTo>
                    <a:cubicBezTo>
                      <a:pt x="2051" y="1185"/>
                      <a:pt x="2053" y="1179"/>
                      <a:pt x="2056" y="1173"/>
                    </a:cubicBezTo>
                    <a:cubicBezTo>
                      <a:pt x="2058" y="1156"/>
                      <a:pt x="2061" y="1139"/>
                      <a:pt x="2063" y="1121"/>
                    </a:cubicBezTo>
                    <a:cubicBezTo>
                      <a:pt x="2059" y="1101"/>
                      <a:pt x="2047" y="1083"/>
                      <a:pt x="2024" y="1080"/>
                    </a:cubicBezTo>
                    <a:close/>
                    <a:moveTo>
                      <a:pt x="290" y="1499"/>
                    </a:moveTo>
                    <a:cubicBezTo>
                      <a:pt x="141" y="1537"/>
                      <a:pt x="141" y="1537"/>
                      <a:pt x="141" y="1537"/>
                    </a:cubicBezTo>
                    <a:cubicBezTo>
                      <a:pt x="148" y="1548"/>
                      <a:pt x="154" y="1559"/>
                      <a:pt x="161" y="1570"/>
                    </a:cubicBezTo>
                    <a:cubicBezTo>
                      <a:pt x="271" y="1538"/>
                      <a:pt x="271" y="1538"/>
                      <a:pt x="271" y="1538"/>
                    </a:cubicBezTo>
                    <a:cubicBezTo>
                      <a:pt x="271" y="1538"/>
                      <a:pt x="271" y="1538"/>
                      <a:pt x="271" y="1538"/>
                    </a:cubicBezTo>
                    <a:cubicBezTo>
                      <a:pt x="201" y="1628"/>
                      <a:pt x="201" y="1628"/>
                      <a:pt x="201" y="1628"/>
                    </a:cubicBezTo>
                    <a:cubicBezTo>
                      <a:pt x="209" y="1639"/>
                      <a:pt x="217" y="1649"/>
                      <a:pt x="226" y="1660"/>
                    </a:cubicBezTo>
                    <a:cubicBezTo>
                      <a:pt x="314" y="1533"/>
                      <a:pt x="314" y="1533"/>
                      <a:pt x="314" y="1533"/>
                    </a:cubicBezTo>
                    <a:cubicBezTo>
                      <a:pt x="305" y="1522"/>
                      <a:pt x="298" y="1510"/>
                      <a:pt x="290" y="1499"/>
                    </a:cubicBezTo>
                    <a:close/>
                    <a:moveTo>
                      <a:pt x="147" y="959"/>
                    </a:moveTo>
                    <a:cubicBezTo>
                      <a:pt x="0" y="950"/>
                      <a:pt x="0" y="950"/>
                      <a:pt x="0" y="950"/>
                    </a:cubicBezTo>
                    <a:cubicBezTo>
                      <a:pt x="2" y="926"/>
                      <a:pt x="4" y="902"/>
                      <a:pt x="7" y="878"/>
                    </a:cubicBezTo>
                    <a:cubicBezTo>
                      <a:pt x="13" y="853"/>
                      <a:pt x="27" y="834"/>
                      <a:pt x="51" y="836"/>
                    </a:cubicBezTo>
                    <a:cubicBezTo>
                      <a:pt x="73" y="838"/>
                      <a:pt x="87" y="852"/>
                      <a:pt x="87" y="876"/>
                    </a:cubicBezTo>
                    <a:cubicBezTo>
                      <a:pt x="88" y="876"/>
                      <a:pt x="88" y="876"/>
                      <a:pt x="88" y="876"/>
                    </a:cubicBezTo>
                    <a:cubicBezTo>
                      <a:pt x="93" y="869"/>
                      <a:pt x="99" y="867"/>
                      <a:pt x="108" y="862"/>
                    </a:cubicBezTo>
                    <a:cubicBezTo>
                      <a:pt x="122" y="853"/>
                      <a:pt x="163" y="839"/>
                      <a:pt x="163" y="839"/>
                    </a:cubicBezTo>
                    <a:cubicBezTo>
                      <a:pt x="159" y="853"/>
                      <a:pt x="157" y="866"/>
                      <a:pt x="155" y="879"/>
                    </a:cubicBezTo>
                    <a:cubicBezTo>
                      <a:pt x="155" y="879"/>
                      <a:pt x="132" y="885"/>
                      <a:pt x="121" y="889"/>
                    </a:cubicBezTo>
                    <a:cubicBezTo>
                      <a:pt x="108" y="894"/>
                      <a:pt x="95" y="902"/>
                      <a:pt x="93" y="912"/>
                    </a:cubicBezTo>
                    <a:cubicBezTo>
                      <a:pt x="93" y="914"/>
                      <a:pt x="93" y="917"/>
                      <a:pt x="93" y="918"/>
                    </a:cubicBezTo>
                    <a:cubicBezTo>
                      <a:pt x="150" y="924"/>
                      <a:pt x="150" y="924"/>
                      <a:pt x="150" y="924"/>
                    </a:cubicBezTo>
                    <a:cubicBezTo>
                      <a:pt x="149" y="935"/>
                      <a:pt x="148" y="947"/>
                      <a:pt x="147" y="959"/>
                    </a:cubicBezTo>
                    <a:close/>
                    <a:moveTo>
                      <a:pt x="53" y="875"/>
                    </a:moveTo>
                    <a:cubicBezTo>
                      <a:pt x="41" y="873"/>
                      <a:pt x="33" y="880"/>
                      <a:pt x="31" y="895"/>
                    </a:cubicBezTo>
                    <a:cubicBezTo>
                      <a:pt x="31" y="901"/>
                      <a:pt x="31" y="906"/>
                      <a:pt x="30" y="912"/>
                    </a:cubicBezTo>
                    <a:cubicBezTo>
                      <a:pt x="67" y="916"/>
                      <a:pt x="67" y="916"/>
                      <a:pt x="67" y="916"/>
                    </a:cubicBezTo>
                    <a:cubicBezTo>
                      <a:pt x="67" y="911"/>
                      <a:pt x="68" y="905"/>
                      <a:pt x="68" y="900"/>
                    </a:cubicBezTo>
                    <a:cubicBezTo>
                      <a:pt x="69" y="890"/>
                      <a:pt x="68" y="876"/>
                      <a:pt x="53" y="875"/>
                    </a:cubicBezTo>
                    <a:close/>
                    <a:moveTo>
                      <a:pt x="1430" y="1807"/>
                    </a:moveTo>
                    <a:cubicBezTo>
                      <a:pt x="1496" y="1939"/>
                      <a:pt x="1496" y="1939"/>
                      <a:pt x="1496" y="1939"/>
                    </a:cubicBezTo>
                    <a:cubicBezTo>
                      <a:pt x="1508" y="1933"/>
                      <a:pt x="1520" y="1926"/>
                      <a:pt x="1532" y="1920"/>
                    </a:cubicBezTo>
                    <a:cubicBezTo>
                      <a:pt x="1461" y="1791"/>
                      <a:pt x="1461" y="1791"/>
                      <a:pt x="1461" y="1791"/>
                    </a:cubicBezTo>
                    <a:cubicBezTo>
                      <a:pt x="1451" y="1796"/>
                      <a:pt x="1440" y="1802"/>
                      <a:pt x="1430" y="1807"/>
                    </a:cubicBezTo>
                    <a:close/>
                    <a:moveTo>
                      <a:pt x="1754" y="1532"/>
                    </a:moveTo>
                    <a:cubicBezTo>
                      <a:pt x="1873" y="1618"/>
                      <a:pt x="1873" y="1618"/>
                      <a:pt x="1873" y="1618"/>
                    </a:cubicBezTo>
                    <a:cubicBezTo>
                      <a:pt x="1881" y="1607"/>
                      <a:pt x="1889" y="1595"/>
                      <a:pt x="1896" y="1584"/>
                    </a:cubicBezTo>
                    <a:cubicBezTo>
                      <a:pt x="1774" y="1502"/>
                      <a:pt x="1774" y="1502"/>
                      <a:pt x="1774" y="1502"/>
                    </a:cubicBezTo>
                    <a:cubicBezTo>
                      <a:pt x="1767" y="1512"/>
                      <a:pt x="1760" y="1522"/>
                      <a:pt x="1754" y="1532"/>
                    </a:cubicBezTo>
                    <a:close/>
                    <a:moveTo>
                      <a:pt x="1712" y="1750"/>
                    </a:moveTo>
                    <a:cubicBezTo>
                      <a:pt x="1635" y="1666"/>
                      <a:pt x="1635" y="1666"/>
                      <a:pt x="1635" y="1666"/>
                    </a:cubicBezTo>
                    <a:cubicBezTo>
                      <a:pt x="1627" y="1673"/>
                      <a:pt x="1617" y="1682"/>
                      <a:pt x="1609" y="1689"/>
                    </a:cubicBezTo>
                    <a:cubicBezTo>
                      <a:pt x="1683" y="1776"/>
                      <a:pt x="1683" y="1776"/>
                      <a:pt x="1683" y="1776"/>
                    </a:cubicBezTo>
                    <a:cubicBezTo>
                      <a:pt x="1673" y="1785"/>
                      <a:pt x="1663" y="1793"/>
                      <a:pt x="1653" y="1801"/>
                    </a:cubicBezTo>
                    <a:cubicBezTo>
                      <a:pt x="1673" y="1826"/>
                      <a:pt x="1673" y="1826"/>
                      <a:pt x="1673" y="1826"/>
                    </a:cubicBezTo>
                    <a:cubicBezTo>
                      <a:pt x="1704" y="1801"/>
                      <a:pt x="1734" y="1775"/>
                      <a:pt x="1762" y="1747"/>
                    </a:cubicBezTo>
                    <a:cubicBezTo>
                      <a:pt x="1739" y="1724"/>
                      <a:pt x="1739" y="1724"/>
                      <a:pt x="1739" y="1724"/>
                    </a:cubicBezTo>
                    <a:cubicBezTo>
                      <a:pt x="1731" y="1733"/>
                      <a:pt x="1722" y="1742"/>
                      <a:pt x="1712" y="1750"/>
                    </a:cubicBezTo>
                    <a:close/>
                    <a:moveTo>
                      <a:pt x="807" y="2023"/>
                    </a:moveTo>
                    <a:cubicBezTo>
                      <a:pt x="839" y="1879"/>
                      <a:pt x="839" y="1879"/>
                      <a:pt x="839" y="1879"/>
                    </a:cubicBezTo>
                    <a:cubicBezTo>
                      <a:pt x="828" y="1877"/>
                      <a:pt x="816" y="1874"/>
                      <a:pt x="805" y="1871"/>
                    </a:cubicBezTo>
                    <a:cubicBezTo>
                      <a:pt x="766" y="2013"/>
                      <a:pt x="766" y="2013"/>
                      <a:pt x="766" y="2013"/>
                    </a:cubicBezTo>
                    <a:moveTo>
                      <a:pt x="403" y="1639"/>
                    </a:moveTo>
                    <a:cubicBezTo>
                      <a:pt x="380" y="1662"/>
                      <a:pt x="380" y="1662"/>
                      <a:pt x="380" y="1662"/>
                    </a:cubicBezTo>
                    <a:cubicBezTo>
                      <a:pt x="395" y="1677"/>
                      <a:pt x="411" y="1692"/>
                      <a:pt x="427" y="1706"/>
                    </a:cubicBezTo>
                    <a:cubicBezTo>
                      <a:pt x="352" y="1792"/>
                      <a:pt x="352" y="1792"/>
                      <a:pt x="352" y="1792"/>
                    </a:cubicBezTo>
                    <a:cubicBezTo>
                      <a:pt x="362" y="1800"/>
                      <a:pt x="373" y="1809"/>
                      <a:pt x="383" y="1818"/>
                    </a:cubicBezTo>
                    <a:cubicBezTo>
                      <a:pt x="476" y="1704"/>
                      <a:pt x="476" y="1704"/>
                      <a:pt x="476" y="1704"/>
                    </a:cubicBezTo>
                    <a:cubicBezTo>
                      <a:pt x="450" y="1684"/>
                      <a:pt x="426" y="1662"/>
                      <a:pt x="403" y="1639"/>
                    </a:cubicBezTo>
                    <a:close/>
                    <a:moveTo>
                      <a:pt x="571" y="1771"/>
                    </a:moveTo>
                    <a:cubicBezTo>
                      <a:pt x="554" y="1800"/>
                      <a:pt x="554" y="1800"/>
                      <a:pt x="554" y="1800"/>
                    </a:cubicBezTo>
                    <a:cubicBezTo>
                      <a:pt x="573" y="1811"/>
                      <a:pt x="591" y="1821"/>
                      <a:pt x="610" y="1831"/>
                    </a:cubicBezTo>
                    <a:cubicBezTo>
                      <a:pt x="558" y="1932"/>
                      <a:pt x="558" y="1932"/>
                      <a:pt x="558" y="1932"/>
                    </a:cubicBezTo>
                    <a:cubicBezTo>
                      <a:pt x="570" y="1938"/>
                      <a:pt x="582" y="1945"/>
                      <a:pt x="595" y="1950"/>
                    </a:cubicBezTo>
                    <a:cubicBezTo>
                      <a:pt x="657" y="1817"/>
                      <a:pt x="657" y="1817"/>
                      <a:pt x="657" y="1817"/>
                    </a:cubicBezTo>
                    <a:cubicBezTo>
                      <a:pt x="628" y="1804"/>
                      <a:pt x="599" y="1788"/>
                      <a:pt x="571" y="1771"/>
                    </a:cubicBezTo>
                    <a:close/>
                    <a:moveTo>
                      <a:pt x="41" y="1154"/>
                    </a:moveTo>
                    <a:cubicBezTo>
                      <a:pt x="154" y="1138"/>
                      <a:pt x="154" y="1138"/>
                      <a:pt x="154" y="1138"/>
                    </a:cubicBezTo>
                    <a:cubicBezTo>
                      <a:pt x="153" y="1127"/>
                      <a:pt x="151" y="1114"/>
                      <a:pt x="150" y="1103"/>
                    </a:cubicBezTo>
                    <a:cubicBezTo>
                      <a:pt x="36" y="1114"/>
                      <a:pt x="36" y="1114"/>
                      <a:pt x="36" y="1114"/>
                    </a:cubicBezTo>
                    <a:cubicBezTo>
                      <a:pt x="35" y="1102"/>
                      <a:pt x="34" y="1089"/>
                      <a:pt x="33" y="1076"/>
                    </a:cubicBezTo>
                    <a:cubicBezTo>
                      <a:pt x="1" y="1079"/>
                      <a:pt x="1" y="1079"/>
                      <a:pt x="1" y="1079"/>
                    </a:cubicBezTo>
                    <a:cubicBezTo>
                      <a:pt x="3" y="1119"/>
                      <a:pt x="8" y="1158"/>
                      <a:pt x="15" y="1196"/>
                    </a:cubicBezTo>
                    <a:cubicBezTo>
                      <a:pt x="47" y="1191"/>
                      <a:pt x="47" y="1191"/>
                      <a:pt x="47" y="1191"/>
                    </a:cubicBezTo>
                    <a:cubicBezTo>
                      <a:pt x="45" y="1179"/>
                      <a:pt x="43" y="1166"/>
                      <a:pt x="41" y="1154"/>
                    </a:cubicBezTo>
                    <a:close/>
                    <a:moveTo>
                      <a:pt x="1854" y="447"/>
                    </a:moveTo>
                    <a:cubicBezTo>
                      <a:pt x="1842" y="430"/>
                      <a:pt x="1819" y="425"/>
                      <a:pt x="1802" y="437"/>
                    </a:cubicBezTo>
                    <a:cubicBezTo>
                      <a:pt x="1785" y="449"/>
                      <a:pt x="1781" y="472"/>
                      <a:pt x="1793" y="489"/>
                    </a:cubicBezTo>
                    <a:cubicBezTo>
                      <a:pt x="1804" y="506"/>
                      <a:pt x="1828" y="510"/>
                      <a:pt x="1845" y="499"/>
                    </a:cubicBezTo>
                    <a:cubicBezTo>
                      <a:pt x="1862" y="487"/>
                      <a:pt x="1866" y="464"/>
                      <a:pt x="1854" y="447"/>
                    </a:cubicBezTo>
                    <a:close/>
                    <a:moveTo>
                      <a:pt x="1219" y="37"/>
                    </a:moveTo>
                    <a:cubicBezTo>
                      <a:pt x="1212" y="65"/>
                      <a:pt x="1227" y="78"/>
                      <a:pt x="1242" y="87"/>
                    </a:cubicBezTo>
                    <a:cubicBezTo>
                      <a:pt x="1258" y="96"/>
                      <a:pt x="1275" y="102"/>
                      <a:pt x="1271" y="115"/>
                    </a:cubicBezTo>
                    <a:cubicBezTo>
                      <a:pt x="1268" y="129"/>
                      <a:pt x="1255" y="128"/>
                      <a:pt x="1244" y="125"/>
                    </a:cubicBezTo>
                    <a:cubicBezTo>
                      <a:pt x="1233" y="123"/>
                      <a:pt x="1220" y="116"/>
                      <a:pt x="1212" y="111"/>
                    </a:cubicBezTo>
                    <a:cubicBezTo>
                      <a:pt x="1196" y="136"/>
                      <a:pt x="1196" y="136"/>
                      <a:pt x="1196" y="136"/>
                    </a:cubicBezTo>
                    <a:cubicBezTo>
                      <a:pt x="1209" y="145"/>
                      <a:pt x="1223" y="152"/>
                      <a:pt x="1238" y="156"/>
                    </a:cubicBezTo>
                    <a:cubicBezTo>
                      <a:pt x="1270" y="163"/>
                      <a:pt x="1302" y="157"/>
                      <a:pt x="1311" y="121"/>
                    </a:cubicBezTo>
                    <a:cubicBezTo>
                      <a:pt x="1316" y="101"/>
                      <a:pt x="1309" y="84"/>
                      <a:pt x="1275" y="66"/>
                    </a:cubicBezTo>
                    <a:cubicBezTo>
                      <a:pt x="1259" y="59"/>
                      <a:pt x="1256" y="53"/>
                      <a:pt x="1257" y="47"/>
                    </a:cubicBezTo>
                    <a:cubicBezTo>
                      <a:pt x="1260" y="38"/>
                      <a:pt x="1268" y="33"/>
                      <a:pt x="1286" y="37"/>
                    </a:cubicBezTo>
                    <a:cubicBezTo>
                      <a:pt x="1293" y="39"/>
                      <a:pt x="1306" y="45"/>
                      <a:pt x="1315" y="51"/>
                    </a:cubicBezTo>
                    <a:cubicBezTo>
                      <a:pt x="1332" y="27"/>
                      <a:pt x="1332" y="27"/>
                      <a:pt x="1332" y="27"/>
                    </a:cubicBezTo>
                    <a:cubicBezTo>
                      <a:pt x="1327" y="23"/>
                      <a:pt x="1321" y="20"/>
                      <a:pt x="1316" y="17"/>
                    </a:cubicBezTo>
                    <a:cubicBezTo>
                      <a:pt x="1299" y="13"/>
                      <a:pt x="1282" y="8"/>
                      <a:pt x="1264" y="4"/>
                    </a:cubicBezTo>
                    <a:cubicBezTo>
                      <a:pt x="1244" y="5"/>
                      <a:pt x="1224" y="15"/>
                      <a:pt x="1219" y="37"/>
                    </a:cubicBezTo>
                    <a:close/>
                    <a:moveTo>
                      <a:pt x="1489" y="84"/>
                    </a:moveTo>
                    <a:cubicBezTo>
                      <a:pt x="1506" y="92"/>
                      <a:pt x="1523" y="101"/>
                      <a:pt x="1539" y="110"/>
                    </a:cubicBezTo>
                    <a:cubicBezTo>
                      <a:pt x="1563" y="135"/>
                      <a:pt x="1566" y="169"/>
                      <a:pt x="1551" y="199"/>
                    </a:cubicBezTo>
                    <a:cubicBezTo>
                      <a:pt x="1531" y="238"/>
                      <a:pt x="1488" y="255"/>
                      <a:pt x="1443" y="232"/>
                    </a:cubicBezTo>
                    <a:cubicBezTo>
                      <a:pt x="1399" y="208"/>
                      <a:pt x="1389" y="163"/>
                      <a:pt x="1409" y="125"/>
                    </a:cubicBezTo>
                    <a:cubicBezTo>
                      <a:pt x="1425" y="95"/>
                      <a:pt x="1455" y="78"/>
                      <a:pt x="1489" y="84"/>
                    </a:cubicBezTo>
                    <a:close/>
                    <a:moveTo>
                      <a:pt x="1444" y="144"/>
                    </a:moveTo>
                    <a:cubicBezTo>
                      <a:pt x="1429" y="172"/>
                      <a:pt x="1438" y="194"/>
                      <a:pt x="1458" y="204"/>
                    </a:cubicBezTo>
                    <a:cubicBezTo>
                      <a:pt x="1477" y="215"/>
                      <a:pt x="1500" y="210"/>
                      <a:pt x="1515" y="181"/>
                    </a:cubicBezTo>
                    <a:cubicBezTo>
                      <a:pt x="1530" y="152"/>
                      <a:pt x="1522" y="130"/>
                      <a:pt x="1502" y="120"/>
                    </a:cubicBezTo>
                    <a:cubicBezTo>
                      <a:pt x="1482" y="110"/>
                      <a:pt x="1459" y="115"/>
                      <a:pt x="1444" y="144"/>
                    </a:cubicBezTo>
                    <a:close/>
                    <a:moveTo>
                      <a:pt x="1869" y="714"/>
                    </a:moveTo>
                    <a:cubicBezTo>
                      <a:pt x="2008" y="665"/>
                      <a:pt x="2008" y="665"/>
                      <a:pt x="2008" y="665"/>
                    </a:cubicBezTo>
                    <a:cubicBezTo>
                      <a:pt x="2004" y="652"/>
                      <a:pt x="1999" y="639"/>
                      <a:pt x="1993" y="627"/>
                    </a:cubicBezTo>
                    <a:cubicBezTo>
                      <a:pt x="1857" y="681"/>
                      <a:pt x="1857" y="681"/>
                      <a:pt x="1857" y="681"/>
                    </a:cubicBezTo>
                    <a:cubicBezTo>
                      <a:pt x="1861" y="692"/>
                      <a:pt x="1866" y="704"/>
                      <a:pt x="1869" y="714"/>
                    </a:cubicBezTo>
                    <a:close/>
                    <a:moveTo>
                      <a:pt x="1664" y="387"/>
                    </a:moveTo>
                    <a:cubicBezTo>
                      <a:pt x="1687" y="364"/>
                      <a:pt x="1687" y="364"/>
                      <a:pt x="1687" y="364"/>
                    </a:cubicBezTo>
                    <a:cubicBezTo>
                      <a:pt x="1672" y="349"/>
                      <a:pt x="1656" y="334"/>
                      <a:pt x="1640" y="320"/>
                    </a:cubicBezTo>
                    <a:cubicBezTo>
                      <a:pt x="1715" y="234"/>
                      <a:pt x="1715" y="234"/>
                      <a:pt x="1715" y="234"/>
                    </a:cubicBezTo>
                    <a:cubicBezTo>
                      <a:pt x="1705" y="226"/>
                      <a:pt x="1694" y="217"/>
                      <a:pt x="1684" y="208"/>
                    </a:cubicBezTo>
                    <a:cubicBezTo>
                      <a:pt x="1592" y="322"/>
                      <a:pt x="1592" y="322"/>
                      <a:pt x="1592" y="322"/>
                    </a:cubicBezTo>
                    <a:cubicBezTo>
                      <a:pt x="1617" y="342"/>
                      <a:pt x="1641" y="364"/>
                      <a:pt x="1664" y="387"/>
                    </a:cubicBezTo>
                    <a:close/>
                    <a:moveTo>
                      <a:pt x="527" y="110"/>
                    </a:moveTo>
                    <a:cubicBezTo>
                      <a:pt x="543" y="101"/>
                      <a:pt x="560" y="92"/>
                      <a:pt x="577" y="84"/>
                    </a:cubicBezTo>
                    <a:cubicBezTo>
                      <a:pt x="611" y="78"/>
                      <a:pt x="642" y="95"/>
                      <a:pt x="657" y="125"/>
                    </a:cubicBezTo>
                    <a:cubicBezTo>
                      <a:pt x="677" y="163"/>
                      <a:pt x="668" y="208"/>
                      <a:pt x="623" y="232"/>
                    </a:cubicBezTo>
                    <a:cubicBezTo>
                      <a:pt x="578" y="255"/>
                      <a:pt x="536" y="238"/>
                      <a:pt x="516" y="199"/>
                    </a:cubicBezTo>
                    <a:cubicBezTo>
                      <a:pt x="500" y="169"/>
                      <a:pt x="503" y="135"/>
                      <a:pt x="527" y="110"/>
                    </a:cubicBezTo>
                    <a:close/>
                    <a:moveTo>
                      <a:pt x="551" y="181"/>
                    </a:moveTo>
                    <a:cubicBezTo>
                      <a:pt x="566" y="210"/>
                      <a:pt x="589" y="215"/>
                      <a:pt x="609" y="204"/>
                    </a:cubicBezTo>
                    <a:cubicBezTo>
                      <a:pt x="628" y="194"/>
                      <a:pt x="637" y="172"/>
                      <a:pt x="622" y="144"/>
                    </a:cubicBezTo>
                    <a:cubicBezTo>
                      <a:pt x="607" y="115"/>
                      <a:pt x="584" y="110"/>
                      <a:pt x="564" y="120"/>
                    </a:cubicBezTo>
                    <a:cubicBezTo>
                      <a:pt x="545" y="130"/>
                      <a:pt x="536" y="152"/>
                      <a:pt x="551" y="181"/>
                    </a:cubicBezTo>
                    <a:close/>
                    <a:moveTo>
                      <a:pt x="1033" y="1935"/>
                    </a:moveTo>
                    <a:cubicBezTo>
                      <a:pt x="1013" y="1935"/>
                      <a:pt x="996" y="1952"/>
                      <a:pt x="996" y="1973"/>
                    </a:cubicBezTo>
                    <a:cubicBezTo>
                      <a:pt x="996" y="1994"/>
                      <a:pt x="1013" y="2010"/>
                      <a:pt x="1033" y="2010"/>
                    </a:cubicBezTo>
                    <a:cubicBezTo>
                      <a:pt x="1054" y="2010"/>
                      <a:pt x="1071" y="1994"/>
                      <a:pt x="1071" y="1973"/>
                    </a:cubicBezTo>
                    <a:cubicBezTo>
                      <a:pt x="1071" y="1952"/>
                      <a:pt x="1054" y="1935"/>
                      <a:pt x="1033" y="1935"/>
                    </a:cubicBezTo>
                    <a:close/>
                    <a:moveTo>
                      <a:pt x="744" y="63"/>
                    </a:moveTo>
                    <a:cubicBezTo>
                      <a:pt x="751" y="91"/>
                      <a:pt x="770" y="95"/>
                      <a:pt x="788" y="96"/>
                    </a:cubicBezTo>
                    <a:cubicBezTo>
                      <a:pt x="806" y="97"/>
                      <a:pt x="823" y="94"/>
                      <a:pt x="827" y="107"/>
                    </a:cubicBezTo>
                    <a:cubicBezTo>
                      <a:pt x="830" y="121"/>
                      <a:pt x="818" y="126"/>
                      <a:pt x="807" y="129"/>
                    </a:cubicBezTo>
                    <a:cubicBezTo>
                      <a:pt x="797" y="132"/>
                      <a:pt x="781" y="132"/>
                      <a:pt x="772" y="131"/>
                    </a:cubicBezTo>
                    <a:cubicBezTo>
                      <a:pt x="770" y="161"/>
                      <a:pt x="770" y="161"/>
                      <a:pt x="770" y="161"/>
                    </a:cubicBezTo>
                    <a:cubicBezTo>
                      <a:pt x="785" y="163"/>
                      <a:pt x="801" y="162"/>
                      <a:pt x="816" y="159"/>
                    </a:cubicBezTo>
                    <a:cubicBezTo>
                      <a:pt x="848" y="151"/>
                      <a:pt x="873" y="130"/>
                      <a:pt x="865" y="94"/>
                    </a:cubicBezTo>
                    <a:cubicBezTo>
                      <a:pt x="860" y="74"/>
                      <a:pt x="846" y="62"/>
                      <a:pt x="807" y="63"/>
                    </a:cubicBezTo>
                    <a:cubicBezTo>
                      <a:pt x="790" y="63"/>
                      <a:pt x="784" y="59"/>
                      <a:pt x="783" y="54"/>
                    </a:cubicBezTo>
                    <a:cubicBezTo>
                      <a:pt x="780" y="44"/>
                      <a:pt x="785" y="36"/>
                      <a:pt x="803" y="32"/>
                    </a:cubicBezTo>
                    <a:cubicBezTo>
                      <a:pt x="811" y="30"/>
                      <a:pt x="825" y="29"/>
                      <a:pt x="835" y="30"/>
                    </a:cubicBezTo>
                    <a:cubicBezTo>
                      <a:pt x="839" y="1"/>
                      <a:pt x="839" y="1"/>
                      <a:pt x="839" y="1"/>
                    </a:cubicBezTo>
                    <a:cubicBezTo>
                      <a:pt x="833" y="0"/>
                      <a:pt x="826" y="0"/>
                      <a:pt x="820" y="0"/>
                    </a:cubicBezTo>
                    <a:cubicBezTo>
                      <a:pt x="803" y="4"/>
                      <a:pt x="786" y="8"/>
                      <a:pt x="770" y="12"/>
                    </a:cubicBezTo>
                    <a:cubicBezTo>
                      <a:pt x="752" y="23"/>
                      <a:pt x="738" y="40"/>
                      <a:pt x="744" y="63"/>
                    </a:cubicBezTo>
                    <a:close/>
                    <a:moveTo>
                      <a:pt x="421" y="370"/>
                    </a:moveTo>
                    <a:cubicBezTo>
                      <a:pt x="353" y="299"/>
                      <a:pt x="353" y="299"/>
                      <a:pt x="353" y="299"/>
                    </a:cubicBezTo>
                    <a:cubicBezTo>
                      <a:pt x="461" y="334"/>
                      <a:pt x="461" y="334"/>
                      <a:pt x="461" y="334"/>
                    </a:cubicBezTo>
                    <a:cubicBezTo>
                      <a:pt x="471" y="326"/>
                      <a:pt x="481" y="317"/>
                      <a:pt x="492" y="309"/>
                    </a:cubicBezTo>
                    <a:cubicBezTo>
                      <a:pt x="404" y="192"/>
                      <a:pt x="404" y="192"/>
                      <a:pt x="404" y="192"/>
                    </a:cubicBezTo>
                    <a:cubicBezTo>
                      <a:pt x="394" y="199"/>
                      <a:pt x="384" y="207"/>
                      <a:pt x="374" y="215"/>
                    </a:cubicBezTo>
                    <a:cubicBezTo>
                      <a:pt x="435" y="290"/>
                      <a:pt x="435" y="290"/>
                      <a:pt x="435" y="290"/>
                    </a:cubicBezTo>
                    <a:cubicBezTo>
                      <a:pt x="329" y="255"/>
                      <a:pt x="329" y="255"/>
                      <a:pt x="329" y="255"/>
                    </a:cubicBezTo>
                    <a:cubicBezTo>
                      <a:pt x="317" y="266"/>
                      <a:pt x="305" y="278"/>
                      <a:pt x="293" y="290"/>
                    </a:cubicBezTo>
                    <a:cubicBezTo>
                      <a:pt x="398" y="392"/>
                      <a:pt x="398" y="392"/>
                      <a:pt x="398" y="392"/>
                    </a:cubicBezTo>
                    <a:cubicBezTo>
                      <a:pt x="406" y="385"/>
                      <a:pt x="413" y="377"/>
                      <a:pt x="421" y="370"/>
                    </a:cubicBezTo>
                    <a:close/>
                    <a:moveTo>
                      <a:pt x="212" y="447"/>
                    </a:moveTo>
                    <a:cubicBezTo>
                      <a:pt x="201" y="464"/>
                      <a:pt x="205" y="487"/>
                      <a:pt x="222" y="499"/>
                    </a:cubicBezTo>
                    <a:cubicBezTo>
                      <a:pt x="239" y="510"/>
                      <a:pt x="262" y="506"/>
                      <a:pt x="274" y="489"/>
                    </a:cubicBezTo>
                    <a:cubicBezTo>
                      <a:pt x="286" y="472"/>
                      <a:pt x="281" y="449"/>
                      <a:pt x="264" y="437"/>
                    </a:cubicBezTo>
                    <a:cubicBezTo>
                      <a:pt x="247" y="425"/>
                      <a:pt x="224" y="430"/>
                      <a:pt x="212" y="447"/>
                    </a:cubicBezTo>
                    <a:close/>
                    <a:moveTo>
                      <a:pt x="1033" y="16"/>
                    </a:moveTo>
                    <a:cubicBezTo>
                      <a:pt x="1013" y="16"/>
                      <a:pt x="996" y="32"/>
                      <a:pt x="996" y="53"/>
                    </a:cubicBezTo>
                    <a:cubicBezTo>
                      <a:pt x="996" y="74"/>
                      <a:pt x="1013" y="90"/>
                      <a:pt x="1033" y="90"/>
                    </a:cubicBezTo>
                    <a:cubicBezTo>
                      <a:pt x="1054" y="90"/>
                      <a:pt x="1071" y="74"/>
                      <a:pt x="1071" y="53"/>
                    </a:cubicBezTo>
                    <a:cubicBezTo>
                      <a:pt x="1071" y="32"/>
                      <a:pt x="1054" y="16"/>
                      <a:pt x="103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sp>
        <p:nvSpPr>
          <p:cNvPr id="5" name="Tijdelijke aanduiding voor voettekst 4"/>
          <p:cNvSpPr>
            <a:spLocks noGrp="1"/>
          </p:cNvSpPr>
          <p:nvPr>
            <p:ph type="ftr" sz="quarter" idx="11"/>
          </p:nvPr>
        </p:nvSpPr>
        <p:spPr bwMode="hidden">
          <a:xfrm>
            <a:off x="10152000" y="7534800"/>
            <a:ext cx="36000" cy="36000"/>
          </a:xfrm>
        </p:spPr>
        <p:txBody>
          <a:bodyPr/>
          <a:lstStyle>
            <a:lvl1pPr>
              <a:defRPr sz="100">
                <a:solidFill>
                  <a:schemeClr val="accent1"/>
                </a:solidFill>
              </a:defRPr>
            </a:lvl1pPr>
          </a:lstStyle>
          <a:p>
            <a:endParaRPr lang="en-GB" dirty="0"/>
          </a:p>
        </p:txBody>
      </p:sp>
      <p:sp>
        <p:nvSpPr>
          <p:cNvPr id="6" name="Tijdelijke aanduiding voor dianummer 5"/>
          <p:cNvSpPr>
            <a:spLocks noGrp="1"/>
          </p:cNvSpPr>
          <p:nvPr>
            <p:ph type="sldNum" sz="quarter" idx="12"/>
          </p:nvPr>
        </p:nvSpPr>
        <p:spPr bwMode="hidden">
          <a:xfrm>
            <a:off x="10152000" y="7534800"/>
            <a:ext cx="36000" cy="36000"/>
          </a:xfrm>
        </p:spPr>
        <p:txBody>
          <a:bodyPr/>
          <a:lstStyle>
            <a:lvl1pPr>
              <a:defRPr sz="100">
                <a:solidFill>
                  <a:schemeClr val="accent1"/>
                </a:solidFill>
              </a:defRPr>
            </a:lvl1pPr>
          </a:lstStyle>
          <a:p>
            <a:fld id="{1336C48C-F87C-4E4B-81EF-5027B17D1F61}" type="slidenum">
              <a:rPr lang="en-GB" smtClean="0"/>
              <a:pPr/>
              <a:t>‹#›</a:t>
            </a:fld>
            <a:endParaRPr lang="en-GB" dirty="0"/>
          </a:p>
        </p:txBody>
      </p:sp>
      <p:sp>
        <p:nvSpPr>
          <p:cNvPr id="2" name="Titel 1"/>
          <p:cNvSpPr>
            <a:spLocks noGrp="1"/>
          </p:cNvSpPr>
          <p:nvPr>
            <p:ph type="ctrTitle" hasCustomPrompt="1"/>
          </p:nvPr>
        </p:nvSpPr>
        <p:spPr>
          <a:xfrm>
            <a:off x="2088000" y="1834998"/>
            <a:ext cx="6372000" cy="1470025"/>
          </a:xfrm>
        </p:spPr>
        <p:txBody>
          <a:bodyPr anchor="t" anchorCtr="0"/>
          <a:lstStyle>
            <a:lvl1pPr algn="l">
              <a:defRPr sz="4200">
                <a:solidFill>
                  <a:schemeClr val="bg1"/>
                </a:solidFill>
              </a:defRPr>
            </a:lvl1pPr>
          </a:lstStyle>
          <a:p>
            <a:r>
              <a:rPr lang="en-GB" dirty="0"/>
              <a:t>[Title (max. 2 lines)]</a:t>
            </a:r>
          </a:p>
        </p:txBody>
      </p:sp>
      <p:sp>
        <p:nvSpPr>
          <p:cNvPr id="3" name="Ondertitel 2"/>
          <p:cNvSpPr>
            <a:spLocks noGrp="1"/>
          </p:cNvSpPr>
          <p:nvPr>
            <p:ph type="subTitle" idx="1" hasCustomPrompt="1"/>
          </p:nvPr>
        </p:nvSpPr>
        <p:spPr>
          <a:xfrm>
            <a:off x="2088000" y="3482165"/>
            <a:ext cx="6372000" cy="2880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[Name]</a:t>
            </a:r>
          </a:p>
        </p:txBody>
      </p:sp>
      <p:sp>
        <p:nvSpPr>
          <p:cNvPr id="4" name="Tijdelijke aanduiding voor datum 3"/>
          <p:cNvSpPr>
            <a:spLocks noGrp="1"/>
          </p:cNvSpPr>
          <p:nvPr>
            <p:ph type="dt" sz="half" idx="10"/>
          </p:nvPr>
        </p:nvSpPr>
        <p:spPr>
          <a:xfrm>
            <a:off x="2088000" y="6139993"/>
            <a:ext cx="2133600" cy="365125"/>
          </a:xfrm>
        </p:spPr>
        <p:txBody>
          <a:bodyPr/>
          <a:lstStyle>
            <a:lvl1pPr algn="l">
              <a:defRPr sz="1200" b="0">
                <a:solidFill>
                  <a:schemeClr val="bg1"/>
                </a:solidFill>
              </a:defRPr>
            </a:lvl1pPr>
          </a:lstStyle>
          <a:p>
            <a:fld id="{2FD1E007-9794-4764-B2C5-E93091CF0915}" type="datetime4">
              <a:rPr lang="en-GB" smtClean="0"/>
              <a:t>17 April 2018</a:t>
            </a:fld>
            <a:endParaRPr lang="en-GB" dirty="0"/>
          </a:p>
        </p:txBody>
      </p:sp>
      <p:sp>
        <p:nvSpPr>
          <p:cNvPr id="12" name="Tijdelijke aanduiding voor tekst 11"/>
          <p:cNvSpPr>
            <a:spLocks noGrp="1"/>
          </p:cNvSpPr>
          <p:nvPr>
            <p:ph type="body" sz="quarter" idx="13" hasCustomPrompt="1"/>
          </p:nvPr>
        </p:nvSpPr>
        <p:spPr>
          <a:xfrm>
            <a:off x="2088000" y="3780000"/>
            <a:ext cx="6372000" cy="288000"/>
          </a:xfrm>
        </p:spPr>
        <p:txBody>
          <a:bodyPr/>
          <a:lstStyle>
            <a:lvl1pPr>
              <a:defRPr b="0">
                <a:solidFill>
                  <a:schemeClr val="bg1"/>
                </a:solidFill>
              </a:defRPr>
            </a:lvl1pPr>
          </a:lstStyle>
          <a:p>
            <a:pPr lvl="0"/>
            <a:r>
              <a:rPr lang="en-GB" dirty="0"/>
              <a:t>[Job description]</a:t>
            </a:r>
          </a:p>
        </p:txBody>
      </p:sp>
      <p:sp>
        <p:nvSpPr>
          <p:cNvPr id="79" name="Tijdelijke aanduiding voor tekst 15"/>
          <p:cNvSpPr>
            <a:spLocks noGrp="1"/>
          </p:cNvSpPr>
          <p:nvPr>
            <p:ph type="body" sz="quarter" idx="15" hasCustomPrompt="1"/>
          </p:nvPr>
        </p:nvSpPr>
        <p:spPr>
          <a:xfrm>
            <a:off x="4244400" y="518400"/>
            <a:ext cx="4248000" cy="828000"/>
          </a:xfrm>
        </p:spPr>
        <p:txBody>
          <a:bodyPr/>
          <a:lstStyle>
            <a:lvl1pPr algn="r">
              <a:defRPr sz="1200" b="0" baseline="0">
                <a:solidFill>
                  <a:schemeClr val="bg1"/>
                </a:solidFill>
              </a:defRPr>
            </a:lvl1pPr>
          </a:lstStyle>
          <a:p>
            <a:pPr lvl="0"/>
            <a:r>
              <a:rPr lang="en-US" dirty="0"/>
              <a:t>[Name of faculty (bold),</a:t>
            </a:r>
            <a:br>
              <a:rPr lang="en-US" dirty="0"/>
            </a:br>
            <a:r>
              <a:rPr lang="en-US" dirty="0"/>
              <a:t>department or division (normal)</a:t>
            </a:r>
            <a:br>
              <a:rPr lang="en-US" dirty="0"/>
            </a:br>
            <a:r>
              <a:rPr lang="en-US" dirty="0"/>
              <a:t>total max. 4 lines]</a:t>
            </a:r>
          </a:p>
          <a:p>
            <a:pPr lvl="0"/>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19791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and black text blo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4" name="Picture 5" descr="PPT_titelpag_verloop-04.png"/>
          <p:cNvPicPr>
            <a:picLocks noChangeAspect="1"/>
          </p:cNvPicPr>
          <p:nvPr userDrawn="1"/>
        </p:nvPicPr>
        <p:blipFill>
          <a:blip r:embed="rId3" cstate="print"/>
          <a:stretch>
            <a:fillRect/>
          </a:stretch>
        </p:blipFill>
        <p:spPr>
          <a:xfrm>
            <a:off x="0" y="0"/>
            <a:ext cx="2340292" cy="6858000"/>
          </a:xfrm>
          <a:prstGeom prst="rect">
            <a:avLst/>
          </a:prstGeom>
        </p:spPr>
      </p:pic>
      <p:sp>
        <p:nvSpPr>
          <p:cNvPr id="245" name="Rechthoek 227"/>
          <p:cNvSpPr/>
          <p:nvPr userDrawn="1"/>
        </p:nvSpPr>
        <p:spPr>
          <a:xfrm>
            <a:off x="1833384" y="1692894"/>
            <a:ext cx="6789156" cy="2556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grpSp>
        <p:nvGrpSpPr>
          <p:cNvPr id="248" name="Groep 228"/>
          <p:cNvGrpSpPr/>
          <p:nvPr userDrawn="1"/>
        </p:nvGrpSpPr>
        <p:grpSpPr>
          <a:xfrm>
            <a:off x="542925" y="0"/>
            <a:ext cx="1389063" cy="6858000"/>
            <a:chOff x="542925" y="0"/>
            <a:chExt cx="1389063" cy="6858000"/>
          </a:xfrm>
        </p:grpSpPr>
        <p:sp>
          <p:nvSpPr>
            <p:cNvPr id="249" name="LIJN"/>
            <p:cNvSpPr>
              <a:spLocks/>
            </p:cNvSpPr>
            <p:nvPr userDrawn="1"/>
          </p:nvSpPr>
          <p:spPr bwMode="auto">
            <a:xfrm>
              <a:off x="868363" y="0"/>
              <a:ext cx="1063625" cy="6858000"/>
            </a:xfrm>
            <a:custGeom>
              <a:avLst/>
              <a:gdLst/>
              <a:ahLst/>
              <a:cxnLst>
                <a:cxn ang="0">
                  <a:pos x="40" y="3673"/>
                </a:cxn>
                <a:cxn ang="0">
                  <a:pos x="119" y="0"/>
                </a:cxn>
                <a:cxn ang="0">
                  <a:pos x="79" y="0"/>
                </a:cxn>
                <a:cxn ang="0">
                  <a:pos x="0" y="3673"/>
                </a:cxn>
                <a:cxn ang="0">
                  <a:pos x="4725" y="30720"/>
                </a:cxn>
                <a:cxn ang="0">
                  <a:pos x="4767" y="30720"/>
                </a:cxn>
                <a:cxn ang="0">
                  <a:pos x="40" y="3673"/>
                </a:cxn>
              </a:cxnLst>
              <a:rect l="0" t="0" r="r" b="b"/>
              <a:pathLst>
                <a:path w="4767" h="30720">
                  <a:moveTo>
                    <a:pt x="40" y="3673"/>
                  </a:moveTo>
                  <a:cubicBezTo>
                    <a:pt x="40" y="2482"/>
                    <a:pt x="67" y="1200"/>
                    <a:pt x="119" y="0"/>
                  </a:cubicBezTo>
                  <a:cubicBezTo>
                    <a:pt x="79" y="0"/>
                    <a:pt x="79" y="0"/>
                    <a:pt x="79" y="0"/>
                  </a:cubicBezTo>
                  <a:cubicBezTo>
                    <a:pt x="27" y="1200"/>
                    <a:pt x="0" y="2482"/>
                    <a:pt x="0" y="3673"/>
                  </a:cubicBezTo>
                  <a:cubicBezTo>
                    <a:pt x="0" y="12930"/>
                    <a:pt x="1589" y="22030"/>
                    <a:pt x="4725" y="30720"/>
                  </a:cubicBezTo>
                  <a:cubicBezTo>
                    <a:pt x="4767" y="30720"/>
                    <a:pt x="4767" y="30720"/>
                    <a:pt x="4767" y="30720"/>
                  </a:cubicBezTo>
                  <a:cubicBezTo>
                    <a:pt x="1630" y="22030"/>
                    <a:pt x="40" y="12930"/>
                    <a:pt x="40" y="3673"/>
                  </a:cubicBezTo>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250" name="Group 4"/>
            <p:cNvGrpSpPr>
              <a:grpSpLocks noChangeAspect="1"/>
            </p:cNvGrpSpPr>
            <p:nvPr userDrawn="1"/>
          </p:nvGrpSpPr>
          <p:grpSpPr bwMode="auto">
            <a:xfrm>
              <a:off x="542925" y="466725"/>
              <a:ext cx="658813" cy="657225"/>
              <a:chOff x="342" y="294"/>
              <a:chExt cx="415" cy="414"/>
            </a:xfrm>
          </p:grpSpPr>
          <p:sp>
            <p:nvSpPr>
              <p:cNvPr id="251" name="Freeform 5"/>
              <p:cNvSpPr>
                <a:spLocks/>
              </p:cNvSpPr>
              <p:nvPr userDrawn="1"/>
            </p:nvSpPr>
            <p:spPr bwMode="auto">
              <a:xfrm>
                <a:off x="342"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lnTo>
                      <a:pt x="143" y="39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2" name="Freeform 6"/>
              <p:cNvSpPr>
                <a:spLocks/>
              </p:cNvSpPr>
              <p:nvPr userDrawn="1"/>
            </p:nvSpPr>
            <p:spPr bwMode="auto">
              <a:xfrm>
                <a:off x="342"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3" name="Freeform 7"/>
              <p:cNvSpPr>
                <a:spLocks/>
              </p:cNvSpPr>
              <p:nvPr userDrawn="1"/>
            </p:nvSpPr>
            <p:spPr bwMode="auto">
              <a:xfrm>
                <a:off x="582" y="299"/>
                <a:ext cx="27" cy="32"/>
              </a:xfrm>
              <a:custGeom>
                <a:avLst/>
                <a:gdLst>
                  <a:gd name="T0" fmla="*/ 16 w 136"/>
                  <a:gd name="T1" fmla="*/ 111 h 163"/>
                  <a:gd name="T2" fmla="*/ 48 w 136"/>
                  <a:gd name="T3" fmla="*/ 125 h 163"/>
                  <a:gd name="T4" fmla="*/ 75 w 136"/>
                  <a:gd name="T5" fmla="*/ 115 h 163"/>
                  <a:gd name="T6" fmla="*/ 46 w 136"/>
                  <a:gd name="T7" fmla="*/ 87 h 163"/>
                  <a:gd name="T8" fmla="*/ 23 w 136"/>
                  <a:gd name="T9" fmla="*/ 37 h 163"/>
                  <a:gd name="T10" fmla="*/ 92 w 136"/>
                  <a:gd name="T11" fmla="*/ 6 h 163"/>
                  <a:gd name="T12" fmla="*/ 136 w 136"/>
                  <a:gd name="T13" fmla="*/ 27 h 163"/>
                  <a:gd name="T14" fmla="*/ 119 w 136"/>
                  <a:gd name="T15" fmla="*/ 51 h 163"/>
                  <a:gd name="T16" fmla="*/ 90 w 136"/>
                  <a:gd name="T17" fmla="*/ 37 h 163"/>
                  <a:gd name="T18" fmla="*/ 61 w 136"/>
                  <a:gd name="T19" fmla="*/ 47 h 163"/>
                  <a:gd name="T20" fmla="*/ 79 w 136"/>
                  <a:gd name="T21" fmla="*/ 66 h 163"/>
                  <a:gd name="T22" fmla="*/ 115 w 136"/>
                  <a:gd name="T23" fmla="*/ 121 h 163"/>
                  <a:gd name="T24" fmla="*/ 42 w 136"/>
                  <a:gd name="T25" fmla="*/ 156 h 163"/>
                  <a:gd name="T26" fmla="*/ 0 w 136"/>
                  <a:gd name="T27" fmla="*/ 136 h 163"/>
                  <a:gd name="T28" fmla="*/ 16 w 136"/>
                  <a:gd name="T29" fmla="*/ 1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3">
                    <a:moveTo>
                      <a:pt x="16" y="111"/>
                    </a:moveTo>
                    <a:cubicBezTo>
                      <a:pt x="24" y="116"/>
                      <a:pt x="37" y="123"/>
                      <a:pt x="48" y="125"/>
                    </a:cubicBezTo>
                    <a:cubicBezTo>
                      <a:pt x="59" y="128"/>
                      <a:pt x="72" y="129"/>
                      <a:pt x="75" y="115"/>
                    </a:cubicBezTo>
                    <a:cubicBezTo>
                      <a:pt x="79" y="102"/>
                      <a:pt x="62" y="96"/>
                      <a:pt x="46" y="87"/>
                    </a:cubicBezTo>
                    <a:cubicBezTo>
                      <a:pt x="31" y="78"/>
                      <a:pt x="16" y="65"/>
                      <a:pt x="23" y="37"/>
                    </a:cubicBezTo>
                    <a:cubicBezTo>
                      <a:pt x="30" y="6"/>
                      <a:pt x="65" y="0"/>
                      <a:pt x="92" y="6"/>
                    </a:cubicBezTo>
                    <a:cubicBezTo>
                      <a:pt x="108" y="10"/>
                      <a:pt x="122" y="18"/>
                      <a:pt x="136" y="27"/>
                    </a:cubicBezTo>
                    <a:cubicBezTo>
                      <a:pt x="119" y="51"/>
                      <a:pt x="119" y="51"/>
                      <a:pt x="119" y="51"/>
                    </a:cubicBezTo>
                    <a:cubicBezTo>
                      <a:pt x="110" y="45"/>
                      <a:pt x="97" y="39"/>
                      <a:pt x="90" y="37"/>
                    </a:cubicBezTo>
                    <a:cubicBezTo>
                      <a:pt x="72" y="33"/>
                      <a:pt x="64" y="38"/>
                      <a:pt x="61" y="47"/>
                    </a:cubicBezTo>
                    <a:cubicBezTo>
                      <a:pt x="60" y="53"/>
                      <a:pt x="63" y="59"/>
                      <a:pt x="79" y="66"/>
                    </a:cubicBezTo>
                    <a:cubicBezTo>
                      <a:pt x="113" y="84"/>
                      <a:pt x="120" y="101"/>
                      <a:pt x="115" y="121"/>
                    </a:cubicBezTo>
                    <a:cubicBezTo>
                      <a:pt x="106" y="157"/>
                      <a:pt x="74" y="163"/>
                      <a:pt x="42" y="156"/>
                    </a:cubicBezTo>
                    <a:cubicBezTo>
                      <a:pt x="27" y="152"/>
                      <a:pt x="13" y="145"/>
                      <a:pt x="0" y="136"/>
                    </a:cubicBezTo>
                    <a:lnTo>
                      <a:pt x="16" y="111"/>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54" name="Freeform 8"/>
              <p:cNvSpPr>
                <a:spLocks noEditPoints="1"/>
              </p:cNvSpPr>
              <p:nvPr userDrawn="1"/>
            </p:nvSpPr>
            <p:spPr bwMode="auto">
              <a:xfrm>
                <a:off x="620" y="312"/>
                <a:ext cx="37" cy="37"/>
              </a:xfrm>
              <a:custGeom>
                <a:avLst/>
                <a:gdLst>
                  <a:gd name="T0" fmla="*/ 127 w 182"/>
                  <a:gd name="T1" fmla="*/ 24 h 186"/>
                  <a:gd name="T2" fmla="*/ 162 w 182"/>
                  <a:gd name="T3" fmla="*/ 130 h 186"/>
                  <a:gd name="T4" fmla="*/ 54 w 182"/>
                  <a:gd name="T5" fmla="*/ 163 h 186"/>
                  <a:gd name="T6" fmla="*/ 20 w 182"/>
                  <a:gd name="T7" fmla="*/ 56 h 186"/>
                  <a:gd name="T8" fmla="*/ 127 w 182"/>
                  <a:gd name="T9" fmla="*/ 24 h 186"/>
                  <a:gd name="T10" fmla="*/ 69 w 182"/>
                  <a:gd name="T11" fmla="*/ 135 h 186"/>
                  <a:gd name="T12" fmla="*/ 126 w 182"/>
                  <a:gd name="T13" fmla="*/ 112 h 186"/>
                  <a:gd name="T14" fmla="*/ 113 w 182"/>
                  <a:gd name="T15" fmla="*/ 51 h 186"/>
                  <a:gd name="T16" fmla="*/ 55 w 182"/>
                  <a:gd name="T17" fmla="*/ 75 h 186"/>
                  <a:gd name="T18" fmla="*/ 69 w 182"/>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6">
                    <a:moveTo>
                      <a:pt x="127" y="24"/>
                    </a:moveTo>
                    <a:cubicBezTo>
                      <a:pt x="172" y="47"/>
                      <a:pt x="182" y="92"/>
                      <a:pt x="162" y="130"/>
                    </a:cubicBezTo>
                    <a:cubicBezTo>
                      <a:pt x="142" y="169"/>
                      <a:pt x="99" y="186"/>
                      <a:pt x="54" y="163"/>
                    </a:cubicBezTo>
                    <a:cubicBezTo>
                      <a:pt x="10" y="139"/>
                      <a:pt x="0" y="94"/>
                      <a:pt x="20" y="56"/>
                    </a:cubicBezTo>
                    <a:cubicBezTo>
                      <a:pt x="40" y="18"/>
                      <a:pt x="83" y="0"/>
                      <a:pt x="127" y="24"/>
                    </a:cubicBezTo>
                    <a:close/>
                    <a:moveTo>
                      <a:pt x="69" y="135"/>
                    </a:moveTo>
                    <a:cubicBezTo>
                      <a:pt x="88" y="146"/>
                      <a:pt x="111" y="141"/>
                      <a:pt x="126" y="112"/>
                    </a:cubicBezTo>
                    <a:cubicBezTo>
                      <a:pt x="141" y="83"/>
                      <a:pt x="133" y="61"/>
                      <a:pt x="113" y="51"/>
                    </a:cubicBezTo>
                    <a:cubicBezTo>
                      <a:pt x="93" y="41"/>
                      <a:pt x="70" y="46"/>
                      <a:pt x="55" y="75"/>
                    </a:cubicBezTo>
                    <a:cubicBezTo>
                      <a:pt x="40" y="103"/>
                      <a:pt x="49" y="125"/>
                      <a:pt x="69"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55" name="Freeform 9"/>
              <p:cNvSpPr>
                <a:spLocks/>
              </p:cNvSpPr>
              <p:nvPr userDrawn="1"/>
            </p:nvSpPr>
            <p:spPr bwMode="auto">
              <a:xfrm>
                <a:off x="661"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56" name="Freeform 10"/>
              <p:cNvSpPr>
                <a:spLocks/>
              </p:cNvSpPr>
              <p:nvPr userDrawn="1"/>
            </p:nvSpPr>
            <p:spPr bwMode="auto">
              <a:xfrm>
                <a:off x="661"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7" name="Freeform 11"/>
              <p:cNvSpPr>
                <a:spLocks/>
              </p:cNvSpPr>
              <p:nvPr userDrawn="1"/>
            </p:nvSpPr>
            <p:spPr bwMode="auto">
              <a:xfrm>
                <a:off x="714"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58" name="Freeform 12"/>
              <p:cNvSpPr>
                <a:spLocks/>
              </p:cNvSpPr>
              <p:nvPr userDrawn="1"/>
            </p:nvSpPr>
            <p:spPr bwMode="auto">
              <a:xfrm>
                <a:off x="714"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9" name="Freeform 13"/>
              <p:cNvSpPr>
                <a:spLocks/>
              </p:cNvSpPr>
              <p:nvPr userDrawn="1"/>
            </p:nvSpPr>
            <p:spPr bwMode="auto">
              <a:xfrm>
                <a:off x="725"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60" name="Freeform 14"/>
              <p:cNvSpPr>
                <a:spLocks/>
              </p:cNvSpPr>
              <p:nvPr userDrawn="1"/>
            </p:nvSpPr>
            <p:spPr bwMode="auto">
              <a:xfrm>
                <a:off x="725"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1" name="Freeform 15"/>
              <p:cNvSpPr>
                <a:spLocks/>
              </p:cNvSpPr>
              <p:nvPr userDrawn="1"/>
            </p:nvSpPr>
            <p:spPr bwMode="auto">
              <a:xfrm>
                <a:off x="723" y="512"/>
                <a:ext cx="33" cy="25"/>
              </a:xfrm>
              <a:custGeom>
                <a:avLst/>
                <a:gdLst>
                  <a:gd name="T0" fmla="*/ 46 w 162"/>
                  <a:gd name="T1" fmla="*/ 13 h 122"/>
                  <a:gd name="T2" fmla="*/ 35 w 162"/>
                  <a:gd name="T3" fmla="*/ 46 h 122"/>
                  <a:gd name="T4" fmla="*/ 48 w 162"/>
                  <a:gd name="T5" fmla="*/ 72 h 122"/>
                  <a:gd name="T6" fmla="*/ 72 w 162"/>
                  <a:gd name="T7" fmla="*/ 40 h 122"/>
                  <a:gd name="T8" fmla="*/ 119 w 162"/>
                  <a:gd name="T9" fmla="*/ 11 h 122"/>
                  <a:gd name="T10" fmla="*/ 158 w 162"/>
                  <a:gd name="T11" fmla="*/ 76 h 122"/>
                  <a:gd name="T12" fmla="*/ 143 w 162"/>
                  <a:gd name="T13" fmla="*/ 122 h 122"/>
                  <a:gd name="T14" fmla="*/ 117 w 162"/>
                  <a:gd name="T15" fmla="*/ 108 h 122"/>
                  <a:gd name="T16" fmla="*/ 127 w 162"/>
                  <a:gd name="T17" fmla="*/ 77 h 122"/>
                  <a:gd name="T18" fmla="*/ 114 w 162"/>
                  <a:gd name="T19" fmla="*/ 50 h 122"/>
                  <a:gd name="T20" fmla="*/ 97 w 162"/>
                  <a:gd name="T21" fmla="*/ 70 h 122"/>
                  <a:gd name="T22" fmla="*/ 47 w 162"/>
                  <a:gd name="T23" fmla="*/ 112 h 122"/>
                  <a:gd name="T24" fmla="*/ 4 w 162"/>
                  <a:gd name="T25" fmla="*/ 44 h 122"/>
                  <a:gd name="T26" fmla="*/ 18 w 162"/>
                  <a:gd name="T27" fmla="*/ 0 h 122"/>
                  <a:gd name="T28" fmla="*/ 46 w 162"/>
                  <a:gd name="T29"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22">
                    <a:moveTo>
                      <a:pt x="46" y="13"/>
                    </a:moveTo>
                    <a:cubicBezTo>
                      <a:pt x="42" y="21"/>
                      <a:pt x="36" y="36"/>
                      <a:pt x="35" y="46"/>
                    </a:cubicBezTo>
                    <a:cubicBezTo>
                      <a:pt x="34" y="58"/>
                      <a:pt x="34" y="71"/>
                      <a:pt x="48" y="72"/>
                    </a:cubicBezTo>
                    <a:cubicBezTo>
                      <a:pt x="62" y="74"/>
                      <a:pt x="65" y="57"/>
                      <a:pt x="72" y="40"/>
                    </a:cubicBezTo>
                    <a:cubicBezTo>
                      <a:pt x="80" y="24"/>
                      <a:pt x="91" y="7"/>
                      <a:pt x="119" y="11"/>
                    </a:cubicBezTo>
                    <a:cubicBezTo>
                      <a:pt x="151" y="15"/>
                      <a:pt x="162" y="48"/>
                      <a:pt x="158" y="76"/>
                    </a:cubicBezTo>
                    <a:cubicBezTo>
                      <a:pt x="156" y="93"/>
                      <a:pt x="151" y="107"/>
                      <a:pt x="143" y="122"/>
                    </a:cubicBezTo>
                    <a:cubicBezTo>
                      <a:pt x="117" y="108"/>
                      <a:pt x="117" y="108"/>
                      <a:pt x="117" y="108"/>
                    </a:cubicBezTo>
                    <a:cubicBezTo>
                      <a:pt x="122" y="98"/>
                      <a:pt x="126" y="85"/>
                      <a:pt x="127" y="77"/>
                    </a:cubicBezTo>
                    <a:cubicBezTo>
                      <a:pt x="129" y="59"/>
                      <a:pt x="123" y="51"/>
                      <a:pt x="114" y="50"/>
                    </a:cubicBezTo>
                    <a:cubicBezTo>
                      <a:pt x="108" y="50"/>
                      <a:pt x="103" y="53"/>
                      <a:pt x="97" y="70"/>
                    </a:cubicBezTo>
                    <a:cubicBezTo>
                      <a:pt x="84" y="106"/>
                      <a:pt x="68" y="115"/>
                      <a:pt x="47" y="112"/>
                    </a:cubicBezTo>
                    <a:cubicBezTo>
                      <a:pt x="11" y="108"/>
                      <a:pt x="0" y="77"/>
                      <a:pt x="4" y="44"/>
                    </a:cubicBezTo>
                    <a:cubicBezTo>
                      <a:pt x="6" y="29"/>
                      <a:pt x="11" y="14"/>
                      <a:pt x="18" y="0"/>
                    </a:cubicBezTo>
                    <a:lnTo>
                      <a:pt x="46" y="13"/>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62" name="Freeform 16"/>
              <p:cNvSpPr>
                <a:spLocks/>
              </p:cNvSpPr>
              <p:nvPr userDrawn="1"/>
            </p:nvSpPr>
            <p:spPr bwMode="auto">
              <a:xfrm>
                <a:off x="714"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63" name="Freeform 17"/>
              <p:cNvSpPr>
                <a:spLocks/>
              </p:cNvSpPr>
              <p:nvPr userDrawn="1"/>
            </p:nvSpPr>
            <p:spPr bwMode="auto">
              <a:xfrm>
                <a:off x="714"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4" name="Freeform 18"/>
              <p:cNvSpPr>
                <a:spLocks/>
              </p:cNvSpPr>
              <p:nvPr userDrawn="1"/>
            </p:nvSpPr>
            <p:spPr bwMode="auto">
              <a:xfrm>
                <a:off x="693"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65" name="Freeform 19"/>
              <p:cNvSpPr>
                <a:spLocks/>
              </p:cNvSpPr>
              <p:nvPr userDrawn="1"/>
            </p:nvSpPr>
            <p:spPr bwMode="auto">
              <a:xfrm>
                <a:off x="693"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6" name="Freeform 20"/>
              <p:cNvSpPr>
                <a:spLocks/>
              </p:cNvSpPr>
              <p:nvPr userDrawn="1"/>
            </p:nvSpPr>
            <p:spPr bwMode="auto">
              <a:xfrm>
                <a:off x="664"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67" name="Freeform 21"/>
              <p:cNvSpPr>
                <a:spLocks/>
              </p:cNvSpPr>
              <p:nvPr userDrawn="1"/>
            </p:nvSpPr>
            <p:spPr bwMode="auto">
              <a:xfrm>
                <a:off x="664"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8" name="Freeform 22"/>
              <p:cNvSpPr>
                <a:spLocks/>
              </p:cNvSpPr>
              <p:nvPr userDrawn="1"/>
            </p:nvSpPr>
            <p:spPr bwMode="auto">
              <a:xfrm>
                <a:off x="628"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69" name="Freeform 23"/>
              <p:cNvSpPr>
                <a:spLocks/>
              </p:cNvSpPr>
              <p:nvPr userDrawn="1"/>
            </p:nvSpPr>
            <p:spPr bwMode="auto">
              <a:xfrm>
                <a:off x="628"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0" name="Freeform 24"/>
              <p:cNvSpPr>
                <a:spLocks/>
              </p:cNvSpPr>
              <p:nvPr userDrawn="1"/>
            </p:nvSpPr>
            <p:spPr bwMode="auto">
              <a:xfrm>
                <a:off x="579" y="671"/>
                <a:ext cx="35" cy="35"/>
              </a:xfrm>
              <a:custGeom>
                <a:avLst/>
                <a:gdLst>
                  <a:gd name="T0" fmla="*/ 26 w 178"/>
                  <a:gd name="T1" fmla="*/ 176 h 176"/>
                  <a:gd name="T2" fmla="*/ 0 w 178"/>
                  <a:gd name="T3" fmla="*/ 26 h 176"/>
                  <a:gd name="T4" fmla="*/ 89 w 178"/>
                  <a:gd name="T5" fmla="*/ 6 h 176"/>
                  <a:gd name="T6" fmla="*/ 100 w 178"/>
                  <a:gd name="T7" fmla="*/ 45 h 176"/>
                  <a:gd name="T8" fmla="*/ 147 w 178"/>
                  <a:gd name="T9" fmla="*/ 30 h 176"/>
                  <a:gd name="T10" fmla="*/ 155 w 178"/>
                  <a:gd name="T11" fmla="*/ 0 h 176"/>
                  <a:gd name="T12" fmla="*/ 178 w 178"/>
                  <a:gd name="T13" fmla="*/ 52 h 176"/>
                  <a:gd name="T14" fmla="*/ 148 w 178"/>
                  <a:gd name="T15" fmla="*/ 148 h 176"/>
                  <a:gd name="T16" fmla="*/ 26 w 178"/>
                  <a:gd name="T1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6">
                    <a:moveTo>
                      <a:pt x="26" y="176"/>
                    </a:moveTo>
                    <a:cubicBezTo>
                      <a:pt x="0" y="26"/>
                      <a:pt x="0" y="26"/>
                      <a:pt x="0" y="26"/>
                    </a:cubicBezTo>
                    <a:cubicBezTo>
                      <a:pt x="30" y="21"/>
                      <a:pt x="59" y="14"/>
                      <a:pt x="89" y="6"/>
                    </a:cubicBezTo>
                    <a:cubicBezTo>
                      <a:pt x="100" y="45"/>
                      <a:pt x="100" y="45"/>
                      <a:pt x="100" y="45"/>
                    </a:cubicBezTo>
                    <a:cubicBezTo>
                      <a:pt x="116" y="40"/>
                      <a:pt x="132" y="35"/>
                      <a:pt x="147" y="30"/>
                    </a:cubicBezTo>
                    <a:cubicBezTo>
                      <a:pt x="155" y="0"/>
                      <a:pt x="155" y="0"/>
                      <a:pt x="155" y="0"/>
                    </a:cubicBezTo>
                    <a:cubicBezTo>
                      <a:pt x="178" y="52"/>
                      <a:pt x="178" y="52"/>
                      <a:pt x="178" y="52"/>
                    </a:cubicBezTo>
                    <a:cubicBezTo>
                      <a:pt x="148" y="148"/>
                      <a:pt x="148" y="148"/>
                      <a:pt x="148" y="148"/>
                    </a:cubicBezTo>
                    <a:lnTo>
                      <a:pt x="26" y="176"/>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71" name="Freeform 25"/>
              <p:cNvSpPr>
                <a:spLocks/>
              </p:cNvSpPr>
              <p:nvPr userDrawn="1"/>
            </p:nvSpPr>
            <p:spPr bwMode="auto">
              <a:xfrm>
                <a:off x="496"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72" name="Freeform 26"/>
              <p:cNvSpPr>
                <a:spLocks/>
              </p:cNvSpPr>
              <p:nvPr userDrawn="1"/>
            </p:nvSpPr>
            <p:spPr bwMode="auto">
              <a:xfrm>
                <a:off x="496"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3" name="Freeform 27"/>
              <p:cNvSpPr>
                <a:spLocks/>
              </p:cNvSpPr>
              <p:nvPr userDrawn="1"/>
            </p:nvSpPr>
            <p:spPr bwMode="auto">
              <a:xfrm>
                <a:off x="453"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74" name="Freeform 28"/>
              <p:cNvSpPr>
                <a:spLocks/>
              </p:cNvSpPr>
              <p:nvPr userDrawn="1"/>
            </p:nvSpPr>
            <p:spPr bwMode="auto">
              <a:xfrm>
                <a:off x="453"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5" name="Freeform 29"/>
              <p:cNvSpPr>
                <a:spLocks/>
              </p:cNvSpPr>
              <p:nvPr userDrawn="1"/>
            </p:nvSpPr>
            <p:spPr bwMode="auto">
              <a:xfrm>
                <a:off x="412"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76" name="Freeform 30"/>
              <p:cNvSpPr>
                <a:spLocks/>
              </p:cNvSpPr>
              <p:nvPr userDrawn="1"/>
            </p:nvSpPr>
            <p:spPr bwMode="auto">
              <a:xfrm>
                <a:off x="412"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7" name="Freeform 31"/>
              <p:cNvSpPr>
                <a:spLocks/>
              </p:cNvSpPr>
              <p:nvPr userDrawn="1"/>
            </p:nvSpPr>
            <p:spPr bwMode="auto">
              <a:xfrm>
                <a:off x="370"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78" name="Freeform 32"/>
              <p:cNvSpPr>
                <a:spLocks/>
              </p:cNvSpPr>
              <p:nvPr userDrawn="1"/>
            </p:nvSpPr>
            <p:spPr bwMode="auto">
              <a:xfrm>
                <a:off x="370"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9" name="Freeform 33"/>
              <p:cNvSpPr>
                <a:spLocks/>
              </p:cNvSpPr>
              <p:nvPr userDrawn="1"/>
            </p:nvSpPr>
            <p:spPr bwMode="auto">
              <a:xfrm>
                <a:off x="353" y="554"/>
                <a:ext cx="34" cy="30"/>
              </a:xfrm>
              <a:custGeom>
                <a:avLst/>
                <a:gdLst>
                  <a:gd name="T0" fmla="*/ 138 w 168"/>
                  <a:gd name="T1" fmla="*/ 100 h 147"/>
                  <a:gd name="T2" fmla="*/ 131 w 168"/>
                  <a:gd name="T3" fmla="*/ 66 h 147"/>
                  <a:gd name="T4" fmla="*/ 107 w 168"/>
                  <a:gd name="T5" fmla="*/ 49 h 147"/>
                  <a:gd name="T6" fmla="*/ 101 w 168"/>
                  <a:gd name="T7" fmla="*/ 88 h 147"/>
                  <a:gd name="T8" fmla="*/ 73 w 168"/>
                  <a:gd name="T9" fmla="*/ 136 h 147"/>
                  <a:gd name="T10" fmla="*/ 8 w 168"/>
                  <a:gd name="T11" fmla="*/ 97 h 147"/>
                  <a:gd name="T12" fmla="*/ 0 w 168"/>
                  <a:gd name="T13" fmla="*/ 49 h 147"/>
                  <a:gd name="T14" fmla="*/ 30 w 168"/>
                  <a:gd name="T15" fmla="*/ 50 h 147"/>
                  <a:gd name="T16" fmla="*/ 35 w 168"/>
                  <a:gd name="T17" fmla="*/ 81 h 147"/>
                  <a:gd name="T18" fmla="*/ 59 w 168"/>
                  <a:gd name="T19" fmla="*/ 99 h 147"/>
                  <a:gd name="T20" fmla="*/ 65 w 168"/>
                  <a:gd name="T21" fmla="*/ 73 h 147"/>
                  <a:gd name="T22" fmla="*/ 90 w 168"/>
                  <a:gd name="T23" fmla="*/ 13 h 147"/>
                  <a:gd name="T24" fmla="*/ 159 w 168"/>
                  <a:gd name="T25" fmla="*/ 53 h 147"/>
                  <a:gd name="T26" fmla="*/ 168 w 168"/>
                  <a:gd name="T27" fmla="*/ 99 h 147"/>
                  <a:gd name="T28" fmla="*/ 138 w 168"/>
                  <a:gd name="T29"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47">
                    <a:moveTo>
                      <a:pt x="138" y="100"/>
                    </a:moveTo>
                    <a:cubicBezTo>
                      <a:pt x="137" y="91"/>
                      <a:pt x="135" y="76"/>
                      <a:pt x="131" y="66"/>
                    </a:cubicBezTo>
                    <a:cubicBezTo>
                      <a:pt x="127" y="55"/>
                      <a:pt x="120" y="44"/>
                      <a:pt x="107" y="49"/>
                    </a:cubicBezTo>
                    <a:cubicBezTo>
                      <a:pt x="94" y="53"/>
                      <a:pt x="99" y="70"/>
                      <a:pt x="101" y="88"/>
                    </a:cubicBezTo>
                    <a:cubicBezTo>
                      <a:pt x="102" y="106"/>
                      <a:pt x="100" y="126"/>
                      <a:pt x="73" y="136"/>
                    </a:cubicBezTo>
                    <a:cubicBezTo>
                      <a:pt x="43" y="147"/>
                      <a:pt x="18" y="123"/>
                      <a:pt x="8" y="97"/>
                    </a:cubicBezTo>
                    <a:cubicBezTo>
                      <a:pt x="2" y="81"/>
                      <a:pt x="0" y="65"/>
                      <a:pt x="0" y="49"/>
                    </a:cubicBezTo>
                    <a:cubicBezTo>
                      <a:pt x="30" y="50"/>
                      <a:pt x="30" y="50"/>
                      <a:pt x="30" y="50"/>
                    </a:cubicBezTo>
                    <a:cubicBezTo>
                      <a:pt x="30" y="60"/>
                      <a:pt x="32" y="73"/>
                      <a:pt x="35" y="81"/>
                    </a:cubicBezTo>
                    <a:cubicBezTo>
                      <a:pt x="42" y="98"/>
                      <a:pt x="50" y="102"/>
                      <a:pt x="59" y="99"/>
                    </a:cubicBezTo>
                    <a:cubicBezTo>
                      <a:pt x="65" y="97"/>
                      <a:pt x="68" y="91"/>
                      <a:pt x="65" y="73"/>
                    </a:cubicBezTo>
                    <a:cubicBezTo>
                      <a:pt x="60" y="35"/>
                      <a:pt x="70" y="20"/>
                      <a:pt x="90" y="13"/>
                    </a:cubicBezTo>
                    <a:cubicBezTo>
                      <a:pt x="124" y="0"/>
                      <a:pt x="148" y="22"/>
                      <a:pt x="159" y="53"/>
                    </a:cubicBezTo>
                    <a:cubicBezTo>
                      <a:pt x="165" y="67"/>
                      <a:pt x="167" y="83"/>
                      <a:pt x="168" y="99"/>
                    </a:cubicBezTo>
                    <a:lnTo>
                      <a:pt x="138" y="100"/>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0" name="Freeform 34"/>
              <p:cNvSpPr>
                <a:spLocks/>
              </p:cNvSpPr>
              <p:nvPr userDrawn="1"/>
            </p:nvSpPr>
            <p:spPr bwMode="auto">
              <a:xfrm>
                <a:off x="342"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1" name="Freeform 35"/>
              <p:cNvSpPr>
                <a:spLocks/>
              </p:cNvSpPr>
              <p:nvPr userDrawn="1"/>
            </p:nvSpPr>
            <p:spPr bwMode="auto">
              <a:xfrm>
                <a:off x="342"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2" name="Freeform 36"/>
              <p:cNvSpPr>
                <a:spLocks/>
              </p:cNvSpPr>
              <p:nvPr userDrawn="1"/>
            </p:nvSpPr>
            <p:spPr bwMode="auto">
              <a:xfrm>
                <a:off x="343" y="465"/>
                <a:ext cx="32" cy="25"/>
              </a:xfrm>
              <a:custGeom>
                <a:avLst/>
                <a:gdLst>
                  <a:gd name="T0" fmla="*/ 163 w 163"/>
                  <a:gd name="T1" fmla="*/ 5 h 125"/>
                  <a:gd name="T2" fmla="*/ 155 w 163"/>
                  <a:gd name="T3" fmla="*/ 45 h 125"/>
                  <a:gd name="T4" fmla="*/ 121 w 163"/>
                  <a:gd name="T5" fmla="*/ 55 h 125"/>
                  <a:gd name="T6" fmla="*/ 93 w 163"/>
                  <a:gd name="T7" fmla="*/ 78 h 125"/>
                  <a:gd name="T8" fmla="*/ 93 w 163"/>
                  <a:gd name="T9" fmla="*/ 84 h 125"/>
                  <a:gd name="T10" fmla="*/ 150 w 163"/>
                  <a:gd name="T11" fmla="*/ 90 h 125"/>
                  <a:gd name="T12" fmla="*/ 147 w 163"/>
                  <a:gd name="T13" fmla="*/ 125 h 125"/>
                  <a:gd name="T14" fmla="*/ 0 w 163"/>
                  <a:gd name="T15" fmla="*/ 116 h 125"/>
                  <a:gd name="T16" fmla="*/ 6 w 163"/>
                  <a:gd name="T17" fmla="*/ 54 h 125"/>
                  <a:gd name="T18" fmla="*/ 51 w 163"/>
                  <a:gd name="T19" fmla="*/ 2 h 125"/>
                  <a:gd name="T20" fmla="*/ 87 w 163"/>
                  <a:gd name="T21" fmla="*/ 42 h 125"/>
                  <a:gd name="T22" fmla="*/ 88 w 163"/>
                  <a:gd name="T23" fmla="*/ 42 h 125"/>
                  <a:gd name="T24" fmla="*/ 108 w 163"/>
                  <a:gd name="T25" fmla="*/ 28 h 125"/>
                  <a:gd name="T26" fmla="*/ 163 w 163"/>
                  <a:gd name="T2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25">
                    <a:moveTo>
                      <a:pt x="163" y="5"/>
                    </a:moveTo>
                    <a:cubicBezTo>
                      <a:pt x="159" y="19"/>
                      <a:pt x="157" y="32"/>
                      <a:pt x="155" y="45"/>
                    </a:cubicBezTo>
                    <a:cubicBezTo>
                      <a:pt x="155" y="45"/>
                      <a:pt x="132" y="51"/>
                      <a:pt x="121" y="55"/>
                    </a:cubicBezTo>
                    <a:cubicBezTo>
                      <a:pt x="108" y="60"/>
                      <a:pt x="95" y="68"/>
                      <a:pt x="93" y="78"/>
                    </a:cubicBezTo>
                    <a:cubicBezTo>
                      <a:pt x="93" y="80"/>
                      <a:pt x="93" y="83"/>
                      <a:pt x="93" y="84"/>
                    </a:cubicBezTo>
                    <a:cubicBezTo>
                      <a:pt x="150" y="90"/>
                      <a:pt x="150" y="90"/>
                      <a:pt x="150" y="90"/>
                    </a:cubicBezTo>
                    <a:cubicBezTo>
                      <a:pt x="149" y="101"/>
                      <a:pt x="148" y="113"/>
                      <a:pt x="147" y="125"/>
                    </a:cubicBezTo>
                    <a:cubicBezTo>
                      <a:pt x="0" y="116"/>
                      <a:pt x="0" y="116"/>
                      <a:pt x="0" y="116"/>
                    </a:cubicBezTo>
                    <a:cubicBezTo>
                      <a:pt x="1" y="95"/>
                      <a:pt x="3" y="75"/>
                      <a:pt x="6" y="54"/>
                    </a:cubicBezTo>
                    <a:cubicBezTo>
                      <a:pt x="9" y="24"/>
                      <a:pt x="24" y="0"/>
                      <a:pt x="51" y="2"/>
                    </a:cubicBezTo>
                    <a:cubicBezTo>
                      <a:pt x="73" y="4"/>
                      <a:pt x="87" y="18"/>
                      <a:pt x="87" y="42"/>
                    </a:cubicBezTo>
                    <a:cubicBezTo>
                      <a:pt x="88" y="42"/>
                      <a:pt x="88" y="42"/>
                      <a:pt x="88" y="42"/>
                    </a:cubicBezTo>
                    <a:cubicBezTo>
                      <a:pt x="93" y="35"/>
                      <a:pt x="99" y="33"/>
                      <a:pt x="108" y="28"/>
                    </a:cubicBezTo>
                    <a:cubicBezTo>
                      <a:pt x="122" y="19"/>
                      <a:pt x="163" y="5"/>
                      <a:pt x="163" y="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3" name="Freeform 37"/>
              <p:cNvSpPr>
                <a:spLocks/>
              </p:cNvSpPr>
              <p:nvPr userDrawn="1"/>
            </p:nvSpPr>
            <p:spPr bwMode="auto">
              <a:xfrm>
                <a:off x="354"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4" name="Freeform 38"/>
              <p:cNvSpPr>
                <a:spLocks/>
              </p:cNvSpPr>
              <p:nvPr userDrawn="1"/>
            </p:nvSpPr>
            <p:spPr bwMode="auto">
              <a:xfrm>
                <a:off x="354"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5" name="Freeform 39"/>
              <p:cNvSpPr>
                <a:spLocks/>
              </p:cNvSpPr>
              <p:nvPr userDrawn="1"/>
            </p:nvSpPr>
            <p:spPr bwMode="auto">
              <a:xfrm>
                <a:off x="400"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6" name="Freeform 40"/>
              <p:cNvSpPr>
                <a:spLocks/>
              </p:cNvSpPr>
              <p:nvPr userDrawn="1"/>
            </p:nvSpPr>
            <p:spPr bwMode="auto">
              <a:xfrm>
                <a:off x="400"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7" name="Freeform 41"/>
              <p:cNvSpPr>
                <a:spLocks noEditPoints="1"/>
              </p:cNvSpPr>
              <p:nvPr userDrawn="1"/>
            </p:nvSpPr>
            <p:spPr bwMode="auto">
              <a:xfrm>
                <a:off x="442" y="312"/>
                <a:ext cx="36" cy="37"/>
              </a:xfrm>
              <a:custGeom>
                <a:avLst/>
                <a:gdLst>
                  <a:gd name="T0" fmla="*/ 54 w 181"/>
                  <a:gd name="T1" fmla="*/ 24 h 186"/>
                  <a:gd name="T2" fmla="*/ 161 w 181"/>
                  <a:gd name="T3" fmla="*/ 56 h 186"/>
                  <a:gd name="T4" fmla="*/ 127 w 181"/>
                  <a:gd name="T5" fmla="*/ 163 h 186"/>
                  <a:gd name="T6" fmla="*/ 20 w 181"/>
                  <a:gd name="T7" fmla="*/ 130 h 186"/>
                  <a:gd name="T8" fmla="*/ 54 w 181"/>
                  <a:gd name="T9" fmla="*/ 24 h 186"/>
                  <a:gd name="T10" fmla="*/ 113 w 181"/>
                  <a:gd name="T11" fmla="*/ 135 h 186"/>
                  <a:gd name="T12" fmla="*/ 126 w 181"/>
                  <a:gd name="T13" fmla="*/ 75 h 186"/>
                  <a:gd name="T14" fmla="*/ 68 w 181"/>
                  <a:gd name="T15" fmla="*/ 51 h 186"/>
                  <a:gd name="T16" fmla="*/ 55 w 181"/>
                  <a:gd name="T17" fmla="*/ 112 h 186"/>
                  <a:gd name="T18" fmla="*/ 113 w 181"/>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6">
                    <a:moveTo>
                      <a:pt x="54" y="24"/>
                    </a:moveTo>
                    <a:cubicBezTo>
                      <a:pt x="99" y="0"/>
                      <a:pt x="141" y="18"/>
                      <a:pt x="161" y="56"/>
                    </a:cubicBezTo>
                    <a:cubicBezTo>
                      <a:pt x="181" y="94"/>
                      <a:pt x="172" y="139"/>
                      <a:pt x="127" y="163"/>
                    </a:cubicBezTo>
                    <a:cubicBezTo>
                      <a:pt x="82" y="186"/>
                      <a:pt x="40" y="169"/>
                      <a:pt x="20" y="130"/>
                    </a:cubicBezTo>
                    <a:cubicBezTo>
                      <a:pt x="0" y="92"/>
                      <a:pt x="10" y="47"/>
                      <a:pt x="54" y="24"/>
                    </a:cubicBezTo>
                    <a:close/>
                    <a:moveTo>
                      <a:pt x="113" y="135"/>
                    </a:moveTo>
                    <a:cubicBezTo>
                      <a:pt x="132" y="125"/>
                      <a:pt x="141" y="103"/>
                      <a:pt x="126" y="75"/>
                    </a:cubicBezTo>
                    <a:cubicBezTo>
                      <a:pt x="111" y="46"/>
                      <a:pt x="88" y="41"/>
                      <a:pt x="68" y="51"/>
                    </a:cubicBezTo>
                    <a:cubicBezTo>
                      <a:pt x="49" y="61"/>
                      <a:pt x="40" y="83"/>
                      <a:pt x="55" y="112"/>
                    </a:cubicBezTo>
                    <a:cubicBezTo>
                      <a:pt x="70" y="141"/>
                      <a:pt x="93" y="146"/>
                      <a:pt x="113"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8" name="Freeform 42"/>
              <p:cNvSpPr>
                <a:spLocks/>
              </p:cNvSpPr>
              <p:nvPr userDrawn="1"/>
            </p:nvSpPr>
            <p:spPr bwMode="auto">
              <a:xfrm>
                <a:off x="490" y="298"/>
                <a:ext cx="27" cy="33"/>
              </a:xfrm>
              <a:custGeom>
                <a:avLst/>
                <a:gdLst>
                  <a:gd name="T0" fmla="*/ 36 w 137"/>
                  <a:gd name="T1" fmla="*/ 132 h 164"/>
                  <a:gd name="T2" fmla="*/ 71 w 137"/>
                  <a:gd name="T3" fmla="*/ 130 h 164"/>
                  <a:gd name="T4" fmla="*/ 91 w 137"/>
                  <a:gd name="T5" fmla="*/ 108 h 164"/>
                  <a:gd name="T6" fmla="*/ 52 w 137"/>
                  <a:gd name="T7" fmla="*/ 97 h 164"/>
                  <a:gd name="T8" fmla="*/ 8 w 137"/>
                  <a:gd name="T9" fmla="*/ 64 h 164"/>
                  <a:gd name="T10" fmla="*/ 55 w 137"/>
                  <a:gd name="T11" fmla="*/ 4 h 164"/>
                  <a:gd name="T12" fmla="*/ 103 w 137"/>
                  <a:gd name="T13" fmla="*/ 2 h 164"/>
                  <a:gd name="T14" fmla="*/ 99 w 137"/>
                  <a:gd name="T15" fmla="*/ 31 h 164"/>
                  <a:gd name="T16" fmla="*/ 67 w 137"/>
                  <a:gd name="T17" fmla="*/ 33 h 164"/>
                  <a:gd name="T18" fmla="*/ 47 w 137"/>
                  <a:gd name="T19" fmla="*/ 55 h 164"/>
                  <a:gd name="T20" fmla="*/ 71 w 137"/>
                  <a:gd name="T21" fmla="*/ 64 h 164"/>
                  <a:gd name="T22" fmla="*/ 129 w 137"/>
                  <a:gd name="T23" fmla="*/ 95 h 164"/>
                  <a:gd name="T24" fmla="*/ 80 w 137"/>
                  <a:gd name="T25" fmla="*/ 160 h 164"/>
                  <a:gd name="T26" fmla="*/ 34 w 137"/>
                  <a:gd name="T27" fmla="*/ 162 h 164"/>
                  <a:gd name="T28" fmla="*/ 36 w 137"/>
                  <a:gd name="T29" fmla="*/ 1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64">
                    <a:moveTo>
                      <a:pt x="36" y="132"/>
                    </a:moveTo>
                    <a:cubicBezTo>
                      <a:pt x="45" y="133"/>
                      <a:pt x="61" y="133"/>
                      <a:pt x="71" y="130"/>
                    </a:cubicBezTo>
                    <a:cubicBezTo>
                      <a:pt x="82" y="127"/>
                      <a:pt x="94" y="122"/>
                      <a:pt x="91" y="108"/>
                    </a:cubicBezTo>
                    <a:cubicBezTo>
                      <a:pt x="87" y="95"/>
                      <a:pt x="70" y="98"/>
                      <a:pt x="52" y="97"/>
                    </a:cubicBezTo>
                    <a:cubicBezTo>
                      <a:pt x="34" y="96"/>
                      <a:pt x="15" y="92"/>
                      <a:pt x="8" y="64"/>
                    </a:cubicBezTo>
                    <a:cubicBezTo>
                      <a:pt x="0" y="33"/>
                      <a:pt x="28" y="11"/>
                      <a:pt x="55" y="4"/>
                    </a:cubicBezTo>
                    <a:cubicBezTo>
                      <a:pt x="71" y="0"/>
                      <a:pt x="87" y="0"/>
                      <a:pt x="103" y="2"/>
                    </a:cubicBezTo>
                    <a:cubicBezTo>
                      <a:pt x="99" y="31"/>
                      <a:pt x="99" y="31"/>
                      <a:pt x="99" y="31"/>
                    </a:cubicBezTo>
                    <a:cubicBezTo>
                      <a:pt x="89" y="30"/>
                      <a:pt x="75" y="31"/>
                      <a:pt x="67" y="33"/>
                    </a:cubicBezTo>
                    <a:cubicBezTo>
                      <a:pt x="49" y="37"/>
                      <a:pt x="44" y="45"/>
                      <a:pt x="47" y="55"/>
                    </a:cubicBezTo>
                    <a:cubicBezTo>
                      <a:pt x="48" y="60"/>
                      <a:pt x="54" y="64"/>
                      <a:pt x="71" y="64"/>
                    </a:cubicBezTo>
                    <a:cubicBezTo>
                      <a:pt x="110" y="63"/>
                      <a:pt x="124" y="75"/>
                      <a:pt x="129" y="95"/>
                    </a:cubicBezTo>
                    <a:cubicBezTo>
                      <a:pt x="137" y="131"/>
                      <a:pt x="112" y="152"/>
                      <a:pt x="80" y="160"/>
                    </a:cubicBezTo>
                    <a:cubicBezTo>
                      <a:pt x="65" y="163"/>
                      <a:pt x="49" y="164"/>
                      <a:pt x="34" y="162"/>
                    </a:cubicBezTo>
                    <a:lnTo>
                      <a:pt x="36" y="132"/>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9" name="Freeform 43"/>
              <p:cNvSpPr>
                <a:spLocks noEditPoints="1"/>
              </p:cNvSpPr>
              <p:nvPr userDrawn="1"/>
            </p:nvSpPr>
            <p:spPr bwMode="auto">
              <a:xfrm>
                <a:off x="343" y="294"/>
                <a:ext cx="413" cy="414"/>
              </a:xfrm>
              <a:custGeom>
                <a:avLst/>
                <a:gdLst>
                  <a:gd name="T0" fmla="*/ 1176 w 2069"/>
                  <a:gd name="T1" fmla="*/ 2060 h 2070"/>
                  <a:gd name="T2" fmla="*/ 1386 w 2069"/>
                  <a:gd name="T3" fmla="*/ 2008 h 2070"/>
                  <a:gd name="T4" fmla="*/ 26 w 2069"/>
                  <a:gd name="T5" fmla="*/ 1266 h 2070"/>
                  <a:gd name="T6" fmla="*/ 0 w 2069"/>
                  <a:gd name="T7" fmla="*/ 1052 h 2070"/>
                  <a:gd name="T8" fmla="*/ 460 w 2069"/>
                  <a:gd name="T9" fmla="*/ 174 h 2070"/>
                  <a:gd name="T10" fmla="*/ 842 w 2069"/>
                  <a:gd name="T11" fmla="*/ 668 h 2070"/>
                  <a:gd name="T12" fmla="*/ 33 w 2069"/>
                  <a:gd name="T13" fmla="*/ 771 h 2070"/>
                  <a:gd name="T14" fmla="*/ 647 w 2069"/>
                  <a:gd name="T15" fmla="*/ 888 h 2070"/>
                  <a:gd name="T16" fmla="*/ 683 w 2069"/>
                  <a:gd name="T17" fmla="*/ 61 h 2070"/>
                  <a:gd name="T18" fmla="*/ 935 w 2069"/>
                  <a:gd name="T19" fmla="*/ 633 h 2070"/>
                  <a:gd name="T20" fmla="*/ 0 w 2069"/>
                  <a:gd name="T21" fmla="*/ 1018 h 2070"/>
                  <a:gd name="T22" fmla="*/ 623 w 2069"/>
                  <a:gd name="T23" fmla="*/ 985 h 2070"/>
                  <a:gd name="T24" fmla="*/ 126 w 2069"/>
                  <a:gd name="T25" fmla="*/ 539 h 2070"/>
                  <a:gd name="T26" fmla="*/ 694 w 2069"/>
                  <a:gd name="T27" fmla="*/ 800 h 2070"/>
                  <a:gd name="T28" fmla="*/ 1820 w 2069"/>
                  <a:gd name="T29" fmla="*/ 361 h 2070"/>
                  <a:gd name="T30" fmla="*/ 1375 w 2069"/>
                  <a:gd name="T31" fmla="*/ 800 h 2070"/>
                  <a:gd name="T32" fmla="*/ 1958 w 2069"/>
                  <a:gd name="T33" fmla="*/ 569 h 2070"/>
                  <a:gd name="T34" fmla="*/ 1421 w 2069"/>
                  <a:gd name="T35" fmla="*/ 888 h 2070"/>
                  <a:gd name="T36" fmla="*/ 1636 w 2069"/>
                  <a:gd name="T37" fmla="*/ 193 h 2070"/>
                  <a:gd name="T38" fmla="*/ 1309 w 2069"/>
                  <a:gd name="T39" fmla="*/ 725 h 2070"/>
                  <a:gd name="T40" fmla="*/ 926 w 2069"/>
                  <a:gd name="T41" fmla="*/ 6 h 2070"/>
                  <a:gd name="T42" fmla="*/ 1143 w 2069"/>
                  <a:gd name="T43" fmla="*/ 6 h 2070"/>
                  <a:gd name="T44" fmla="*/ 1133 w 2069"/>
                  <a:gd name="T45" fmla="*/ 633 h 2070"/>
                  <a:gd name="T46" fmla="*/ 1386 w 2069"/>
                  <a:gd name="T47" fmla="*/ 61 h 2070"/>
                  <a:gd name="T48" fmla="*/ 1227 w 2069"/>
                  <a:gd name="T49" fmla="*/ 668 h 2070"/>
                  <a:gd name="T50" fmla="*/ 1608 w 2069"/>
                  <a:gd name="T51" fmla="*/ 174 h 2070"/>
                  <a:gd name="T52" fmla="*/ 760 w 2069"/>
                  <a:gd name="T53" fmla="*/ 725 h 2070"/>
                  <a:gd name="T54" fmla="*/ 433 w 2069"/>
                  <a:gd name="T55" fmla="*/ 193 h 2070"/>
                  <a:gd name="T56" fmla="*/ 1227 w 2069"/>
                  <a:gd name="T57" fmla="*/ 1402 h 2070"/>
                  <a:gd name="T58" fmla="*/ 1417 w 2069"/>
                  <a:gd name="T59" fmla="*/ 1997 h 2070"/>
                  <a:gd name="T60" fmla="*/ 1309 w 2069"/>
                  <a:gd name="T61" fmla="*/ 1345 h 2070"/>
                  <a:gd name="T62" fmla="*/ 1636 w 2069"/>
                  <a:gd name="T63" fmla="*/ 1877 h 2070"/>
                  <a:gd name="T64" fmla="*/ 1421 w 2069"/>
                  <a:gd name="T65" fmla="*/ 1182 h 2070"/>
                  <a:gd name="T66" fmla="*/ 1958 w 2069"/>
                  <a:gd name="T67" fmla="*/ 1501 h 2070"/>
                  <a:gd name="T68" fmla="*/ 647 w 2069"/>
                  <a:gd name="T69" fmla="*/ 1182 h 2070"/>
                  <a:gd name="T70" fmla="*/ 33 w 2069"/>
                  <a:gd name="T71" fmla="*/ 1299 h 2070"/>
                  <a:gd name="T72" fmla="*/ 2043 w 2069"/>
                  <a:gd name="T73" fmla="*/ 803 h 2070"/>
                  <a:gd name="T74" fmla="*/ 1445 w 2069"/>
                  <a:gd name="T75" fmla="*/ 985 h 2070"/>
                  <a:gd name="T76" fmla="*/ 1445 w 2069"/>
                  <a:gd name="T77" fmla="*/ 1085 h 2070"/>
                  <a:gd name="T78" fmla="*/ 2043 w 2069"/>
                  <a:gd name="T79" fmla="*/ 1266 h 2070"/>
                  <a:gd name="T80" fmla="*/ 1375 w 2069"/>
                  <a:gd name="T81" fmla="*/ 1270 h 2070"/>
                  <a:gd name="T82" fmla="*/ 1820 w 2069"/>
                  <a:gd name="T83" fmla="*/ 1709 h 2070"/>
                  <a:gd name="T84" fmla="*/ 1034 w 2069"/>
                  <a:gd name="T85" fmla="*/ 1449 h 2070"/>
                  <a:gd name="T86" fmla="*/ 1034 w 2069"/>
                  <a:gd name="T87" fmla="*/ 2070 h 2070"/>
                  <a:gd name="T88" fmla="*/ 1034 w 2069"/>
                  <a:gd name="T89" fmla="*/ 1449 h 2070"/>
                  <a:gd name="T90" fmla="*/ 433 w 2069"/>
                  <a:gd name="T91" fmla="*/ 1877 h 2070"/>
                  <a:gd name="T92" fmla="*/ 760 w 2069"/>
                  <a:gd name="T93" fmla="*/ 1345 h 2070"/>
                  <a:gd name="T94" fmla="*/ 249 w 2069"/>
                  <a:gd name="T95" fmla="*/ 1709 h 2070"/>
                  <a:gd name="T96" fmla="*/ 694 w 2069"/>
                  <a:gd name="T97" fmla="*/ 1270 h 2070"/>
                  <a:gd name="T98" fmla="*/ 652 w 2069"/>
                  <a:gd name="T99" fmla="*/ 1997 h 2070"/>
                  <a:gd name="T100" fmla="*/ 842 w 2069"/>
                  <a:gd name="T101" fmla="*/ 1402 h 2070"/>
                  <a:gd name="T102" fmla="*/ 893 w 2069"/>
                  <a:gd name="T103" fmla="*/ 2060 h 2070"/>
                  <a:gd name="T104" fmla="*/ 935 w 2069"/>
                  <a:gd name="T105" fmla="*/ 1437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9" h="2070">
                    <a:moveTo>
                      <a:pt x="1386" y="2008"/>
                    </a:moveTo>
                    <a:cubicBezTo>
                      <a:pt x="1319" y="2033"/>
                      <a:pt x="1248" y="2050"/>
                      <a:pt x="1176" y="2060"/>
                    </a:cubicBezTo>
                    <a:cubicBezTo>
                      <a:pt x="1133" y="1437"/>
                      <a:pt x="1133" y="1437"/>
                      <a:pt x="1133" y="1437"/>
                    </a:cubicBezTo>
                    <a:lnTo>
                      <a:pt x="1386" y="2008"/>
                    </a:lnTo>
                    <a:close/>
                    <a:moveTo>
                      <a:pt x="0" y="1052"/>
                    </a:moveTo>
                    <a:cubicBezTo>
                      <a:pt x="1" y="1125"/>
                      <a:pt x="10" y="1197"/>
                      <a:pt x="26" y="1266"/>
                    </a:cubicBezTo>
                    <a:cubicBezTo>
                      <a:pt x="623" y="1085"/>
                      <a:pt x="623" y="1085"/>
                      <a:pt x="623" y="1085"/>
                    </a:cubicBezTo>
                    <a:lnTo>
                      <a:pt x="0" y="1052"/>
                    </a:lnTo>
                    <a:close/>
                    <a:moveTo>
                      <a:pt x="842" y="668"/>
                    </a:moveTo>
                    <a:cubicBezTo>
                      <a:pt x="460" y="174"/>
                      <a:pt x="460" y="174"/>
                      <a:pt x="460" y="174"/>
                    </a:cubicBezTo>
                    <a:cubicBezTo>
                      <a:pt x="520" y="134"/>
                      <a:pt x="584" y="100"/>
                      <a:pt x="652" y="73"/>
                    </a:cubicBezTo>
                    <a:lnTo>
                      <a:pt x="842" y="668"/>
                    </a:lnTo>
                    <a:close/>
                    <a:moveTo>
                      <a:pt x="647" y="888"/>
                    </a:moveTo>
                    <a:cubicBezTo>
                      <a:pt x="33" y="771"/>
                      <a:pt x="33" y="771"/>
                      <a:pt x="33" y="771"/>
                    </a:cubicBezTo>
                    <a:cubicBezTo>
                      <a:pt x="52" y="700"/>
                      <a:pt x="78" y="633"/>
                      <a:pt x="110" y="569"/>
                    </a:cubicBezTo>
                    <a:lnTo>
                      <a:pt x="647" y="888"/>
                    </a:lnTo>
                    <a:close/>
                    <a:moveTo>
                      <a:pt x="935" y="633"/>
                    </a:moveTo>
                    <a:cubicBezTo>
                      <a:pt x="683" y="61"/>
                      <a:pt x="683" y="61"/>
                      <a:pt x="683" y="61"/>
                    </a:cubicBezTo>
                    <a:cubicBezTo>
                      <a:pt x="750" y="37"/>
                      <a:pt x="820" y="20"/>
                      <a:pt x="893" y="10"/>
                    </a:cubicBezTo>
                    <a:lnTo>
                      <a:pt x="935" y="633"/>
                    </a:lnTo>
                    <a:close/>
                    <a:moveTo>
                      <a:pt x="623" y="985"/>
                    </a:moveTo>
                    <a:cubicBezTo>
                      <a:pt x="0" y="1018"/>
                      <a:pt x="0" y="1018"/>
                      <a:pt x="0" y="1018"/>
                    </a:cubicBezTo>
                    <a:cubicBezTo>
                      <a:pt x="1" y="945"/>
                      <a:pt x="10" y="873"/>
                      <a:pt x="26" y="803"/>
                    </a:cubicBezTo>
                    <a:lnTo>
                      <a:pt x="623" y="985"/>
                    </a:lnTo>
                    <a:close/>
                    <a:moveTo>
                      <a:pt x="694" y="800"/>
                    </a:moveTo>
                    <a:cubicBezTo>
                      <a:pt x="126" y="539"/>
                      <a:pt x="126" y="539"/>
                      <a:pt x="126" y="539"/>
                    </a:cubicBezTo>
                    <a:cubicBezTo>
                      <a:pt x="161" y="476"/>
                      <a:pt x="202" y="416"/>
                      <a:pt x="249" y="361"/>
                    </a:cubicBezTo>
                    <a:lnTo>
                      <a:pt x="694" y="800"/>
                    </a:lnTo>
                    <a:close/>
                    <a:moveTo>
                      <a:pt x="1375" y="800"/>
                    </a:moveTo>
                    <a:cubicBezTo>
                      <a:pt x="1820" y="361"/>
                      <a:pt x="1820" y="361"/>
                      <a:pt x="1820" y="361"/>
                    </a:cubicBezTo>
                    <a:cubicBezTo>
                      <a:pt x="1867" y="416"/>
                      <a:pt x="1908" y="476"/>
                      <a:pt x="1943" y="539"/>
                    </a:cubicBezTo>
                    <a:lnTo>
                      <a:pt x="1375" y="800"/>
                    </a:lnTo>
                    <a:close/>
                    <a:moveTo>
                      <a:pt x="1421" y="888"/>
                    </a:moveTo>
                    <a:cubicBezTo>
                      <a:pt x="1958" y="569"/>
                      <a:pt x="1958" y="569"/>
                      <a:pt x="1958" y="569"/>
                    </a:cubicBezTo>
                    <a:cubicBezTo>
                      <a:pt x="1991" y="633"/>
                      <a:pt x="2017" y="700"/>
                      <a:pt x="2035" y="771"/>
                    </a:cubicBezTo>
                    <a:lnTo>
                      <a:pt x="1421" y="888"/>
                    </a:lnTo>
                    <a:close/>
                    <a:moveTo>
                      <a:pt x="1309" y="725"/>
                    </a:moveTo>
                    <a:cubicBezTo>
                      <a:pt x="1636" y="193"/>
                      <a:pt x="1636" y="193"/>
                      <a:pt x="1636" y="193"/>
                    </a:cubicBezTo>
                    <a:cubicBezTo>
                      <a:pt x="1695" y="235"/>
                      <a:pt x="1749" y="283"/>
                      <a:pt x="1798" y="336"/>
                    </a:cubicBezTo>
                    <a:lnTo>
                      <a:pt x="1309" y="725"/>
                    </a:lnTo>
                    <a:close/>
                    <a:moveTo>
                      <a:pt x="1034" y="621"/>
                    </a:moveTo>
                    <a:cubicBezTo>
                      <a:pt x="926" y="6"/>
                      <a:pt x="926" y="6"/>
                      <a:pt x="926" y="6"/>
                    </a:cubicBezTo>
                    <a:cubicBezTo>
                      <a:pt x="962" y="2"/>
                      <a:pt x="998" y="0"/>
                      <a:pt x="1034" y="0"/>
                    </a:cubicBezTo>
                    <a:cubicBezTo>
                      <a:pt x="1071" y="0"/>
                      <a:pt x="1107" y="2"/>
                      <a:pt x="1143" y="6"/>
                    </a:cubicBezTo>
                    <a:lnTo>
                      <a:pt x="1034" y="621"/>
                    </a:lnTo>
                    <a:close/>
                    <a:moveTo>
                      <a:pt x="1133" y="633"/>
                    </a:moveTo>
                    <a:cubicBezTo>
                      <a:pt x="1176" y="10"/>
                      <a:pt x="1176" y="10"/>
                      <a:pt x="1176" y="10"/>
                    </a:cubicBezTo>
                    <a:cubicBezTo>
                      <a:pt x="1248" y="20"/>
                      <a:pt x="1319" y="37"/>
                      <a:pt x="1386" y="61"/>
                    </a:cubicBezTo>
                    <a:lnTo>
                      <a:pt x="1133" y="633"/>
                    </a:lnTo>
                    <a:close/>
                    <a:moveTo>
                      <a:pt x="1227" y="668"/>
                    </a:moveTo>
                    <a:cubicBezTo>
                      <a:pt x="1417" y="73"/>
                      <a:pt x="1417" y="73"/>
                      <a:pt x="1417" y="73"/>
                    </a:cubicBezTo>
                    <a:cubicBezTo>
                      <a:pt x="1484" y="100"/>
                      <a:pt x="1549" y="134"/>
                      <a:pt x="1608" y="174"/>
                    </a:cubicBezTo>
                    <a:lnTo>
                      <a:pt x="1227" y="668"/>
                    </a:lnTo>
                    <a:close/>
                    <a:moveTo>
                      <a:pt x="760" y="725"/>
                    </a:moveTo>
                    <a:cubicBezTo>
                      <a:pt x="271" y="336"/>
                      <a:pt x="271" y="336"/>
                      <a:pt x="271" y="336"/>
                    </a:cubicBezTo>
                    <a:cubicBezTo>
                      <a:pt x="320" y="283"/>
                      <a:pt x="374" y="235"/>
                      <a:pt x="433" y="193"/>
                    </a:cubicBezTo>
                    <a:lnTo>
                      <a:pt x="760" y="725"/>
                    </a:lnTo>
                    <a:close/>
                    <a:moveTo>
                      <a:pt x="1227" y="1402"/>
                    </a:moveTo>
                    <a:cubicBezTo>
                      <a:pt x="1608" y="1896"/>
                      <a:pt x="1608" y="1896"/>
                      <a:pt x="1608" y="1896"/>
                    </a:cubicBezTo>
                    <a:cubicBezTo>
                      <a:pt x="1549" y="1936"/>
                      <a:pt x="1484" y="1970"/>
                      <a:pt x="1417" y="1997"/>
                    </a:cubicBezTo>
                    <a:lnTo>
                      <a:pt x="1227" y="1402"/>
                    </a:lnTo>
                    <a:close/>
                    <a:moveTo>
                      <a:pt x="1309" y="1345"/>
                    </a:moveTo>
                    <a:cubicBezTo>
                      <a:pt x="1798" y="1734"/>
                      <a:pt x="1798" y="1734"/>
                      <a:pt x="1798" y="1734"/>
                    </a:cubicBezTo>
                    <a:cubicBezTo>
                      <a:pt x="1749" y="1787"/>
                      <a:pt x="1695" y="1835"/>
                      <a:pt x="1636" y="1877"/>
                    </a:cubicBezTo>
                    <a:lnTo>
                      <a:pt x="1309" y="1345"/>
                    </a:lnTo>
                    <a:close/>
                    <a:moveTo>
                      <a:pt x="1421" y="1182"/>
                    </a:moveTo>
                    <a:cubicBezTo>
                      <a:pt x="2035" y="1299"/>
                      <a:pt x="2035" y="1299"/>
                      <a:pt x="2035" y="1299"/>
                    </a:cubicBezTo>
                    <a:cubicBezTo>
                      <a:pt x="2017" y="1369"/>
                      <a:pt x="1991" y="1437"/>
                      <a:pt x="1958" y="1501"/>
                    </a:cubicBezTo>
                    <a:lnTo>
                      <a:pt x="1421" y="1182"/>
                    </a:lnTo>
                    <a:close/>
                    <a:moveTo>
                      <a:pt x="647" y="1182"/>
                    </a:moveTo>
                    <a:cubicBezTo>
                      <a:pt x="110" y="1501"/>
                      <a:pt x="110" y="1501"/>
                      <a:pt x="110" y="1501"/>
                    </a:cubicBezTo>
                    <a:cubicBezTo>
                      <a:pt x="78" y="1437"/>
                      <a:pt x="52" y="1369"/>
                      <a:pt x="33" y="1299"/>
                    </a:cubicBezTo>
                    <a:lnTo>
                      <a:pt x="647" y="1182"/>
                    </a:lnTo>
                    <a:close/>
                    <a:moveTo>
                      <a:pt x="2043" y="803"/>
                    </a:moveTo>
                    <a:cubicBezTo>
                      <a:pt x="2059" y="873"/>
                      <a:pt x="2068" y="945"/>
                      <a:pt x="2069" y="1018"/>
                    </a:cubicBezTo>
                    <a:cubicBezTo>
                      <a:pt x="1445" y="985"/>
                      <a:pt x="1445" y="985"/>
                      <a:pt x="1445" y="985"/>
                    </a:cubicBezTo>
                    <a:lnTo>
                      <a:pt x="2043" y="803"/>
                    </a:lnTo>
                    <a:close/>
                    <a:moveTo>
                      <a:pt x="1445" y="1085"/>
                    </a:moveTo>
                    <a:cubicBezTo>
                      <a:pt x="2069" y="1052"/>
                      <a:pt x="2069" y="1052"/>
                      <a:pt x="2069" y="1052"/>
                    </a:cubicBezTo>
                    <a:cubicBezTo>
                      <a:pt x="2068" y="1125"/>
                      <a:pt x="2059" y="1197"/>
                      <a:pt x="2043" y="1266"/>
                    </a:cubicBezTo>
                    <a:lnTo>
                      <a:pt x="1445" y="1085"/>
                    </a:lnTo>
                    <a:close/>
                    <a:moveTo>
                      <a:pt x="1375" y="1270"/>
                    </a:moveTo>
                    <a:cubicBezTo>
                      <a:pt x="1943" y="1531"/>
                      <a:pt x="1943" y="1531"/>
                      <a:pt x="1943" y="1531"/>
                    </a:cubicBezTo>
                    <a:cubicBezTo>
                      <a:pt x="1908" y="1594"/>
                      <a:pt x="1867" y="1654"/>
                      <a:pt x="1820" y="1709"/>
                    </a:cubicBezTo>
                    <a:lnTo>
                      <a:pt x="1375" y="1270"/>
                    </a:lnTo>
                    <a:close/>
                    <a:moveTo>
                      <a:pt x="1034" y="1449"/>
                    </a:moveTo>
                    <a:cubicBezTo>
                      <a:pt x="1143" y="2064"/>
                      <a:pt x="1143" y="2064"/>
                      <a:pt x="1143" y="2064"/>
                    </a:cubicBezTo>
                    <a:cubicBezTo>
                      <a:pt x="1107" y="2068"/>
                      <a:pt x="1071" y="2070"/>
                      <a:pt x="1034" y="2070"/>
                    </a:cubicBezTo>
                    <a:cubicBezTo>
                      <a:pt x="998" y="2070"/>
                      <a:pt x="962" y="2068"/>
                      <a:pt x="926" y="2064"/>
                    </a:cubicBezTo>
                    <a:lnTo>
                      <a:pt x="1034" y="1449"/>
                    </a:lnTo>
                    <a:close/>
                    <a:moveTo>
                      <a:pt x="760" y="1345"/>
                    </a:moveTo>
                    <a:cubicBezTo>
                      <a:pt x="433" y="1877"/>
                      <a:pt x="433" y="1877"/>
                      <a:pt x="433" y="1877"/>
                    </a:cubicBezTo>
                    <a:cubicBezTo>
                      <a:pt x="374" y="1835"/>
                      <a:pt x="320" y="1787"/>
                      <a:pt x="271" y="1733"/>
                    </a:cubicBezTo>
                    <a:lnTo>
                      <a:pt x="760" y="1345"/>
                    </a:lnTo>
                    <a:close/>
                    <a:moveTo>
                      <a:pt x="694" y="1270"/>
                    </a:moveTo>
                    <a:cubicBezTo>
                      <a:pt x="249" y="1709"/>
                      <a:pt x="249" y="1709"/>
                      <a:pt x="249" y="1709"/>
                    </a:cubicBezTo>
                    <a:cubicBezTo>
                      <a:pt x="202" y="1654"/>
                      <a:pt x="161" y="1594"/>
                      <a:pt x="126" y="1531"/>
                    </a:cubicBezTo>
                    <a:lnTo>
                      <a:pt x="694" y="1270"/>
                    </a:lnTo>
                    <a:close/>
                    <a:moveTo>
                      <a:pt x="842" y="1402"/>
                    </a:moveTo>
                    <a:cubicBezTo>
                      <a:pt x="652" y="1997"/>
                      <a:pt x="652" y="1997"/>
                      <a:pt x="652" y="1997"/>
                    </a:cubicBezTo>
                    <a:cubicBezTo>
                      <a:pt x="584" y="1970"/>
                      <a:pt x="520" y="1936"/>
                      <a:pt x="460" y="1896"/>
                    </a:cubicBezTo>
                    <a:lnTo>
                      <a:pt x="842" y="1402"/>
                    </a:lnTo>
                    <a:close/>
                    <a:moveTo>
                      <a:pt x="935" y="1437"/>
                    </a:moveTo>
                    <a:cubicBezTo>
                      <a:pt x="893" y="2060"/>
                      <a:pt x="893" y="2060"/>
                      <a:pt x="893" y="2060"/>
                    </a:cubicBezTo>
                    <a:cubicBezTo>
                      <a:pt x="820" y="2050"/>
                      <a:pt x="750" y="2033"/>
                      <a:pt x="683" y="2009"/>
                    </a:cubicBezTo>
                    <a:lnTo>
                      <a:pt x="935" y="1437"/>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0" name="Oval 44"/>
              <p:cNvSpPr>
                <a:spLocks noChangeArrowheads="1"/>
              </p:cNvSpPr>
              <p:nvPr userDrawn="1"/>
            </p:nvSpPr>
            <p:spPr bwMode="auto">
              <a:xfrm>
                <a:off x="542" y="302"/>
                <a:ext cx="15" cy="14"/>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91" name="Freeform 45"/>
              <p:cNvSpPr>
                <a:spLocks/>
              </p:cNvSpPr>
              <p:nvPr userDrawn="1"/>
            </p:nvSpPr>
            <p:spPr bwMode="auto">
              <a:xfrm>
                <a:off x="698" y="383"/>
                <a:ext cx="17" cy="17"/>
              </a:xfrm>
              <a:custGeom>
                <a:avLst/>
                <a:gdLst>
                  <a:gd name="T0" fmla="*/ 12 w 85"/>
                  <a:gd name="T1" fmla="*/ 64 h 85"/>
                  <a:gd name="T2" fmla="*/ 64 w 85"/>
                  <a:gd name="T3" fmla="*/ 74 h 85"/>
                  <a:gd name="T4" fmla="*/ 73 w 85"/>
                  <a:gd name="T5" fmla="*/ 22 h 85"/>
                  <a:gd name="T6" fmla="*/ 21 w 85"/>
                  <a:gd name="T7" fmla="*/ 12 h 85"/>
                  <a:gd name="T8" fmla="*/ 12 w 85"/>
                  <a:gd name="T9" fmla="*/ 64 h 85"/>
                </a:gdLst>
                <a:ahLst/>
                <a:cxnLst>
                  <a:cxn ang="0">
                    <a:pos x="T0" y="T1"/>
                  </a:cxn>
                  <a:cxn ang="0">
                    <a:pos x="T2" y="T3"/>
                  </a:cxn>
                  <a:cxn ang="0">
                    <a:pos x="T4" y="T5"/>
                  </a:cxn>
                  <a:cxn ang="0">
                    <a:pos x="T6" y="T7"/>
                  </a:cxn>
                  <a:cxn ang="0">
                    <a:pos x="T8" y="T9"/>
                  </a:cxn>
                </a:cxnLst>
                <a:rect l="0" t="0" r="r" b="b"/>
                <a:pathLst>
                  <a:path w="85" h="85">
                    <a:moveTo>
                      <a:pt x="12" y="64"/>
                    </a:moveTo>
                    <a:cubicBezTo>
                      <a:pt x="23" y="81"/>
                      <a:pt x="47" y="85"/>
                      <a:pt x="64" y="74"/>
                    </a:cubicBezTo>
                    <a:cubicBezTo>
                      <a:pt x="81" y="62"/>
                      <a:pt x="85" y="39"/>
                      <a:pt x="73" y="22"/>
                    </a:cubicBezTo>
                    <a:cubicBezTo>
                      <a:pt x="61" y="5"/>
                      <a:pt x="38" y="0"/>
                      <a:pt x="21" y="12"/>
                    </a:cubicBezTo>
                    <a:cubicBezTo>
                      <a:pt x="4" y="24"/>
                      <a:pt x="0" y="47"/>
                      <a:pt x="12"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92" name="Oval 46"/>
              <p:cNvSpPr>
                <a:spLocks noChangeArrowheads="1"/>
              </p:cNvSpPr>
              <p:nvPr userDrawn="1"/>
            </p:nvSpPr>
            <p:spPr bwMode="auto">
              <a:xfrm>
                <a:off x="542" y="685"/>
                <a:ext cx="15" cy="15"/>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93" name="Freeform 47"/>
              <p:cNvSpPr>
                <a:spLocks/>
              </p:cNvSpPr>
              <p:nvPr userDrawn="1"/>
            </p:nvSpPr>
            <p:spPr bwMode="auto">
              <a:xfrm>
                <a:off x="383" y="383"/>
                <a:ext cx="17" cy="17"/>
              </a:xfrm>
              <a:custGeom>
                <a:avLst/>
                <a:gdLst>
                  <a:gd name="T0" fmla="*/ 73 w 85"/>
                  <a:gd name="T1" fmla="*/ 64 h 85"/>
                  <a:gd name="T2" fmla="*/ 63 w 85"/>
                  <a:gd name="T3" fmla="*/ 12 h 85"/>
                  <a:gd name="T4" fmla="*/ 11 w 85"/>
                  <a:gd name="T5" fmla="*/ 22 h 85"/>
                  <a:gd name="T6" fmla="*/ 21 w 85"/>
                  <a:gd name="T7" fmla="*/ 74 h 85"/>
                  <a:gd name="T8" fmla="*/ 73 w 85"/>
                  <a:gd name="T9" fmla="*/ 64 h 85"/>
                </a:gdLst>
                <a:ahLst/>
                <a:cxnLst>
                  <a:cxn ang="0">
                    <a:pos x="T0" y="T1"/>
                  </a:cxn>
                  <a:cxn ang="0">
                    <a:pos x="T2" y="T3"/>
                  </a:cxn>
                  <a:cxn ang="0">
                    <a:pos x="T4" y="T5"/>
                  </a:cxn>
                  <a:cxn ang="0">
                    <a:pos x="T6" y="T7"/>
                  </a:cxn>
                  <a:cxn ang="0">
                    <a:pos x="T8" y="T9"/>
                  </a:cxn>
                </a:cxnLst>
                <a:rect l="0" t="0" r="r" b="b"/>
                <a:pathLst>
                  <a:path w="85" h="85">
                    <a:moveTo>
                      <a:pt x="73" y="64"/>
                    </a:moveTo>
                    <a:cubicBezTo>
                      <a:pt x="85" y="47"/>
                      <a:pt x="80" y="24"/>
                      <a:pt x="63" y="12"/>
                    </a:cubicBezTo>
                    <a:cubicBezTo>
                      <a:pt x="46" y="0"/>
                      <a:pt x="23" y="5"/>
                      <a:pt x="11" y="22"/>
                    </a:cubicBezTo>
                    <a:cubicBezTo>
                      <a:pt x="0" y="39"/>
                      <a:pt x="4" y="62"/>
                      <a:pt x="21" y="74"/>
                    </a:cubicBezTo>
                    <a:cubicBezTo>
                      <a:pt x="38" y="85"/>
                      <a:pt x="61" y="81"/>
                      <a:pt x="73"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94" name="Freeform 48"/>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5" name="Freeform 49"/>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6" name="Freeform 50"/>
              <p:cNvSpPr>
                <a:spLocks/>
              </p:cNvSpPr>
              <p:nvPr userDrawn="1"/>
            </p:nvSpPr>
            <p:spPr bwMode="auto">
              <a:xfrm>
                <a:off x="348" y="448"/>
                <a:ext cx="121" cy="22"/>
              </a:xfrm>
              <a:custGeom>
                <a:avLst/>
                <a:gdLst>
                  <a:gd name="T0" fmla="*/ 121 w 121"/>
                  <a:gd name="T1" fmla="*/ 22 h 22"/>
                  <a:gd name="T2" fmla="*/ 2 w 121"/>
                  <a:gd name="T3" fmla="*/ 0 h 22"/>
                  <a:gd name="T4" fmla="*/ 1 w 121"/>
                  <a:gd name="T5" fmla="*/ 0 h 22"/>
                  <a:gd name="T6" fmla="*/ 0 w 121"/>
                  <a:gd name="T7" fmla="*/ 7 h 22"/>
                  <a:gd name="T8" fmla="*/ 121 w 121"/>
                  <a:gd name="T9" fmla="*/ 22 h 22"/>
                </a:gdLst>
                <a:ahLst/>
                <a:cxnLst>
                  <a:cxn ang="0">
                    <a:pos x="T0" y="T1"/>
                  </a:cxn>
                  <a:cxn ang="0">
                    <a:pos x="T2" y="T3"/>
                  </a:cxn>
                  <a:cxn ang="0">
                    <a:pos x="T4" y="T5"/>
                  </a:cxn>
                  <a:cxn ang="0">
                    <a:pos x="T6" y="T7"/>
                  </a:cxn>
                  <a:cxn ang="0">
                    <a:pos x="T8" y="T9"/>
                  </a:cxn>
                </a:cxnLst>
                <a:rect l="0" t="0" r="r" b="b"/>
                <a:pathLst>
                  <a:path w="121" h="22">
                    <a:moveTo>
                      <a:pt x="121" y="22"/>
                    </a:moveTo>
                    <a:lnTo>
                      <a:pt x="2" y="0"/>
                    </a:lnTo>
                    <a:lnTo>
                      <a:pt x="1" y="0"/>
                    </a:lnTo>
                    <a:lnTo>
                      <a:pt x="0" y="7"/>
                    </a:lnTo>
                    <a:lnTo>
                      <a:pt x="121" y="2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7" name="Freeform 51"/>
              <p:cNvSpPr>
                <a:spLocks/>
              </p:cNvSpPr>
              <p:nvPr userDrawn="1"/>
            </p:nvSpPr>
            <p:spPr bwMode="auto">
              <a:xfrm>
                <a:off x="348" y="448"/>
                <a:ext cx="121" cy="22"/>
              </a:xfrm>
              <a:custGeom>
                <a:avLst/>
                <a:gdLst>
                  <a:gd name="T0" fmla="*/ 121 w 121"/>
                  <a:gd name="T1" fmla="*/ 22 h 22"/>
                  <a:gd name="T2" fmla="*/ 2 w 121"/>
                  <a:gd name="T3" fmla="*/ 0 h 22"/>
                  <a:gd name="T4" fmla="*/ 1 w 121"/>
                  <a:gd name="T5" fmla="*/ 0 h 22"/>
                  <a:gd name="T6" fmla="*/ 0 w 121"/>
                  <a:gd name="T7" fmla="*/ 7 h 22"/>
                </a:gdLst>
                <a:ahLst/>
                <a:cxnLst>
                  <a:cxn ang="0">
                    <a:pos x="T0" y="T1"/>
                  </a:cxn>
                  <a:cxn ang="0">
                    <a:pos x="T2" y="T3"/>
                  </a:cxn>
                  <a:cxn ang="0">
                    <a:pos x="T4" y="T5"/>
                  </a:cxn>
                  <a:cxn ang="0">
                    <a:pos x="T6" y="T7"/>
                  </a:cxn>
                </a:cxnLst>
                <a:rect l="0" t="0" r="r" b="b"/>
                <a:pathLst>
                  <a:path w="121" h="22">
                    <a:moveTo>
                      <a:pt x="121" y="22"/>
                    </a:moveTo>
                    <a:lnTo>
                      <a:pt x="2" y="0"/>
                    </a:lnTo>
                    <a:lnTo>
                      <a:pt x="1" y="0"/>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8" name="Freeform 52"/>
              <p:cNvSpPr>
                <a:spLocks/>
              </p:cNvSpPr>
              <p:nvPr userDrawn="1"/>
            </p:nvSpPr>
            <p:spPr bwMode="auto">
              <a:xfrm>
                <a:off x="365" y="402"/>
                <a:ext cx="104" cy="68"/>
              </a:xfrm>
              <a:custGeom>
                <a:avLst/>
                <a:gdLst>
                  <a:gd name="T0" fmla="*/ 3 w 104"/>
                  <a:gd name="T1" fmla="*/ 0 h 68"/>
                  <a:gd name="T2" fmla="*/ 0 w 104"/>
                  <a:gd name="T3" fmla="*/ 6 h 68"/>
                  <a:gd name="T4" fmla="*/ 0 w 104"/>
                  <a:gd name="T5" fmla="*/ 7 h 68"/>
                  <a:gd name="T6" fmla="*/ 104 w 104"/>
                  <a:gd name="T7" fmla="*/ 68 h 68"/>
                  <a:gd name="T8" fmla="*/ 3 w 104"/>
                  <a:gd name="T9" fmla="*/ 0 h 68"/>
                </a:gdLst>
                <a:ahLst/>
                <a:cxnLst>
                  <a:cxn ang="0">
                    <a:pos x="T0" y="T1"/>
                  </a:cxn>
                  <a:cxn ang="0">
                    <a:pos x="T2" y="T3"/>
                  </a:cxn>
                  <a:cxn ang="0">
                    <a:pos x="T4" y="T5"/>
                  </a:cxn>
                  <a:cxn ang="0">
                    <a:pos x="T6" y="T7"/>
                  </a:cxn>
                  <a:cxn ang="0">
                    <a:pos x="T8" y="T9"/>
                  </a:cxn>
                </a:cxnLst>
                <a:rect l="0" t="0" r="r" b="b"/>
                <a:pathLst>
                  <a:path w="104" h="68">
                    <a:moveTo>
                      <a:pt x="3" y="0"/>
                    </a:moveTo>
                    <a:lnTo>
                      <a:pt x="0" y="6"/>
                    </a:lnTo>
                    <a:lnTo>
                      <a:pt x="0" y="7"/>
                    </a:lnTo>
                    <a:lnTo>
                      <a:pt x="104" y="68"/>
                    </a:lnTo>
                    <a:lnTo>
                      <a:pt x="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9" name="Freeform 53"/>
              <p:cNvSpPr>
                <a:spLocks/>
              </p:cNvSpPr>
              <p:nvPr userDrawn="1"/>
            </p:nvSpPr>
            <p:spPr bwMode="auto">
              <a:xfrm>
                <a:off x="365" y="402"/>
                <a:ext cx="104" cy="68"/>
              </a:xfrm>
              <a:custGeom>
                <a:avLst/>
                <a:gdLst>
                  <a:gd name="T0" fmla="*/ 3 w 104"/>
                  <a:gd name="T1" fmla="*/ 0 h 68"/>
                  <a:gd name="T2" fmla="*/ 0 w 104"/>
                  <a:gd name="T3" fmla="*/ 6 h 68"/>
                  <a:gd name="T4" fmla="*/ 0 w 104"/>
                  <a:gd name="T5" fmla="*/ 7 h 68"/>
                  <a:gd name="T6" fmla="*/ 104 w 104"/>
                  <a:gd name="T7" fmla="*/ 68 h 68"/>
                </a:gdLst>
                <a:ahLst/>
                <a:cxnLst>
                  <a:cxn ang="0">
                    <a:pos x="T0" y="T1"/>
                  </a:cxn>
                  <a:cxn ang="0">
                    <a:pos x="T2" y="T3"/>
                  </a:cxn>
                  <a:cxn ang="0">
                    <a:pos x="T4" y="T5"/>
                  </a:cxn>
                  <a:cxn ang="0">
                    <a:pos x="T6" y="T7"/>
                  </a:cxn>
                </a:cxnLst>
                <a:rect l="0" t="0" r="r" b="b"/>
                <a:pathLst>
                  <a:path w="104" h="68">
                    <a:moveTo>
                      <a:pt x="3" y="0"/>
                    </a:moveTo>
                    <a:lnTo>
                      <a:pt x="0" y="6"/>
                    </a:lnTo>
                    <a:lnTo>
                      <a:pt x="0" y="7"/>
                    </a:lnTo>
                    <a:lnTo>
                      <a:pt x="104"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0" name="Freeform 54"/>
              <p:cNvSpPr>
                <a:spLocks/>
              </p:cNvSpPr>
              <p:nvPr userDrawn="1"/>
            </p:nvSpPr>
            <p:spPr bwMode="auto">
              <a:xfrm>
                <a:off x="517" y="469"/>
                <a:ext cx="60" cy="69"/>
              </a:xfrm>
              <a:custGeom>
                <a:avLst/>
                <a:gdLst>
                  <a:gd name="T0" fmla="*/ 302 w 302"/>
                  <a:gd name="T1" fmla="*/ 302 h 347"/>
                  <a:gd name="T2" fmla="*/ 256 w 302"/>
                  <a:gd name="T3" fmla="*/ 321 h 347"/>
                  <a:gd name="T4" fmla="*/ 219 w 302"/>
                  <a:gd name="T5" fmla="*/ 321 h 347"/>
                  <a:gd name="T6" fmla="*/ 167 w 302"/>
                  <a:gd name="T7" fmla="*/ 347 h 347"/>
                  <a:gd name="T8" fmla="*/ 153 w 302"/>
                  <a:gd name="T9" fmla="*/ 347 h 347"/>
                  <a:gd name="T10" fmla="*/ 102 w 302"/>
                  <a:gd name="T11" fmla="*/ 321 h 347"/>
                  <a:gd name="T12" fmla="*/ 64 w 302"/>
                  <a:gd name="T13" fmla="*/ 321 h 347"/>
                  <a:gd name="T14" fmla="*/ 0 w 302"/>
                  <a:gd name="T15" fmla="*/ 257 h 347"/>
                  <a:gd name="T16" fmla="*/ 0 w 302"/>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47">
                    <a:moveTo>
                      <a:pt x="302" y="302"/>
                    </a:moveTo>
                    <a:cubicBezTo>
                      <a:pt x="291" y="314"/>
                      <a:pt x="274" y="321"/>
                      <a:pt x="256" y="321"/>
                    </a:cubicBezTo>
                    <a:cubicBezTo>
                      <a:pt x="219" y="321"/>
                      <a:pt x="219" y="321"/>
                      <a:pt x="219" y="321"/>
                    </a:cubicBezTo>
                    <a:cubicBezTo>
                      <a:pt x="198" y="321"/>
                      <a:pt x="179" y="331"/>
                      <a:pt x="167" y="347"/>
                    </a:cubicBezTo>
                    <a:cubicBezTo>
                      <a:pt x="153" y="347"/>
                      <a:pt x="153" y="347"/>
                      <a:pt x="153" y="347"/>
                    </a:cubicBezTo>
                    <a:cubicBezTo>
                      <a:pt x="142" y="331"/>
                      <a:pt x="123" y="321"/>
                      <a:pt x="102" y="321"/>
                    </a:cubicBezTo>
                    <a:cubicBezTo>
                      <a:pt x="64" y="321"/>
                      <a:pt x="64" y="321"/>
                      <a:pt x="64" y="321"/>
                    </a:cubicBezTo>
                    <a:cubicBezTo>
                      <a:pt x="29" y="321"/>
                      <a:pt x="0" y="292"/>
                      <a:pt x="0" y="257"/>
                    </a:cubicBezTo>
                    <a:cubicBezTo>
                      <a:pt x="0" y="0"/>
                      <a:pt x="0" y="0"/>
                      <a:pt x="0" y="0"/>
                    </a:cubicBezTo>
                  </a:path>
                </a:pathLst>
              </a:custGeom>
              <a:solidFill>
                <a:srgbClr val="E30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1" name="Freeform 55"/>
              <p:cNvSpPr>
                <a:spLocks/>
              </p:cNvSpPr>
              <p:nvPr userDrawn="1"/>
            </p:nvSpPr>
            <p:spPr bwMode="auto">
              <a:xfrm>
                <a:off x="517" y="469"/>
                <a:ext cx="64" cy="60"/>
              </a:xfrm>
              <a:custGeom>
                <a:avLst/>
                <a:gdLst>
                  <a:gd name="T0" fmla="*/ 0 w 321"/>
                  <a:gd name="T1" fmla="*/ 0 h 302"/>
                  <a:gd name="T2" fmla="*/ 321 w 321"/>
                  <a:gd name="T3" fmla="*/ 0 h 302"/>
                  <a:gd name="T4" fmla="*/ 321 w 321"/>
                  <a:gd name="T5" fmla="*/ 257 h 302"/>
                  <a:gd name="T6" fmla="*/ 302 w 321"/>
                  <a:gd name="T7" fmla="*/ 302 h 302"/>
                </a:gdLst>
                <a:ahLst/>
                <a:cxnLst>
                  <a:cxn ang="0">
                    <a:pos x="T0" y="T1"/>
                  </a:cxn>
                  <a:cxn ang="0">
                    <a:pos x="T2" y="T3"/>
                  </a:cxn>
                  <a:cxn ang="0">
                    <a:pos x="T4" y="T5"/>
                  </a:cxn>
                  <a:cxn ang="0">
                    <a:pos x="T6" y="T7"/>
                  </a:cxn>
                </a:cxnLst>
                <a:rect l="0" t="0" r="r" b="b"/>
                <a:pathLst>
                  <a:path w="321" h="302">
                    <a:moveTo>
                      <a:pt x="0" y="0"/>
                    </a:moveTo>
                    <a:cubicBezTo>
                      <a:pt x="321" y="0"/>
                      <a:pt x="321" y="0"/>
                      <a:pt x="321" y="0"/>
                    </a:cubicBezTo>
                    <a:cubicBezTo>
                      <a:pt x="321" y="257"/>
                      <a:pt x="321" y="257"/>
                      <a:pt x="321" y="257"/>
                    </a:cubicBezTo>
                    <a:cubicBezTo>
                      <a:pt x="321" y="275"/>
                      <a:pt x="314" y="290"/>
                      <a:pt x="302" y="3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2" name="Freeform 56"/>
              <p:cNvSpPr>
                <a:spLocks noEditPoints="1"/>
              </p:cNvSpPr>
              <p:nvPr userDrawn="1"/>
            </p:nvSpPr>
            <p:spPr bwMode="auto">
              <a:xfrm>
                <a:off x="514" y="466"/>
                <a:ext cx="70" cy="76"/>
              </a:xfrm>
              <a:custGeom>
                <a:avLst/>
                <a:gdLst>
                  <a:gd name="T0" fmla="*/ 354 w 354"/>
                  <a:gd name="T1" fmla="*/ 273 h 383"/>
                  <a:gd name="T2" fmla="*/ 273 w 354"/>
                  <a:gd name="T3" fmla="*/ 354 h 383"/>
                  <a:gd name="T4" fmla="*/ 236 w 354"/>
                  <a:gd name="T5" fmla="*/ 354 h 383"/>
                  <a:gd name="T6" fmla="*/ 192 w 354"/>
                  <a:gd name="T7" fmla="*/ 383 h 383"/>
                  <a:gd name="T8" fmla="*/ 163 w 354"/>
                  <a:gd name="T9" fmla="*/ 383 h 383"/>
                  <a:gd name="T10" fmla="*/ 119 w 354"/>
                  <a:gd name="T11" fmla="*/ 354 h 383"/>
                  <a:gd name="T12" fmla="*/ 81 w 354"/>
                  <a:gd name="T13" fmla="*/ 354 h 383"/>
                  <a:gd name="T14" fmla="*/ 0 w 354"/>
                  <a:gd name="T15" fmla="*/ 273 h 383"/>
                  <a:gd name="T16" fmla="*/ 0 w 354"/>
                  <a:gd name="T17" fmla="*/ 0 h 383"/>
                  <a:gd name="T18" fmla="*/ 354 w 354"/>
                  <a:gd name="T19" fmla="*/ 0 h 383"/>
                  <a:gd name="T20" fmla="*/ 354 w 354"/>
                  <a:gd name="T21" fmla="*/ 273 h 383"/>
                  <a:gd name="T22" fmla="*/ 321 w 354"/>
                  <a:gd name="T23" fmla="*/ 33 h 383"/>
                  <a:gd name="T24" fmla="*/ 33 w 354"/>
                  <a:gd name="T25" fmla="*/ 33 h 383"/>
                  <a:gd name="T26" fmla="*/ 33 w 354"/>
                  <a:gd name="T27" fmla="*/ 273 h 383"/>
                  <a:gd name="T28" fmla="*/ 81 w 354"/>
                  <a:gd name="T29" fmla="*/ 321 h 383"/>
                  <a:gd name="T30" fmla="*/ 119 w 354"/>
                  <a:gd name="T31" fmla="*/ 321 h 383"/>
                  <a:gd name="T32" fmla="*/ 177 w 354"/>
                  <a:gd name="T33" fmla="*/ 346 h 383"/>
                  <a:gd name="T34" fmla="*/ 178 w 354"/>
                  <a:gd name="T35" fmla="*/ 346 h 383"/>
                  <a:gd name="T36" fmla="*/ 236 w 354"/>
                  <a:gd name="T37" fmla="*/ 321 h 383"/>
                  <a:gd name="T38" fmla="*/ 273 w 354"/>
                  <a:gd name="T39" fmla="*/ 321 h 383"/>
                  <a:gd name="T40" fmla="*/ 321 w 354"/>
                  <a:gd name="T41" fmla="*/ 273 h 383"/>
                  <a:gd name="T42" fmla="*/ 321 w 354"/>
                  <a:gd name="T43" fmla="*/ 3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383">
                    <a:moveTo>
                      <a:pt x="354" y="273"/>
                    </a:moveTo>
                    <a:cubicBezTo>
                      <a:pt x="354" y="318"/>
                      <a:pt x="318" y="354"/>
                      <a:pt x="273" y="354"/>
                    </a:cubicBezTo>
                    <a:cubicBezTo>
                      <a:pt x="236" y="354"/>
                      <a:pt x="236" y="354"/>
                      <a:pt x="236" y="354"/>
                    </a:cubicBezTo>
                    <a:cubicBezTo>
                      <a:pt x="216" y="354"/>
                      <a:pt x="199" y="366"/>
                      <a:pt x="192" y="383"/>
                    </a:cubicBezTo>
                    <a:cubicBezTo>
                      <a:pt x="163" y="383"/>
                      <a:pt x="163" y="383"/>
                      <a:pt x="163" y="383"/>
                    </a:cubicBezTo>
                    <a:cubicBezTo>
                      <a:pt x="156" y="366"/>
                      <a:pt x="139" y="354"/>
                      <a:pt x="119" y="354"/>
                    </a:cubicBezTo>
                    <a:cubicBezTo>
                      <a:pt x="81" y="354"/>
                      <a:pt x="81" y="354"/>
                      <a:pt x="81" y="354"/>
                    </a:cubicBezTo>
                    <a:cubicBezTo>
                      <a:pt x="37" y="354"/>
                      <a:pt x="0" y="318"/>
                      <a:pt x="0" y="273"/>
                    </a:cubicBezTo>
                    <a:cubicBezTo>
                      <a:pt x="0" y="0"/>
                      <a:pt x="0" y="0"/>
                      <a:pt x="0" y="0"/>
                    </a:cubicBezTo>
                    <a:cubicBezTo>
                      <a:pt x="354" y="0"/>
                      <a:pt x="354" y="0"/>
                      <a:pt x="354" y="0"/>
                    </a:cubicBezTo>
                    <a:lnTo>
                      <a:pt x="354" y="273"/>
                    </a:lnTo>
                    <a:close/>
                    <a:moveTo>
                      <a:pt x="321" y="33"/>
                    </a:moveTo>
                    <a:cubicBezTo>
                      <a:pt x="33" y="33"/>
                      <a:pt x="33" y="33"/>
                      <a:pt x="33" y="33"/>
                    </a:cubicBezTo>
                    <a:cubicBezTo>
                      <a:pt x="33" y="273"/>
                      <a:pt x="33" y="273"/>
                      <a:pt x="33" y="273"/>
                    </a:cubicBezTo>
                    <a:cubicBezTo>
                      <a:pt x="33" y="299"/>
                      <a:pt x="55" y="321"/>
                      <a:pt x="81" y="321"/>
                    </a:cubicBezTo>
                    <a:cubicBezTo>
                      <a:pt x="119" y="321"/>
                      <a:pt x="119" y="321"/>
                      <a:pt x="119" y="321"/>
                    </a:cubicBezTo>
                    <a:cubicBezTo>
                      <a:pt x="142" y="321"/>
                      <a:pt x="162" y="330"/>
                      <a:pt x="177" y="346"/>
                    </a:cubicBezTo>
                    <a:cubicBezTo>
                      <a:pt x="178" y="346"/>
                      <a:pt x="178" y="346"/>
                      <a:pt x="178" y="346"/>
                    </a:cubicBezTo>
                    <a:cubicBezTo>
                      <a:pt x="193" y="330"/>
                      <a:pt x="213" y="321"/>
                      <a:pt x="236" y="321"/>
                    </a:cubicBezTo>
                    <a:cubicBezTo>
                      <a:pt x="273" y="321"/>
                      <a:pt x="273" y="321"/>
                      <a:pt x="273" y="321"/>
                    </a:cubicBezTo>
                    <a:cubicBezTo>
                      <a:pt x="300" y="321"/>
                      <a:pt x="321" y="299"/>
                      <a:pt x="321" y="273"/>
                    </a:cubicBezTo>
                    <a:lnTo>
                      <a:pt x="321" y="33"/>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3" name="Freeform 58"/>
              <p:cNvSpPr>
                <a:spLocks noEditPoints="1"/>
              </p:cNvSpPr>
              <p:nvPr userDrawn="1"/>
            </p:nvSpPr>
            <p:spPr bwMode="auto">
              <a:xfrm>
                <a:off x="579" y="671"/>
                <a:ext cx="35" cy="34"/>
              </a:xfrm>
              <a:custGeom>
                <a:avLst/>
                <a:gdLst>
                  <a:gd name="T0" fmla="*/ 155 w 178"/>
                  <a:gd name="T1" fmla="*/ 0 h 170"/>
                  <a:gd name="T2" fmla="*/ 147 w 178"/>
                  <a:gd name="T3" fmla="*/ 30 h 170"/>
                  <a:gd name="T4" fmla="*/ 100 w 178"/>
                  <a:gd name="T5" fmla="*/ 45 h 170"/>
                  <a:gd name="T6" fmla="*/ 89 w 178"/>
                  <a:gd name="T7" fmla="*/ 6 h 170"/>
                  <a:gd name="T8" fmla="*/ 0 w 178"/>
                  <a:gd name="T9" fmla="*/ 26 h 170"/>
                  <a:gd name="T10" fmla="*/ 5 w 178"/>
                  <a:gd name="T11" fmla="*/ 58 h 170"/>
                  <a:gd name="T12" fmla="*/ 62 w 178"/>
                  <a:gd name="T13" fmla="*/ 47 h 170"/>
                  <a:gd name="T14" fmla="*/ 69 w 178"/>
                  <a:gd name="T15" fmla="*/ 72 h 170"/>
                  <a:gd name="T16" fmla="*/ 15 w 178"/>
                  <a:gd name="T17" fmla="*/ 83 h 170"/>
                  <a:gd name="T18" fmla="*/ 20 w 178"/>
                  <a:gd name="T19" fmla="*/ 112 h 170"/>
                  <a:gd name="T20" fmla="*/ 76 w 178"/>
                  <a:gd name="T21" fmla="*/ 101 h 170"/>
                  <a:gd name="T22" fmla="*/ 82 w 178"/>
                  <a:gd name="T23" fmla="*/ 126 h 170"/>
                  <a:gd name="T24" fmla="*/ 20 w 178"/>
                  <a:gd name="T25" fmla="*/ 138 h 170"/>
                  <a:gd name="T26" fmla="*/ 25 w 178"/>
                  <a:gd name="T27" fmla="*/ 170 h 170"/>
                  <a:gd name="T28" fmla="*/ 150 w 178"/>
                  <a:gd name="T29" fmla="*/ 141 h 170"/>
                  <a:gd name="T30" fmla="*/ 178 w 178"/>
                  <a:gd name="T31" fmla="*/ 52 h 170"/>
                  <a:gd name="T32" fmla="*/ 155 w 178"/>
                  <a:gd name="T33" fmla="*/ 0 h 170"/>
                  <a:gd name="T34" fmla="*/ 123 w 178"/>
                  <a:gd name="T35" fmla="*/ 125 h 170"/>
                  <a:gd name="T36" fmla="*/ 122 w 178"/>
                  <a:gd name="T37" fmla="*/ 125 h 170"/>
                  <a:gd name="T38" fmla="*/ 107 w 178"/>
                  <a:gd name="T39" fmla="*/ 73 h 170"/>
                  <a:gd name="T40" fmla="*/ 140 w 178"/>
                  <a:gd name="T41" fmla="*/ 64 h 170"/>
                  <a:gd name="T42" fmla="*/ 123 w 178"/>
                  <a:gd name="T43"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70">
                    <a:moveTo>
                      <a:pt x="155" y="0"/>
                    </a:moveTo>
                    <a:cubicBezTo>
                      <a:pt x="147" y="30"/>
                      <a:pt x="147" y="30"/>
                      <a:pt x="147" y="30"/>
                    </a:cubicBezTo>
                    <a:cubicBezTo>
                      <a:pt x="132" y="35"/>
                      <a:pt x="116" y="40"/>
                      <a:pt x="100" y="45"/>
                    </a:cubicBezTo>
                    <a:cubicBezTo>
                      <a:pt x="89" y="6"/>
                      <a:pt x="89" y="6"/>
                      <a:pt x="89" y="6"/>
                    </a:cubicBezTo>
                    <a:cubicBezTo>
                      <a:pt x="59" y="14"/>
                      <a:pt x="30" y="21"/>
                      <a:pt x="0" y="26"/>
                    </a:cubicBezTo>
                    <a:cubicBezTo>
                      <a:pt x="5" y="58"/>
                      <a:pt x="5" y="58"/>
                      <a:pt x="5" y="58"/>
                    </a:cubicBezTo>
                    <a:cubicBezTo>
                      <a:pt x="23" y="55"/>
                      <a:pt x="42" y="51"/>
                      <a:pt x="62" y="47"/>
                    </a:cubicBezTo>
                    <a:cubicBezTo>
                      <a:pt x="69" y="72"/>
                      <a:pt x="69" y="72"/>
                      <a:pt x="69" y="72"/>
                    </a:cubicBezTo>
                    <a:cubicBezTo>
                      <a:pt x="49" y="76"/>
                      <a:pt x="32" y="80"/>
                      <a:pt x="15" y="83"/>
                    </a:cubicBezTo>
                    <a:cubicBezTo>
                      <a:pt x="20" y="112"/>
                      <a:pt x="20" y="112"/>
                      <a:pt x="20" y="112"/>
                    </a:cubicBezTo>
                    <a:cubicBezTo>
                      <a:pt x="38" y="109"/>
                      <a:pt x="56" y="105"/>
                      <a:pt x="76" y="101"/>
                    </a:cubicBezTo>
                    <a:cubicBezTo>
                      <a:pt x="82" y="126"/>
                      <a:pt x="82" y="126"/>
                      <a:pt x="82" y="126"/>
                    </a:cubicBezTo>
                    <a:cubicBezTo>
                      <a:pt x="60" y="131"/>
                      <a:pt x="40" y="135"/>
                      <a:pt x="20" y="138"/>
                    </a:cubicBezTo>
                    <a:cubicBezTo>
                      <a:pt x="25" y="170"/>
                      <a:pt x="25" y="170"/>
                      <a:pt x="25" y="170"/>
                    </a:cubicBezTo>
                    <a:cubicBezTo>
                      <a:pt x="68" y="163"/>
                      <a:pt x="109" y="153"/>
                      <a:pt x="150" y="141"/>
                    </a:cubicBezTo>
                    <a:cubicBezTo>
                      <a:pt x="178" y="52"/>
                      <a:pt x="178" y="52"/>
                      <a:pt x="178" y="52"/>
                    </a:cubicBezTo>
                    <a:lnTo>
                      <a:pt x="155" y="0"/>
                    </a:lnTo>
                    <a:close/>
                    <a:moveTo>
                      <a:pt x="123" y="125"/>
                    </a:moveTo>
                    <a:cubicBezTo>
                      <a:pt x="122" y="125"/>
                      <a:pt x="122" y="125"/>
                      <a:pt x="122" y="125"/>
                    </a:cubicBezTo>
                    <a:cubicBezTo>
                      <a:pt x="107" y="73"/>
                      <a:pt x="107" y="73"/>
                      <a:pt x="107" y="73"/>
                    </a:cubicBezTo>
                    <a:cubicBezTo>
                      <a:pt x="118" y="70"/>
                      <a:pt x="129" y="67"/>
                      <a:pt x="140" y="64"/>
                    </a:cubicBezTo>
                    <a:lnTo>
                      <a:pt x="123"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4" name="Freeform 59"/>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5" name="Freeform 60"/>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6" name="Freeform 61"/>
              <p:cNvSpPr>
                <a:spLocks noEditPoints="1"/>
              </p:cNvSpPr>
              <p:nvPr userDrawn="1"/>
            </p:nvSpPr>
            <p:spPr bwMode="auto">
              <a:xfrm>
                <a:off x="343" y="299"/>
                <a:ext cx="413" cy="404"/>
              </a:xfrm>
              <a:custGeom>
                <a:avLst/>
                <a:gdLst>
                  <a:gd name="T0" fmla="*/ 54 w 2067"/>
                  <a:gd name="T1" fmla="*/ 1347 h 2023"/>
                  <a:gd name="T2" fmla="*/ 233 w 2067"/>
                  <a:gd name="T3" fmla="*/ 628 h 2023"/>
                  <a:gd name="T4" fmla="*/ 190 w 2067"/>
                  <a:gd name="T5" fmla="*/ 734 h 2023"/>
                  <a:gd name="T6" fmla="*/ 92 w 2067"/>
                  <a:gd name="T7" fmla="*/ 656 h 2023"/>
                  <a:gd name="T8" fmla="*/ 153 w 2067"/>
                  <a:gd name="T9" fmla="*/ 1367 h 2023"/>
                  <a:gd name="T10" fmla="*/ 220 w 2067"/>
                  <a:gd name="T11" fmla="*/ 1378 h 2023"/>
                  <a:gd name="T12" fmla="*/ 111 w 2067"/>
                  <a:gd name="T13" fmla="*/ 1378 h 2023"/>
                  <a:gd name="T14" fmla="*/ 54 w 2067"/>
                  <a:gd name="T15" fmla="*/ 1347 h 2023"/>
                  <a:gd name="T16" fmla="*/ 2067 w 2067"/>
                  <a:gd name="T17" fmla="*/ 964 h 2023"/>
                  <a:gd name="T18" fmla="*/ 2056 w 2067"/>
                  <a:gd name="T19" fmla="*/ 856 h 2023"/>
                  <a:gd name="T20" fmla="*/ 1977 w 2067"/>
                  <a:gd name="T21" fmla="*/ 1350 h 2023"/>
                  <a:gd name="T22" fmla="*/ 1948 w 2067"/>
                  <a:gd name="T23" fmla="*/ 1422 h 2023"/>
                  <a:gd name="T24" fmla="*/ 1977 w 2067"/>
                  <a:gd name="T25" fmla="*/ 1350 h 2023"/>
                  <a:gd name="T26" fmla="*/ 1940 w 2067"/>
                  <a:gd name="T27" fmla="*/ 1115 h 2023"/>
                  <a:gd name="T28" fmla="*/ 1952 w 2067"/>
                  <a:gd name="T29" fmla="*/ 1181 h 2023"/>
                  <a:gd name="T30" fmla="*/ 2022 w 2067"/>
                  <a:gd name="T31" fmla="*/ 1177 h 2023"/>
                  <a:gd name="T32" fmla="*/ 2024 w 2067"/>
                  <a:gd name="T33" fmla="*/ 1080 h 2023"/>
                  <a:gd name="T34" fmla="*/ 271 w 2067"/>
                  <a:gd name="T35" fmla="*/ 1538 h 2023"/>
                  <a:gd name="T36" fmla="*/ 314 w 2067"/>
                  <a:gd name="T37" fmla="*/ 1533 h 2023"/>
                  <a:gd name="T38" fmla="*/ 7 w 2067"/>
                  <a:gd name="T39" fmla="*/ 878 h 2023"/>
                  <a:gd name="T40" fmla="*/ 108 w 2067"/>
                  <a:gd name="T41" fmla="*/ 862 h 2023"/>
                  <a:gd name="T42" fmla="*/ 93 w 2067"/>
                  <a:gd name="T43" fmla="*/ 912 h 2023"/>
                  <a:gd name="T44" fmla="*/ 53 w 2067"/>
                  <a:gd name="T45" fmla="*/ 875 h 2023"/>
                  <a:gd name="T46" fmla="*/ 68 w 2067"/>
                  <a:gd name="T47" fmla="*/ 900 h 2023"/>
                  <a:gd name="T48" fmla="*/ 1532 w 2067"/>
                  <a:gd name="T49" fmla="*/ 1920 h 2023"/>
                  <a:gd name="T50" fmla="*/ 1873 w 2067"/>
                  <a:gd name="T51" fmla="*/ 1618 h 2023"/>
                  <a:gd name="T52" fmla="*/ 1712 w 2067"/>
                  <a:gd name="T53" fmla="*/ 1750 h 2023"/>
                  <a:gd name="T54" fmla="*/ 1653 w 2067"/>
                  <a:gd name="T55" fmla="*/ 1801 h 2023"/>
                  <a:gd name="T56" fmla="*/ 1712 w 2067"/>
                  <a:gd name="T57" fmla="*/ 1750 h 2023"/>
                  <a:gd name="T58" fmla="*/ 766 w 2067"/>
                  <a:gd name="T59" fmla="*/ 2013 h 2023"/>
                  <a:gd name="T60" fmla="*/ 352 w 2067"/>
                  <a:gd name="T61" fmla="*/ 1792 h 2023"/>
                  <a:gd name="T62" fmla="*/ 571 w 2067"/>
                  <a:gd name="T63" fmla="*/ 1771 h 2023"/>
                  <a:gd name="T64" fmla="*/ 595 w 2067"/>
                  <a:gd name="T65" fmla="*/ 1950 h 2023"/>
                  <a:gd name="T66" fmla="*/ 154 w 2067"/>
                  <a:gd name="T67" fmla="*/ 1138 h 2023"/>
                  <a:gd name="T68" fmla="*/ 1 w 2067"/>
                  <a:gd name="T69" fmla="*/ 1079 h 2023"/>
                  <a:gd name="T70" fmla="*/ 1854 w 2067"/>
                  <a:gd name="T71" fmla="*/ 447 h 2023"/>
                  <a:gd name="T72" fmla="*/ 1854 w 2067"/>
                  <a:gd name="T73" fmla="*/ 447 h 2023"/>
                  <a:gd name="T74" fmla="*/ 1244 w 2067"/>
                  <a:gd name="T75" fmla="*/ 125 h 2023"/>
                  <a:gd name="T76" fmla="*/ 1311 w 2067"/>
                  <a:gd name="T77" fmla="*/ 121 h 2023"/>
                  <a:gd name="T78" fmla="*/ 1315 w 2067"/>
                  <a:gd name="T79" fmla="*/ 51 h 2023"/>
                  <a:gd name="T80" fmla="*/ 1219 w 2067"/>
                  <a:gd name="T81" fmla="*/ 37 h 2023"/>
                  <a:gd name="T82" fmla="*/ 1443 w 2067"/>
                  <a:gd name="T83" fmla="*/ 232 h 2023"/>
                  <a:gd name="T84" fmla="*/ 1458 w 2067"/>
                  <a:gd name="T85" fmla="*/ 204 h 2023"/>
                  <a:gd name="T86" fmla="*/ 1869 w 2067"/>
                  <a:gd name="T87" fmla="*/ 714 h 2023"/>
                  <a:gd name="T88" fmla="*/ 1869 w 2067"/>
                  <a:gd name="T89" fmla="*/ 714 h 2023"/>
                  <a:gd name="T90" fmla="*/ 1715 w 2067"/>
                  <a:gd name="T91" fmla="*/ 234 h 2023"/>
                  <a:gd name="T92" fmla="*/ 527 w 2067"/>
                  <a:gd name="T93" fmla="*/ 110 h 2023"/>
                  <a:gd name="T94" fmla="*/ 516 w 2067"/>
                  <a:gd name="T95" fmla="*/ 199 h 2023"/>
                  <a:gd name="T96" fmla="*/ 622 w 2067"/>
                  <a:gd name="T97" fmla="*/ 144 h 2023"/>
                  <a:gd name="T98" fmla="*/ 996 w 2067"/>
                  <a:gd name="T99" fmla="*/ 1973 h 2023"/>
                  <a:gd name="T100" fmla="*/ 744 w 2067"/>
                  <a:gd name="T101" fmla="*/ 63 h 2023"/>
                  <a:gd name="T102" fmla="*/ 772 w 2067"/>
                  <a:gd name="T103" fmla="*/ 131 h 2023"/>
                  <a:gd name="T104" fmla="*/ 807 w 2067"/>
                  <a:gd name="T105" fmla="*/ 63 h 2023"/>
                  <a:gd name="T106" fmla="*/ 839 w 2067"/>
                  <a:gd name="T107" fmla="*/ 1 h 2023"/>
                  <a:gd name="T108" fmla="*/ 421 w 2067"/>
                  <a:gd name="T109" fmla="*/ 370 h 2023"/>
                  <a:gd name="T110" fmla="*/ 404 w 2067"/>
                  <a:gd name="T111" fmla="*/ 192 h 2023"/>
                  <a:gd name="T112" fmla="*/ 293 w 2067"/>
                  <a:gd name="T113" fmla="*/ 290 h 2023"/>
                  <a:gd name="T114" fmla="*/ 222 w 2067"/>
                  <a:gd name="T115" fmla="*/ 499 h 2023"/>
                  <a:gd name="T116" fmla="*/ 1033 w 2067"/>
                  <a:gd name="T117" fmla="*/ 16 h 2023"/>
                  <a:gd name="T118" fmla="*/ 1033 w 2067"/>
                  <a:gd name="T119" fmla="*/ 1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7" h="2023">
                    <a:moveTo>
                      <a:pt x="54" y="1347"/>
                    </a:moveTo>
                    <a:cubicBezTo>
                      <a:pt x="59" y="1363"/>
                      <a:pt x="65" y="1380"/>
                      <a:pt x="72" y="1396"/>
                    </a:cubicBezTo>
                    <a:cubicBezTo>
                      <a:pt x="67" y="1390"/>
                      <a:pt x="63" y="1383"/>
                      <a:pt x="60" y="1376"/>
                    </a:cubicBezTo>
                    <a:cubicBezTo>
                      <a:pt x="57" y="1366"/>
                      <a:pt x="55" y="1356"/>
                      <a:pt x="54" y="1347"/>
                    </a:cubicBezTo>
                    <a:close/>
                    <a:moveTo>
                      <a:pt x="179" y="772"/>
                    </a:moveTo>
                    <a:cubicBezTo>
                      <a:pt x="58" y="665"/>
                      <a:pt x="58" y="665"/>
                      <a:pt x="58" y="665"/>
                    </a:cubicBezTo>
                    <a:cubicBezTo>
                      <a:pt x="63" y="651"/>
                      <a:pt x="69" y="637"/>
                      <a:pt x="74" y="623"/>
                    </a:cubicBezTo>
                    <a:cubicBezTo>
                      <a:pt x="233" y="628"/>
                      <a:pt x="233" y="628"/>
                      <a:pt x="233" y="628"/>
                    </a:cubicBezTo>
                    <a:cubicBezTo>
                      <a:pt x="227" y="640"/>
                      <a:pt x="222" y="652"/>
                      <a:pt x="216" y="665"/>
                    </a:cubicBezTo>
                    <a:cubicBezTo>
                      <a:pt x="182" y="663"/>
                      <a:pt x="182" y="663"/>
                      <a:pt x="182" y="663"/>
                    </a:cubicBezTo>
                    <a:cubicBezTo>
                      <a:pt x="175" y="679"/>
                      <a:pt x="169" y="696"/>
                      <a:pt x="163" y="712"/>
                    </a:cubicBezTo>
                    <a:cubicBezTo>
                      <a:pt x="190" y="734"/>
                      <a:pt x="190" y="734"/>
                      <a:pt x="190" y="734"/>
                    </a:cubicBezTo>
                    <a:cubicBezTo>
                      <a:pt x="186" y="746"/>
                      <a:pt x="182" y="759"/>
                      <a:pt x="179" y="772"/>
                    </a:cubicBezTo>
                    <a:close/>
                    <a:moveTo>
                      <a:pt x="152" y="660"/>
                    </a:moveTo>
                    <a:cubicBezTo>
                      <a:pt x="92" y="655"/>
                      <a:pt x="92" y="655"/>
                      <a:pt x="92" y="655"/>
                    </a:cubicBezTo>
                    <a:cubicBezTo>
                      <a:pt x="92" y="656"/>
                      <a:pt x="92" y="656"/>
                      <a:pt x="92" y="656"/>
                    </a:cubicBezTo>
                    <a:cubicBezTo>
                      <a:pt x="140" y="693"/>
                      <a:pt x="140" y="693"/>
                      <a:pt x="140" y="693"/>
                    </a:cubicBezTo>
                    <a:cubicBezTo>
                      <a:pt x="143" y="682"/>
                      <a:pt x="147" y="671"/>
                      <a:pt x="152" y="660"/>
                    </a:cubicBezTo>
                    <a:close/>
                    <a:moveTo>
                      <a:pt x="125" y="1415"/>
                    </a:moveTo>
                    <a:cubicBezTo>
                      <a:pt x="152" y="1405"/>
                      <a:pt x="154" y="1385"/>
                      <a:pt x="153" y="1367"/>
                    </a:cubicBezTo>
                    <a:cubicBezTo>
                      <a:pt x="151" y="1349"/>
                      <a:pt x="146" y="1332"/>
                      <a:pt x="159" y="1328"/>
                    </a:cubicBezTo>
                    <a:cubicBezTo>
                      <a:pt x="172" y="1323"/>
                      <a:pt x="179" y="1334"/>
                      <a:pt x="183" y="1345"/>
                    </a:cubicBezTo>
                    <a:cubicBezTo>
                      <a:pt x="187" y="1355"/>
                      <a:pt x="189" y="1370"/>
                      <a:pt x="190" y="1379"/>
                    </a:cubicBezTo>
                    <a:cubicBezTo>
                      <a:pt x="220" y="1378"/>
                      <a:pt x="220" y="1378"/>
                      <a:pt x="220" y="1378"/>
                    </a:cubicBezTo>
                    <a:cubicBezTo>
                      <a:pt x="219" y="1362"/>
                      <a:pt x="217" y="1346"/>
                      <a:pt x="211" y="1332"/>
                    </a:cubicBezTo>
                    <a:cubicBezTo>
                      <a:pt x="200" y="1301"/>
                      <a:pt x="176" y="1279"/>
                      <a:pt x="142" y="1292"/>
                    </a:cubicBezTo>
                    <a:cubicBezTo>
                      <a:pt x="122" y="1299"/>
                      <a:pt x="112" y="1314"/>
                      <a:pt x="117" y="1352"/>
                    </a:cubicBezTo>
                    <a:cubicBezTo>
                      <a:pt x="120" y="1370"/>
                      <a:pt x="117" y="1376"/>
                      <a:pt x="111" y="1378"/>
                    </a:cubicBezTo>
                    <a:cubicBezTo>
                      <a:pt x="102" y="1381"/>
                      <a:pt x="94" y="1377"/>
                      <a:pt x="87" y="1360"/>
                    </a:cubicBezTo>
                    <a:cubicBezTo>
                      <a:pt x="84" y="1352"/>
                      <a:pt x="82" y="1339"/>
                      <a:pt x="82" y="1329"/>
                    </a:cubicBezTo>
                    <a:cubicBezTo>
                      <a:pt x="52" y="1328"/>
                      <a:pt x="52" y="1328"/>
                      <a:pt x="52" y="1328"/>
                    </a:cubicBezTo>
                    <a:cubicBezTo>
                      <a:pt x="52" y="1334"/>
                      <a:pt x="53" y="1340"/>
                      <a:pt x="54" y="1347"/>
                    </a:cubicBezTo>
                    <a:cubicBezTo>
                      <a:pt x="59" y="1363"/>
                      <a:pt x="65" y="1380"/>
                      <a:pt x="72" y="1396"/>
                    </a:cubicBezTo>
                    <a:cubicBezTo>
                      <a:pt x="85" y="1413"/>
                      <a:pt x="104" y="1423"/>
                      <a:pt x="125" y="1415"/>
                    </a:cubicBezTo>
                    <a:close/>
                    <a:moveTo>
                      <a:pt x="1917" y="929"/>
                    </a:moveTo>
                    <a:cubicBezTo>
                      <a:pt x="2067" y="964"/>
                      <a:pt x="2067" y="964"/>
                      <a:pt x="2067" y="964"/>
                    </a:cubicBezTo>
                    <a:cubicBezTo>
                      <a:pt x="2066" y="952"/>
                      <a:pt x="2065" y="939"/>
                      <a:pt x="2064" y="926"/>
                    </a:cubicBezTo>
                    <a:cubicBezTo>
                      <a:pt x="1953" y="903"/>
                      <a:pt x="1953" y="903"/>
                      <a:pt x="1953" y="903"/>
                    </a:cubicBezTo>
                    <a:cubicBezTo>
                      <a:pt x="1953" y="903"/>
                      <a:pt x="1953" y="903"/>
                      <a:pt x="1953" y="903"/>
                    </a:cubicBezTo>
                    <a:cubicBezTo>
                      <a:pt x="2056" y="856"/>
                      <a:pt x="2056" y="856"/>
                      <a:pt x="2056" y="856"/>
                    </a:cubicBezTo>
                    <a:cubicBezTo>
                      <a:pt x="2054" y="842"/>
                      <a:pt x="2052" y="829"/>
                      <a:pt x="2049" y="816"/>
                    </a:cubicBezTo>
                    <a:cubicBezTo>
                      <a:pt x="1912" y="888"/>
                      <a:pt x="1912" y="888"/>
                      <a:pt x="1912" y="888"/>
                    </a:cubicBezTo>
                    <a:cubicBezTo>
                      <a:pt x="1914" y="902"/>
                      <a:pt x="1916" y="915"/>
                      <a:pt x="1917" y="929"/>
                    </a:cubicBezTo>
                    <a:close/>
                    <a:moveTo>
                      <a:pt x="1977" y="1350"/>
                    </a:moveTo>
                    <a:cubicBezTo>
                      <a:pt x="1869" y="1311"/>
                      <a:pt x="1869" y="1311"/>
                      <a:pt x="1869" y="1311"/>
                    </a:cubicBezTo>
                    <a:cubicBezTo>
                      <a:pt x="1866" y="1322"/>
                      <a:pt x="1861" y="1333"/>
                      <a:pt x="1857" y="1344"/>
                    </a:cubicBezTo>
                    <a:cubicBezTo>
                      <a:pt x="1963" y="1387"/>
                      <a:pt x="1963" y="1387"/>
                      <a:pt x="1963" y="1387"/>
                    </a:cubicBezTo>
                    <a:cubicBezTo>
                      <a:pt x="1958" y="1399"/>
                      <a:pt x="1954" y="1411"/>
                      <a:pt x="1948" y="1422"/>
                    </a:cubicBezTo>
                    <a:cubicBezTo>
                      <a:pt x="1978" y="1435"/>
                      <a:pt x="1978" y="1435"/>
                      <a:pt x="1978" y="1435"/>
                    </a:cubicBezTo>
                    <a:cubicBezTo>
                      <a:pt x="1994" y="1399"/>
                      <a:pt x="2008" y="1362"/>
                      <a:pt x="2020" y="1324"/>
                    </a:cubicBezTo>
                    <a:cubicBezTo>
                      <a:pt x="1989" y="1314"/>
                      <a:pt x="1989" y="1314"/>
                      <a:pt x="1989" y="1314"/>
                    </a:cubicBezTo>
                    <a:cubicBezTo>
                      <a:pt x="1986" y="1326"/>
                      <a:pt x="1981" y="1338"/>
                      <a:pt x="1977" y="1350"/>
                    </a:cubicBezTo>
                    <a:close/>
                    <a:moveTo>
                      <a:pt x="2024" y="1080"/>
                    </a:moveTo>
                    <a:cubicBezTo>
                      <a:pt x="1996" y="1076"/>
                      <a:pt x="1985" y="1093"/>
                      <a:pt x="1977" y="1109"/>
                    </a:cubicBezTo>
                    <a:cubicBezTo>
                      <a:pt x="1970" y="1126"/>
                      <a:pt x="1967" y="1143"/>
                      <a:pt x="1953" y="1141"/>
                    </a:cubicBezTo>
                    <a:cubicBezTo>
                      <a:pt x="1939" y="1140"/>
                      <a:pt x="1939" y="1127"/>
                      <a:pt x="1940" y="1115"/>
                    </a:cubicBezTo>
                    <a:cubicBezTo>
                      <a:pt x="1941" y="1105"/>
                      <a:pt x="1947" y="1090"/>
                      <a:pt x="1951" y="1082"/>
                    </a:cubicBezTo>
                    <a:cubicBezTo>
                      <a:pt x="1923" y="1069"/>
                      <a:pt x="1923" y="1069"/>
                      <a:pt x="1923" y="1069"/>
                    </a:cubicBezTo>
                    <a:cubicBezTo>
                      <a:pt x="1916" y="1083"/>
                      <a:pt x="1911" y="1098"/>
                      <a:pt x="1909" y="1113"/>
                    </a:cubicBezTo>
                    <a:cubicBezTo>
                      <a:pt x="1905" y="1146"/>
                      <a:pt x="1916" y="1177"/>
                      <a:pt x="1952" y="1181"/>
                    </a:cubicBezTo>
                    <a:cubicBezTo>
                      <a:pt x="1973" y="1184"/>
                      <a:pt x="1989" y="1175"/>
                      <a:pt x="2002" y="1139"/>
                    </a:cubicBezTo>
                    <a:cubicBezTo>
                      <a:pt x="2008" y="1122"/>
                      <a:pt x="2013" y="1119"/>
                      <a:pt x="2019" y="1119"/>
                    </a:cubicBezTo>
                    <a:cubicBezTo>
                      <a:pt x="2028" y="1120"/>
                      <a:pt x="2034" y="1128"/>
                      <a:pt x="2032" y="1146"/>
                    </a:cubicBezTo>
                    <a:cubicBezTo>
                      <a:pt x="2031" y="1154"/>
                      <a:pt x="2027" y="1167"/>
                      <a:pt x="2022" y="1177"/>
                    </a:cubicBezTo>
                    <a:cubicBezTo>
                      <a:pt x="2048" y="1191"/>
                      <a:pt x="2048" y="1191"/>
                      <a:pt x="2048" y="1191"/>
                    </a:cubicBezTo>
                    <a:cubicBezTo>
                      <a:pt x="2051" y="1185"/>
                      <a:pt x="2053" y="1179"/>
                      <a:pt x="2056" y="1173"/>
                    </a:cubicBezTo>
                    <a:cubicBezTo>
                      <a:pt x="2058" y="1156"/>
                      <a:pt x="2061" y="1139"/>
                      <a:pt x="2063" y="1121"/>
                    </a:cubicBezTo>
                    <a:cubicBezTo>
                      <a:pt x="2059" y="1101"/>
                      <a:pt x="2047" y="1083"/>
                      <a:pt x="2024" y="1080"/>
                    </a:cubicBezTo>
                    <a:close/>
                    <a:moveTo>
                      <a:pt x="290" y="1499"/>
                    </a:moveTo>
                    <a:cubicBezTo>
                      <a:pt x="141" y="1537"/>
                      <a:pt x="141" y="1537"/>
                      <a:pt x="141" y="1537"/>
                    </a:cubicBezTo>
                    <a:cubicBezTo>
                      <a:pt x="148" y="1548"/>
                      <a:pt x="154" y="1559"/>
                      <a:pt x="161" y="1570"/>
                    </a:cubicBezTo>
                    <a:cubicBezTo>
                      <a:pt x="271" y="1538"/>
                      <a:pt x="271" y="1538"/>
                      <a:pt x="271" y="1538"/>
                    </a:cubicBezTo>
                    <a:cubicBezTo>
                      <a:pt x="271" y="1538"/>
                      <a:pt x="271" y="1538"/>
                      <a:pt x="271" y="1538"/>
                    </a:cubicBezTo>
                    <a:cubicBezTo>
                      <a:pt x="201" y="1628"/>
                      <a:pt x="201" y="1628"/>
                      <a:pt x="201" y="1628"/>
                    </a:cubicBezTo>
                    <a:cubicBezTo>
                      <a:pt x="209" y="1639"/>
                      <a:pt x="217" y="1649"/>
                      <a:pt x="226" y="1660"/>
                    </a:cubicBezTo>
                    <a:cubicBezTo>
                      <a:pt x="314" y="1533"/>
                      <a:pt x="314" y="1533"/>
                      <a:pt x="314" y="1533"/>
                    </a:cubicBezTo>
                    <a:cubicBezTo>
                      <a:pt x="305" y="1522"/>
                      <a:pt x="298" y="1510"/>
                      <a:pt x="290" y="1499"/>
                    </a:cubicBezTo>
                    <a:close/>
                    <a:moveTo>
                      <a:pt x="147" y="959"/>
                    </a:moveTo>
                    <a:cubicBezTo>
                      <a:pt x="0" y="950"/>
                      <a:pt x="0" y="950"/>
                      <a:pt x="0" y="950"/>
                    </a:cubicBezTo>
                    <a:cubicBezTo>
                      <a:pt x="2" y="926"/>
                      <a:pt x="4" y="902"/>
                      <a:pt x="7" y="878"/>
                    </a:cubicBezTo>
                    <a:cubicBezTo>
                      <a:pt x="13" y="853"/>
                      <a:pt x="27" y="834"/>
                      <a:pt x="51" y="836"/>
                    </a:cubicBezTo>
                    <a:cubicBezTo>
                      <a:pt x="73" y="838"/>
                      <a:pt x="87" y="852"/>
                      <a:pt x="87" y="876"/>
                    </a:cubicBezTo>
                    <a:cubicBezTo>
                      <a:pt x="88" y="876"/>
                      <a:pt x="88" y="876"/>
                      <a:pt x="88" y="876"/>
                    </a:cubicBezTo>
                    <a:cubicBezTo>
                      <a:pt x="93" y="869"/>
                      <a:pt x="99" y="867"/>
                      <a:pt x="108" y="862"/>
                    </a:cubicBezTo>
                    <a:cubicBezTo>
                      <a:pt x="122" y="853"/>
                      <a:pt x="163" y="839"/>
                      <a:pt x="163" y="839"/>
                    </a:cubicBezTo>
                    <a:cubicBezTo>
                      <a:pt x="159" y="853"/>
                      <a:pt x="157" y="866"/>
                      <a:pt x="155" y="879"/>
                    </a:cubicBezTo>
                    <a:cubicBezTo>
                      <a:pt x="155" y="879"/>
                      <a:pt x="132" y="885"/>
                      <a:pt x="121" y="889"/>
                    </a:cubicBezTo>
                    <a:cubicBezTo>
                      <a:pt x="108" y="894"/>
                      <a:pt x="95" y="902"/>
                      <a:pt x="93" y="912"/>
                    </a:cubicBezTo>
                    <a:cubicBezTo>
                      <a:pt x="93" y="914"/>
                      <a:pt x="93" y="917"/>
                      <a:pt x="93" y="918"/>
                    </a:cubicBezTo>
                    <a:cubicBezTo>
                      <a:pt x="150" y="924"/>
                      <a:pt x="150" y="924"/>
                      <a:pt x="150" y="924"/>
                    </a:cubicBezTo>
                    <a:cubicBezTo>
                      <a:pt x="149" y="935"/>
                      <a:pt x="148" y="947"/>
                      <a:pt x="147" y="959"/>
                    </a:cubicBezTo>
                    <a:close/>
                    <a:moveTo>
                      <a:pt x="53" y="875"/>
                    </a:moveTo>
                    <a:cubicBezTo>
                      <a:pt x="41" y="873"/>
                      <a:pt x="33" y="880"/>
                      <a:pt x="31" y="895"/>
                    </a:cubicBezTo>
                    <a:cubicBezTo>
                      <a:pt x="31" y="901"/>
                      <a:pt x="31" y="906"/>
                      <a:pt x="30" y="912"/>
                    </a:cubicBezTo>
                    <a:cubicBezTo>
                      <a:pt x="67" y="916"/>
                      <a:pt x="67" y="916"/>
                      <a:pt x="67" y="916"/>
                    </a:cubicBezTo>
                    <a:cubicBezTo>
                      <a:pt x="67" y="911"/>
                      <a:pt x="68" y="905"/>
                      <a:pt x="68" y="900"/>
                    </a:cubicBezTo>
                    <a:cubicBezTo>
                      <a:pt x="69" y="890"/>
                      <a:pt x="68" y="876"/>
                      <a:pt x="53" y="875"/>
                    </a:cubicBezTo>
                    <a:close/>
                    <a:moveTo>
                      <a:pt x="1430" y="1807"/>
                    </a:moveTo>
                    <a:cubicBezTo>
                      <a:pt x="1496" y="1939"/>
                      <a:pt x="1496" y="1939"/>
                      <a:pt x="1496" y="1939"/>
                    </a:cubicBezTo>
                    <a:cubicBezTo>
                      <a:pt x="1508" y="1933"/>
                      <a:pt x="1520" y="1926"/>
                      <a:pt x="1532" y="1920"/>
                    </a:cubicBezTo>
                    <a:cubicBezTo>
                      <a:pt x="1461" y="1791"/>
                      <a:pt x="1461" y="1791"/>
                      <a:pt x="1461" y="1791"/>
                    </a:cubicBezTo>
                    <a:cubicBezTo>
                      <a:pt x="1451" y="1796"/>
                      <a:pt x="1440" y="1802"/>
                      <a:pt x="1430" y="1807"/>
                    </a:cubicBezTo>
                    <a:close/>
                    <a:moveTo>
                      <a:pt x="1754" y="1532"/>
                    </a:moveTo>
                    <a:cubicBezTo>
                      <a:pt x="1873" y="1618"/>
                      <a:pt x="1873" y="1618"/>
                      <a:pt x="1873" y="1618"/>
                    </a:cubicBezTo>
                    <a:cubicBezTo>
                      <a:pt x="1881" y="1607"/>
                      <a:pt x="1889" y="1595"/>
                      <a:pt x="1896" y="1584"/>
                    </a:cubicBezTo>
                    <a:cubicBezTo>
                      <a:pt x="1774" y="1502"/>
                      <a:pt x="1774" y="1502"/>
                      <a:pt x="1774" y="1502"/>
                    </a:cubicBezTo>
                    <a:cubicBezTo>
                      <a:pt x="1767" y="1512"/>
                      <a:pt x="1760" y="1522"/>
                      <a:pt x="1754" y="1532"/>
                    </a:cubicBezTo>
                    <a:close/>
                    <a:moveTo>
                      <a:pt x="1712" y="1750"/>
                    </a:moveTo>
                    <a:cubicBezTo>
                      <a:pt x="1635" y="1666"/>
                      <a:pt x="1635" y="1666"/>
                      <a:pt x="1635" y="1666"/>
                    </a:cubicBezTo>
                    <a:cubicBezTo>
                      <a:pt x="1627" y="1673"/>
                      <a:pt x="1617" y="1682"/>
                      <a:pt x="1609" y="1689"/>
                    </a:cubicBezTo>
                    <a:cubicBezTo>
                      <a:pt x="1683" y="1776"/>
                      <a:pt x="1683" y="1776"/>
                      <a:pt x="1683" y="1776"/>
                    </a:cubicBezTo>
                    <a:cubicBezTo>
                      <a:pt x="1673" y="1785"/>
                      <a:pt x="1663" y="1793"/>
                      <a:pt x="1653" y="1801"/>
                    </a:cubicBezTo>
                    <a:cubicBezTo>
                      <a:pt x="1673" y="1826"/>
                      <a:pt x="1673" y="1826"/>
                      <a:pt x="1673" y="1826"/>
                    </a:cubicBezTo>
                    <a:cubicBezTo>
                      <a:pt x="1704" y="1801"/>
                      <a:pt x="1734" y="1775"/>
                      <a:pt x="1762" y="1747"/>
                    </a:cubicBezTo>
                    <a:cubicBezTo>
                      <a:pt x="1739" y="1724"/>
                      <a:pt x="1739" y="1724"/>
                      <a:pt x="1739" y="1724"/>
                    </a:cubicBezTo>
                    <a:cubicBezTo>
                      <a:pt x="1731" y="1733"/>
                      <a:pt x="1722" y="1742"/>
                      <a:pt x="1712" y="1750"/>
                    </a:cubicBezTo>
                    <a:close/>
                    <a:moveTo>
                      <a:pt x="807" y="2023"/>
                    </a:moveTo>
                    <a:cubicBezTo>
                      <a:pt x="839" y="1879"/>
                      <a:pt x="839" y="1879"/>
                      <a:pt x="839" y="1879"/>
                    </a:cubicBezTo>
                    <a:cubicBezTo>
                      <a:pt x="828" y="1877"/>
                      <a:pt x="816" y="1874"/>
                      <a:pt x="805" y="1871"/>
                    </a:cubicBezTo>
                    <a:cubicBezTo>
                      <a:pt x="766" y="2013"/>
                      <a:pt x="766" y="2013"/>
                      <a:pt x="766" y="2013"/>
                    </a:cubicBezTo>
                    <a:moveTo>
                      <a:pt x="403" y="1639"/>
                    </a:moveTo>
                    <a:cubicBezTo>
                      <a:pt x="380" y="1662"/>
                      <a:pt x="380" y="1662"/>
                      <a:pt x="380" y="1662"/>
                    </a:cubicBezTo>
                    <a:cubicBezTo>
                      <a:pt x="395" y="1677"/>
                      <a:pt x="411" y="1692"/>
                      <a:pt x="427" y="1706"/>
                    </a:cubicBezTo>
                    <a:cubicBezTo>
                      <a:pt x="352" y="1792"/>
                      <a:pt x="352" y="1792"/>
                      <a:pt x="352" y="1792"/>
                    </a:cubicBezTo>
                    <a:cubicBezTo>
                      <a:pt x="362" y="1800"/>
                      <a:pt x="373" y="1809"/>
                      <a:pt x="383" y="1818"/>
                    </a:cubicBezTo>
                    <a:cubicBezTo>
                      <a:pt x="476" y="1704"/>
                      <a:pt x="476" y="1704"/>
                      <a:pt x="476" y="1704"/>
                    </a:cubicBezTo>
                    <a:cubicBezTo>
                      <a:pt x="450" y="1684"/>
                      <a:pt x="426" y="1662"/>
                      <a:pt x="403" y="1639"/>
                    </a:cubicBezTo>
                    <a:close/>
                    <a:moveTo>
                      <a:pt x="571" y="1771"/>
                    </a:moveTo>
                    <a:cubicBezTo>
                      <a:pt x="554" y="1800"/>
                      <a:pt x="554" y="1800"/>
                      <a:pt x="554" y="1800"/>
                    </a:cubicBezTo>
                    <a:cubicBezTo>
                      <a:pt x="573" y="1811"/>
                      <a:pt x="591" y="1821"/>
                      <a:pt x="610" y="1831"/>
                    </a:cubicBezTo>
                    <a:cubicBezTo>
                      <a:pt x="558" y="1932"/>
                      <a:pt x="558" y="1932"/>
                      <a:pt x="558" y="1932"/>
                    </a:cubicBezTo>
                    <a:cubicBezTo>
                      <a:pt x="570" y="1938"/>
                      <a:pt x="582" y="1945"/>
                      <a:pt x="595" y="1950"/>
                    </a:cubicBezTo>
                    <a:cubicBezTo>
                      <a:pt x="657" y="1817"/>
                      <a:pt x="657" y="1817"/>
                      <a:pt x="657" y="1817"/>
                    </a:cubicBezTo>
                    <a:cubicBezTo>
                      <a:pt x="628" y="1804"/>
                      <a:pt x="599" y="1788"/>
                      <a:pt x="571" y="1771"/>
                    </a:cubicBezTo>
                    <a:close/>
                    <a:moveTo>
                      <a:pt x="41" y="1154"/>
                    </a:moveTo>
                    <a:cubicBezTo>
                      <a:pt x="154" y="1138"/>
                      <a:pt x="154" y="1138"/>
                      <a:pt x="154" y="1138"/>
                    </a:cubicBezTo>
                    <a:cubicBezTo>
                      <a:pt x="153" y="1127"/>
                      <a:pt x="151" y="1114"/>
                      <a:pt x="150" y="1103"/>
                    </a:cubicBezTo>
                    <a:cubicBezTo>
                      <a:pt x="36" y="1114"/>
                      <a:pt x="36" y="1114"/>
                      <a:pt x="36" y="1114"/>
                    </a:cubicBezTo>
                    <a:cubicBezTo>
                      <a:pt x="35" y="1102"/>
                      <a:pt x="34" y="1089"/>
                      <a:pt x="33" y="1076"/>
                    </a:cubicBezTo>
                    <a:cubicBezTo>
                      <a:pt x="1" y="1079"/>
                      <a:pt x="1" y="1079"/>
                      <a:pt x="1" y="1079"/>
                    </a:cubicBezTo>
                    <a:cubicBezTo>
                      <a:pt x="3" y="1119"/>
                      <a:pt x="8" y="1158"/>
                      <a:pt x="15" y="1196"/>
                    </a:cubicBezTo>
                    <a:cubicBezTo>
                      <a:pt x="47" y="1191"/>
                      <a:pt x="47" y="1191"/>
                      <a:pt x="47" y="1191"/>
                    </a:cubicBezTo>
                    <a:cubicBezTo>
                      <a:pt x="45" y="1179"/>
                      <a:pt x="43" y="1166"/>
                      <a:pt x="41" y="1154"/>
                    </a:cubicBezTo>
                    <a:close/>
                    <a:moveTo>
                      <a:pt x="1854" y="447"/>
                    </a:moveTo>
                    <a:cubicBezTo>
                      <a:pt x="1842" y="430"/>
                      <a:pt x="1819" y="425"/>
                      <a:pt x="1802" y="437"/>
                    </a:cubicBezTo>
                    <a:cubicBezTo>
                      <a:pt x="1785" y="449"/>
                      <a:pt x="1781" y="472"/>
                      <a:pt x="1793" y="489"/>
                    </a:cubicBezTo>
                    <a:cubicBezTo>
                      <a:pt x="1804" y="506"/>
                      <a:pt x="1828" y="510"/>
                      <a:pt x="1845" y="499"/>
                    </a:cubicBezTo>
                    <a:cubicBezTo>
                      <a:pt x="1862" y="487"/>
                      <a:pt x="1866" y="464"/>
                      <a:pt x="1854" y="447"/>
                    </a:cubicBezTo>
                    <a:close/>
                    <a:moveTo>
                      <a:pt x="1219" y="37"/>
                    </a:moveTo>
                    <a:cubicBezTo>
                      <a:pt x="1212" y="65"/>
                      <a:pt x="1227" y="78"/>
                      <a:pt x="1242" y="87"/>
                    </a:cubicBezTo>
                    <a:cubicBezTo>
                      <a:pt x="1258" y="96"/>
                      <a:pt x="1275" y="102"/>
                      <a:pt x="1271" y="115"/>
                    </a:cubicBezTo>
                    <a:cubicBezTo>
                      <a:pt x="1268" y="129"/>
                      <a:pt x="1255" y="128"/>
                      <a:pt x="1244" y="125"/>
                    </a:cubicBezTo>
                    <a:cubicBezTo>
                      <a:pt x="1233" y="123"/>
                      <a:pt x="1220" y="116"/>
                      <a:pt x="1212" y="111"/>
                    </a:cubicBezTo>
                    <a:cubicBezTo>
                      <a:pt x="1196" y="136"/>
                      <a:pt x="1196" y="136"/>
                      <a:pt x="1196" y="136"/>
                    </a:cubicBezTo>
                    <a:cubicBezTo>
                      <a:pt x="1209" y="145"/>
                      <a:pt x="1223" y="152"/>
                      <a:pt x="1238" y="156"/>
                    </a:cubicBezTo>
                    <a:cubicBezTo>
                      <a:pt x="1270" y="163"/>
                      <a:pt x="1302" y="157"/>
                      <a:pt x="1311" y="121"/>
                    </a:cubicBezTo>
                    <a:cubicBezTo>
                      <a:pt x="1316" y="101"/>
                      <a:pt x="1309" y="84"/>
                      <a:pt x="1275" y="66"/>
                    </a:cubicBezTo>
                    <a:cubicBezTo>
                      <a:pt x="1259" y="59"/>
                      <a:pt x="1256" y="53"/>
                      <a:pt x="1257" y="47"/>
                    </a:cubicBezTo>
                    <a:cubicBezTo>
                      <a:pt x="1260" y="38"/>
                      <a:pt x="1268" y="33"/>
                      <a:pt x="1286" y="37"/>
                    </a:cubicBezTo>
                    <a:cubicBezTo>
                      <a:pt x="1293" y="39"/>
                      <a:pt x="1306" y="45"/>
                      <a:pt x="1315" y="51"/>
                    </a:cubicBezTo>
                    <a:cubicBezTo>
                      <a:pt x="1332" y="27"/>
                      <a:pt x="1332" y="27"/>
                      <a:pt x="1332" y="27"/>
                    </a:cubicBezTo>
                    <a:cubicBezTo>
                      <a:pt x="1327" y="23"/>
                      <a:pt x="1321" y="20"/>
                      <a:pt x="1316" y="17"/>
                    </a:cubicBezTo>
                    <a:cubicBezTo>
                      <a:pt x="1299" y="13"/>
                      <a:pt x="1282" y="8"/>
                      <a:pt x="1264" y="4"/>
                    </a:cubicBezTo>
                    <a:cubicBezTo>
                      <a:pt x="1244" y="5"/>
                      <a:pt x="1224" y="15"/>
                      <a:pt x="1219" y="37"/>
                    </a:cubicBezTo>
                    <a:close/>
                    <a:moveTo>
                      <a:pt x="1489" y="84"/>
                    </a:moveTo>
                    <a:cubicBezTo>
                      <a:pt x="1506" y="92"/>
                      <a:pt x="1523" y="101"/>
                      <a:pt x="1539" y="110"/>
                    </a:cubicBezTo>
                    <a:cubicBezTo>
                      <a:pt x="1563" y="135"/>
                      <a:pt x="1566" y="169"/>
                      <a:pt x="1551" y="199"/>
                    </a:cubicBezTo>
                    <a:cubicBezTo>
                      <a:pt x="1531" y="238"/>
                      <a:pt x="1488" y="255"/>
                      <a:pt x="1443" y="232"/>
                    </a:cubicBezTo>
                    <a:cubicBezTo>
                      <a:pt x="1399" y="208"/>
                      <a:pt x="1389" y="163"/>
                      <a:pt x="1409" y="125"/>
                    </a:cubicBezTo>
                    <a:cubicBezTo>
                      <a:pt x="1425" y="95"/>
                      <a:pt x="1455" y="78"/>
                      <a:pt x="1489" y="84"/>
                    </a:cubicBezTo>
                    <a:close/>
                    <a:moveTo>
                      <a:pt x="1444" y="144"/>
                    </a:moveTo>
                    <a:cubicBezTo>
                      <a:pt x="1429" y="172"/>
                      <a:pt x="1438" y="194"/>
                      <a:pt x="1458" y="204"/>
                    </a:cubicBezTo>
                    <a:cubicBezTo>
                      <a:pt x="1477" y="215"/>
                      <a:pt x="1500" y="210"/>
                      <a:pt x="1515" y="181"/>
                    </a:cubicBezTo>
                    <a:cubicBezTo>
                      <a:pt x="1530" y="152"/>
                      <a:pt x="1522" y="130"/>
                      <a:pt x="1502" y="120"/>
                    </a:cubicBezTo>
                    <a:cubicBezTo>
                      <a:pt x="1482" y="110"/>
                      <a:pt x="1459" y="115"/>
                      <a:pt x="1444" y="144"/>
                    </a:cubicBezTo>
                    <a:close/>
                    <a:moveTo>
                      <a:pt x="1869" y="714"/>
                    </a:moveTo>
                    <a:cubicBezTo>
                      <a:pt x="2008" y="665"/>
                      <a:pt x="2008" y="665"/>
                      <a:pt x="2008" y="665"/>
                    </a:cubicBezTo>
                    <a:cubicBezTo>
                      <a:pt x="2004" y="652"/>
                      <a:pt x="1999" y="639"/>
                      <a:pt x="1993" y="627"/>
                    </a:cubicBezTo>
                    <a:cubicBezTo>
                      <a:pt x="1857" y="681"/>
                      <a:pt x="1857" y="681"/>
                      <a:pt x="1857" y="681"/>
                    </a:cubicBezTo>
                    <a:cubicBezTo>
                      <a:pt x="1861" y="692"/>
                      <a:pt x="1866" y="704"/>
                      <a:pt x="1869" y="714"/>
                    </a:cubicBezTo>
                    <a:close/>
                    <a:moveTo>
                      <a:pt x="1664" y="387"/>
                    </a:moveTo>
                    <a:cubicBezTo>
                      <a:pt x="1687" y="364"/>
                      <a:pt x="1687" y="364"/>
                      <a:pt x="1687" y="364"/>
                    </a:cubicBezTo>
                    <a:cubicBezTo>
                      <a:pt x="1672" y="349"/>
                      <a:pt x="1656" y="334"/>
                      <a:pt x="1640" y="320"/>
                    </a:cubicBezTo>
                    <a:cubicBezTo>
                      <a:pt x="1715" y="234"/>
                      <a:pt x="1715" y="234"/>
                      <a:pt x="1715" y="234"/>
                    </a:cubicBezTo>
                    <a:cubicBezTo>
                      <a:pt x="1705" y="226"/>
                      <a:pt x="1694" y="217"/>
                      <a:pt x="1684" y="208"/>
                    </a:cubicBezTo>
                    <a:cubicBezTo>
                      <a:pt x="1592" y="322"/>
                      <a:pt x="1592" y="322"/>
                      <a:pt x="1592" y="322"/>
                    </a:cubicBezTo>
                    <a:cubicBezTo>
                      <a:pt x="1617" y="342"/>
                      <a:pt x="1641" y="364"/>
                      <a:pt x="1664" y="387"/>
                    </a:cubicBezTo>
                    <a:close/>
                    <a:moveTo>
                      <a:pt x="527" y="110"/>
                    </a:moveTo>
                    <a:cubicBezTo>
                      <a:pt x="543" y="101"/>
                      <a:pt x="560" y="92"/>
                      <a:pt x="577" y="84"/>
                    </a:cubicBezTo>
                    <a:cubicBezTo>
                      <a:pt x="611" y="78"/>
                      <a:pt x="642" y="95"/>
                      <a:pt x="657" y="125"/>
                    </a:cubicBezTo>
                    <a:cubicBezTo>
                      <a:pt x="677" y="163"/>
                      <a:pt x="668" y="208"/>
                      <a:pt x="623" y="232"/>
                    </a:cubicBezTo>
                    <a:cubicBezTo>
                      <a:pt x="578" y="255"/>
                      <a:pt x="536" y="238"/>
                      <a:pt x="516" y="199"/>
                    </a:cubicBezTo>
                    <a:cubicBezTo>
                      <a:pt x="500" y="169"/>
                      <a:pt x="503" y="135"/>
                      <a:pt x="527" y="110"/>
                    </a:cubicBezTo>
                    <a:close/>
                    <a:moveTo>
                      <a:pt x="551" y="181"/>
                    </a:moveTo>
                    <a:cubicBezTo>
                      <a:pt x="566" y="210"/>
                      <a:pt x="589" y="215"/>
                      <a:pt x="609" y="204"/>
                    </a:cubicBezTo>
                    <a:cubicBezTo>
                      <a:pt x="628" y="194"/>
                      <a:pt x="637" y="172"/>
                      <a:pt x="622" y="144"/>
                    </a:cubicBezTo>
                    <a:cubicBezTo>
                      <a:pt x="607" y="115"/>
                      <a:pt x="584" y="110"/>
                      <a:pt x="564" y="120"/>
                    </a:cubicBezTo>
                    <a:cubicBezTo>
                      <a:pt x="545" y="130"/>
                      <a:pt x="536" y="152"/>
                      <a:pt x="551" y="181"/>
                    </a:cubicBezTo>
                    <a:close/>
                    <a:moveTo>
                      <a:pt x="1033" y="1935"/>
                    </a:moveTo>
                    <a:cubicBezTo>
                      <a:pt x="1013" y="1935"/>
                      <a:pt x="996" y="1952"/>
                      <a:pt x="996" y="1973"/>
                    </a:cubicBezTo>
                    <a:cubicBezTo>
                      <a:pt x="996" y="1994"/>
                      <a:pt x="1013" y="2010"/>
                      <a:pt x="1033" y="2010"/>
                    </a:cubicBezTo>
                    <a:cubicBezTo>
                      <a:pt x="1054" y="2010"/>
                      <a:pt x="1071" y="1994"/>
                      <a:pt x="1071" y="1973"/>
                    </a:cubicBezTo>
                    <a:cubicBezTo>
                      <a:pt x="1071" y="1952"/>
                      <a:pt x="1054" y="1935"/>
                      <a:pt x="1033" y="1935"/>
                    </a:cubicBezTo>
                    <a:close/>
                    <a:moveTo>
                      <a:pt x="744" y="63"/>
                    </a:moveTo>
                    <a:cubicBezTo>
                      <a:pt x="751" y="91"/>
                      <a:pt x="770" y="95"/>
                      <a:pt x="788" y="96"/>
                    </a:cubicBezTo>
                    <a:cubicBezTo>
                      <a:pt x="806" y="97"/>
                      <a:pt x="823" y="94"/>
                      <a:pt x="827" y="107"/>
                    </a:cubicBezTo>
                    <a:cubicBezTo>
                      <a:pt x="830" y="121"/>
                      <a:pt x="818" y="126"/>
                      <a:pt x="807" y="129"/>
                    </a:cubicBezTo>
                    <a:cubicBezTo>
                      <a:pt x="797" y="132"/>
                      <a:pt x="781" y="132"/>
                      <a:pt x="772" y="131"/>
                    </a:cubicBezTo>
                    <a:cubicBezTo>
                      <a:pt x="770" y="161"/>
                      <a:pt x="770" y="161"/>
                      <a:pt x="770" y="161"/>
                    </a:cubicBezTo>
                    <a:cubicBezTo>
                      <a:pt x="785" y="163"/>
                      <a:pt x="801" y="162"/>
                      <a:pt x="816" y="159"/>
                    </a:cubicBezTo>
                    <a:cubicBezTo>
                      <a:pt x="848" y="151"/>
                      <a:pt x="873" y="130"/>
                      <a:pt x="865" y="94"/>
                    </a:cubicBezTo>
                    <a:cubicBezTo>
                      <a:pt x="860" y="74"/>
                      <a:pt x="846" y="62"/>
                      <a:pt x="807" y="63"/>
                    </a:cubicBezTo>
                    <a:cubicBezTo>
                      <a:pt x="790" y="63"/>
                      <a:pt x="784" y="59"/>
                      <a:pt x="783" y="54"/>
                    </a:cubicBezTo>
                    <a:cubicBezTo>
                      <a:pt x="780" y="44"/>
                      <a:pt x="785" y="36"/>
                      <a:pt x="803" y="32"/>
                    </a:cubicBezTo>
                    <a:cubicBezTo>
                      <a:pt x="811" y="30"/>
                      <a:pt x="825" y="29"/>
                      <a:pt x="835" y="30"/>
                    </a:cubicBezTo>
                    <a:cubicBezTo>
                      <a:pt x="839" y="1"/>
                      <a:pt x="839" y="1"/>
                      <a:pt x="839" y="1"/>
                    </a:cubicBezTo>
                    <a:cubicBezTo>
                      <a:pt x="833" y="0"/>
                      <a:pt x="826" y="0"/>
                      <a:pt x="820" y="0"/>
                    </a:cubicBezTo>
                    <a:cubicBezTo>
                      <a:pt x="803" y="4"/>
                      <a:pt x="786" y="8"/>
                      <a:pt x="770" y="12"/>
                    </a:cubicBezTo>
                    <a:cubicBezTo>
                      <a:pt x="752" y="23"/>
                      <a:pt x="738" y="40"/>
                      <a:pt x="744" y="63"/>
                    </a:cubicBezTo>
                    <a:close/>
                    <a:moveTo>
                      <a:pt x="421" y="370"/>
                    </a:moveTo>
                    <a:cubicBezTo>
                      <a:pt x="353" y="299"/>
                      <a:pt x="353" y="299"/>
                      <a:pt x="353" y="299"/>
                    </a:cubicBezTo>
                    <a:cubicBezTo>
                      <a:pt x="461" y="334"/>
                      <a:pt x="461" y="334"/>
                      <a:pt x="461" y="334"/>
                    </a:cubicBezTo>
                    <a:cubicBezTo>
                      <a:pt x="471" y="326"/>
                      <a:pt x="481" y="317"/>
                      <a:pt x="492" y="309"/>
                    </a:cubicBezTo>
                    <a:cubicBezTo>
                      <a:pt x="404" y="192"/>
                      <a:pt x="404" y="192"/>
                      <a:pt x="404" y="192"/>
                    </a:cubicBezTo>
                    <a:cubicBezTo>
                      <a:pt x="394" y="199"/>
                      <a:pt x="384" y="207"/>
                      <a:pt x="374" y="215"/>
                    </a:cubicBezTo>
                    <a:cubicBezTo>
                      <a:pt x="435" y="290"/>
                      <a:pt x="435" y="290"/>
                      <a:pt x="435" y="290"/>
                    </a:cubicBezTo>
                    <a:cubicBezTo>
                      <a:pt x="329" y="255"/>
                      <a:pt x="329" y="255"/>
                      <a:pt x="329" y="255"/>
                    </a:cubicBezTo>
                    <a:cubicBezTo>
                      <a:pt x="317" y="266"/>
                      <a:pt x="305" y="278"/>
                      <a:pt x="293" y="290"/>
                    </a:cubicBezTo>
                    <a:cubicBezTo>
                      <a:pt x="398" y="392"/>
                      <a:pt x="398" y="392"/>
                      <a:pt x="398" y="392"/>
                    </a:cubicBezTo>
                    <a:cubicBezTo>
                      <a:pt x="406" y="385"/>
                      <a:pt x="413" y="377"/>
                      <a:pt x="421" y="370"/>
                    </a:cubicBezTo>
                    <a:close/>
                    <a:moveTo>
                      <a:pt x="212" y="447"/>
                    </a:moveTo>
                    <a:cubicBezTo>
                      <a:pt x="201" y="464"/>
                      <a:pt x="205" y="487"/>
                      <a:pt x="222" y="499"/>
                    </a:cubicBezTo>
                    <a:cubicBezTo>
                      <a:pt x="239" y="510"/>
                      <a:pt x="262" y="506"/>
                      <a:pt x="274" y="489"/>
                    </a:cubicBezTo>
                    <a:cubicBezTo>
                      <a:pt x="286" y="472"/>
                      <a:pt x="281" y="449"/>
                      <a:pt x="264" y="437"/>
                    </a:cubicBezTo>
                    <a:cubicBezTo>
                      <a:pt x="247" y="425"/>
                      <a:pt x="224" y="430"/>
                      <a:pt x="212" y="447"/>
                    </a:cubicBezTo>
                    <a:close/>
                    <a:moveTo>
                      <a:pt x="1033" y="16"/>
                    </a:moveTo>
                    <a:cubicBezTo>
                      <a:pt x="1013" y="16"/>
                      <a:pt x="996" y="32"/>
                      <a:pt x="996" y="53"/>
                    </a:cubicBezTo>
                    <a:cubicBezTo>
                      <a:pt x="996" y="74"/>
                      <a:pt x="1013" y="90"/>
                      <a:pt x="1033" y="90"/>
                    </a:cubicBezTo>
                    <a:cubicBezTo>
                      <a:pt x="1054" y="90"/>
                      <a:pt x="1071" y="74"/>
                      <a:pt x="1071" y="53"/>
                    </a:cubicBezTo>
                    <a:cubicBezTo>
                      <a:pt x="1071" y="32"/>
                      <a:pt x="1054" y="16"/>
                      <a:pt x="103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sp>
        <p:nvSpPr>
          <p:cNvPr id="2" name="Titel 1"/>
          <p:cNvSpPr>
            <a:spLocks noGrp="1"/>
          </p:cNvSpPr>
          <p:nvPr userDrawn="1">
            <p:ph type="ctrTitle" hasCustomPrompt="1"/>
          </p:nvPr>
        </p:nvSpPr>
        <p:spPr bwMode="white">
          <a:xfrm>
            <a:off x="2088000" y="1834998"/>
            <a:ext cx="6120000" cy="1470025"/>
          </a:xfrm>
        </p:spPr>
        <p:txBody>
          <a:bodyPr anchor="t" anchorCtr="0"/>
          <a:lstStyle>
            <a:lvl1pPr algn="l">
              <a:defRPr sz="4200">
                <a:solidFill>
                  <a:schemeClr val="bg1"/>
                </a:solidFill>
              </a:defRPr>
            </a:lvl1pPr>
          </a:lstStyle>
          <a:p>
            <a:r>
              <a:rPr lang="en-GB" dirty="0"/>
              <a:t>[Title (max. 2 lines)]</a:t>
            </a:r>
          </a:p>
        </p:txBody>
      </p:sp>
      <p:sp>
        <p:nvSpPr>
          <p:cNvPr id="9" name="Tijdelijke aanduiding voor tekst 8"/>
          <p:cNvSpPr>
            <a:spLocks noGrp="1"/>
          </p:cNvSpPr>
          <p:nvPr userDrawn="1">
            <p:ph type="body" sz="quarter" idx="13" hasCustomPrompt="1"/>
          </p:nvPr>
        </p:nvSpPr>
        <p:spPr bwMode="white">
          <a:xfrm>
            <a:off x="2088000" y="3781579"/>
            <a:ext cx="6120000" cy="288000"/>
          </a:xfrm>
        </p:spPr>
        <p:txBody>
          <a:bodyPr/>
          <a:lstStyle>
            <a:lvl1pPr>
              <a:defRPr b="0">
                <a:solidFill>
                  <a:schemeClr val="bg1"/>
                </a:solidFill>
              </a:defRPr>
            </a:lvl1pPr>
          </a:lstStyle>
          <a:p>
            <a:pPr lvl="0"/>
            <a:r>
              <a:rPr lang="en-GB" dirty="0"/>
              <a:t>[Job description]</a:t>
            </a:r>
          </a:p>
        </p:txBody>
      </p:sp>
      <p:sp>
        <p:nvSpPr>
          <p:cNvPr id="4" name="Tijdelijke aanduiding voor datum 3"/>
          <p:cNvSpPr>
            <a:spLocks noGrp="1"/>
          </p:cNvSpPr>
          <p:nvPr userDrawn="1">
            <p:ph type="dt" sz="half" idx="10"/>
          </p:nvPr>
        </p:nvSpPr>
        <p:spPr bwMode="white">
          <a:xfrm>
            <a:off x="2088000" y="6139993"/>
            <a:ext cx="2133600" cy="365125"/>
          </a:xfrm>
        </p:spPr>
        <p:txBody>
          <a:bodyPr/>
          <a:lstStyle>
            <a:lvl1pPr algn="l">
              <a:defRPr sz="1200" b="0">
                <a:solidFill>
                  <a:schemeClr val="bg1"/>
                </a:solidFill>
              </a:defRPr>
            </a:lvl1pPr>
          </a:lstStyle>
          <a:p>
            <a:fld id="{87D78306-2A69-4561-BC51-4F1BAB908E49}" type="datetime4">
              <a:rPr lang="en-GB" smtClean="0"/>
              <a:t>17 April 2018</a:t>
            </a:fld>
            <a:endParaRPr lang="en-GB" dirty="0"/>
          </a:p>
        </p:txBody>
      </p:sp>
      <p:sp>
        <p:nvSpPr>
          <p:cNvPr id="3" name="Ondertitel 2"/>
          <p:cNvSpPr>
            <a:spLocks noGrp="1"/>
          </p:cNvSpPr>
          <p:nvPr userDrawn="1">
            <p:ph type="subTitle" idx="1" hasCustomPrompt="1"/>
          </p:nvPr>
        </p:nvSpPr>
        <p:spPr bwMode="white">
          <a:xfrm>
            <a:off x="2088000" y="3482165"/>
            <a:ext cx="6120000" cy="288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[Name]</a:t>
            </a:r>
          </a:p>
        </p:txBody>
      </p:sp>
      <p:sp>
        <p:nvSpPr>
          <p:cNvPr id="175" name="Tijdelijke aanduiding voor voettekst 4"/>
          <p:cNvSpPr>
            <a:spLocks noGrp="1"/>
          </p:cNvSpPr>
          <p:nvPr>
            <p:ph type="ftr" sz="quarter" idx="11"/>
          </p:nvPr>
        </p:nvSpPr>
        <p:spPr>
          <a:xfrm>
            <a:off x="10152000" y="7534800"/>
            <a:ext cx="36000" cy="36000"/>
          </a:xfrm>
        </p:spPr>
        <p:txBody>
          <a:bodyPr/>
          <a:lstStyle>
            <a:lvl1pPr>
              <a:defRPr sz="100">
                <a:solidFill>
                  <a:srgbClr val="211C1C"/>
                </a:solidFill>
              </a:defRPr>
            </a:lvl1pPr>
          </a:lstStyle>
          <a:p>
            <a:endParaRPr lang="en-GB" dirty="0"/>
          </a:p>
        </p:txBody>
      </p:sp>
      <p:sp>
        <p:nvSpPr>
          <p:cNvPr id="176" name="Tijdelijke aanduiding voor dianummer 5"/>
          <p:cNvSpPr>
            <a:spLocks noGrp="1"/>
          </p:cNvSpPr>
          <p:nvPr>
            <p:ph type="sldNum" sz="quarter" idx="12"/>
          </p:nvPr>
        </p:nvSpPr>
        <p:spPr>
          <a:xfrm>
            <a:off x="10152000" y="7534800"/>
            <a:ext cx="36000" cy="36000"/>
          </a:xfrm>
        </p:spPr>
        <p:txBody>
          <a:bodyPr/>
          <a:lstStyle>
            <a:lvl1pPr>
              <a:defRPr sz="100">
                <a:solidFill>
                  <a:srgbClr val="211C1C"/>
                </a:solidFill>
              </a:defRPr>
            </a:lvl1pPr>
          </a:lstStyle>
          <a:p>
            <a:fld id="{1336C48C-F87C-4E4B-81EF-5027B17D1F61}" type="slidenum">
              <a:rPr lang="en-GB" smtClean="0"/>
              <a:pPr/>
              <a:t>‹#›</a:t>
            </a:fld>
            <a:endParaRPr lang="en-GB" dirty="0"/>
          </a:p>
        </p:txBody>
      </p:sp>
      <p:sp>
        <p:nvSpPr>
          <p:cNvPr id="76" name="Freeform 57"/>
          <p:cNvSpPr>
            <a:spLocks noEditPoints="1"/>
          </p:cNvSpPr>
          <p:nvPr userDrawn="1"/>
        </p:nvSpPr>
        <p:spPr bwMode="auto">
          <a:xfrm>
            <a:off x="1292225" y="708025"/>
            <a:ext cx="1882775" cy="209550"/>
          </a:xfrm>
          <a:custGeom>
            <a:avLst/>
            <a:gdLst>
              <a:gd name="T0" fmla="*/ 3083 w 5938"/>
              <a:gd name="T1" fmla="*/ 304 h 658"/>
              <a:gd name="T2" fmla="*/ 2597 w 5938"/>
              <a:gd name="T3" fmla="*/ 32 h 658"/>
              <a:gd name="T4" fmla="*/ 2895 w 5938"/>
              <a:gd name="T5" fmla="*/ 449 h 658"/>
              <a:gd name="T6" fmla="*/ 3522 w 5938"/>
              <a:gd name="T7" fmla="*/ 421 h 658"/>
              <a:gd name="T8" fmla="*/ 3433 w 5938"/>
              <a:gd name="T9" fmla="*/ 317 h 658"/>
              <a:gd name="T10" fmla="*/ 3359 w 5938"/>
              <a:gd name="T11" fmla="*/ 488 h 658"/>
              <a:gd name="T12" fmla="*/ 3186 w 5938"/>
              <a:gd name="T13" fmla="*/ 237 h 658"/>
              <a:gd name="T14" fmla="*/ 3445 w 5938"/>
              <a:gd name="T15" fmla="*/ 180 h 658"/>
              <a:gd name="T16" fmla="*/ 3598 w 5938"/>
              <a:gd name="T17" fmla="*/ 464 h 658"/>
              <a:gd name="T18" fmla="*/ 3716 w 5938"/>
              <a:gd name="T19" fmla="*/ 172 h 658"/>
              <a:gd name="T20" fmla="*/ 3681 w 5938"/>
              <a:gd name="T21" fmla="*/ 106 h 658"/>
              <a:gd name="T22" fmla="*/ 3968 w 5938"/>
              <a:gd name="T23" fmla="*/ 212 h 658"/>
              <a:gd name="T24" fmla="*/ 4012 w 5938"/>
              <a:gd name="T25" fmla="*/ 188 h 658"/>
              <a:gd name="T26" fmla="*/ 3838 w 5938"/>
              <a:gd name="T27" fmla="*/ 257 h 658"/>
              <a:gd name="T28" fmla="*/ 4319 w 5938"/>
              <a:gd name="T29" fmla="*/ 180 h 658"/>
              <a:gd name="T30" fmla="*/ 4436 w 5938"/>
              <a:gd name="T31" fmla="*/ 389 h 658"/>
              <a:gd name="T32" fmla="*/ 4703 w 5938"/>
              <a:gd name="T33" fmla="*/ 488 h 658"/>
              <a:gd name="T34" fmla="*/ 4519 w 5938"/>
              <a:gd name="T35" fmla="*/ 244 h 658"/>
              <a:gd name="T36" fmla="*/ 4636 w 5938"/>
              <a:gd name="T37" fmla="*/ 254 h 658"/>
              <a:gd name="T38" fmla="*/ 4634 w 5938"/>
              <a:gd name="T39" fmla="*/ 296 h 658"/>
              <a:gd name="T40" fmla="*/ 4842 w 5938"/>
              <a:gd name="T41" fmla="*/ 401 h 658"/>
              <a:gd name="T42" fmla="*/ 5017 w 5938"/>
              <a:gd name="T43" fmla="*/ 274 h 658"/>
              <a:gd name="T44" fmla="*/ 4863 w 5938"/>
              <a:gd name="T45" fmla="*/ 485 h 658"/>
              <a:gd name="T46" fmla="*/ 5074 w 5938"/>
              <a:gd name="T47" fmla="*/ 464 h 658"/>
              <a:gd name="T48" fmla="*/ 5074 w 5938"/>
              <a:gd name="T49" fmla="*/ 214 h 658"/>
              <a:gd name="T50" fmla="*/ 5223 w 5938"/>
              <a:gd name="T51" fmla="*/ 56 h 658"/>
              <a:gd name="T52" fmla="*/ 5456 w 5938"/>
              <a:gd name="T53" fmla="*/ 445 h 658"/>
              <a:gd name="T54" fmla="*/ 5294 w 5938"/>
              <a:gd name="T55" fmla="*/ 229 h 658"/>
              <a:gd name="T56" fmla="*/ 5508 w 5938"/>
              <a:gd name="T57" fmla="*/ 229 h 658"/>
              <a:gd name="T58" fmla="*/ 5753 w 5938"/>
              <a:gd name="T59" fmla="*/ 188 h 658"/>
              <a:gd name="T60" fmla="*/ 5802 w 5938"/>
              <a:gd name="T61" fmla="*/ 188 h 658"/>
              <a:gd name="T62" fmla="*/ 5598 w 5938"/>
              <a:gd name="T63" fmla="*/ 617 h 658"/>
              <a:gd name="T64" fmla="*/ 552 w 5938"/>
              <a:gd name="T65" fmla="*/ 34 h 658"/>
              <a:gd name="T66" fmla="*/ 63 w 5938"/>
              <a:gd name="T67" fmla="*/ 328 h 658"/>
              <a:gd name="T68" fmla="*/ 227 w 5938"/>
              <a:gd name="T69" fmla="*/ 62 h 658"/>
              <a:gd name="T70" fmla="*/ 437 w 5938"/>
              <a:gd name="T71" fmla="*/ 137 h 658"/>
              <a:gd name="T72" fmla="*/ 756 w 5938"/>
              <a:gd name="T73" fmla="*/ 407 h 658"/>
              <a:gd name="T74" fmla="*/ 540 w 5938"/>
              <a:gd name="T75" fmla="*/ 210 h 658"/>
              <a:gd name="T76" fmla="*/ 667 w 5938"/>
              <a:gd name="T77" fmla="*/ 229 h 658"/>
              <a:gd name="T78" fmla="*/ 845 w 5938"/>
              <a:gd name="T79" fmla="*/ 412 h 658"/>
              <a:gd name="T80" fmla="*/ 934 w 5938"/>
              <a:gd name="T81" fmla="*/ 173 h 658"/>
              <a:gd name="T82" fmla="*/ 1035 w 5938"/>
              <a:gd name="T83" fmla="*/ 281 h 658"/>
              <a:gd name="T84" fmla="*/ 1001 w 5938"/>
              <a:gd name="T85" fmla="*/ 485 h 658"/>
              <a:gd name="T86" fmla="*/ 1392 w 5938"/>
              <a:gd name="T87" fmla="*/ 313 h 658"/>
              <a:gd name="T88" fmla="*/ 1292 w 5938"/>
              <a:gd name="T89" fmla="*/ 306 h 658"/>
              <a:gd name="T90" fmla="*/ 1436 w 5938"/>
              <a:gd name="T91" fmla="*/ 350 h 658"/>
              <a:gd name="T92" fmla="*/ 1622 w 5938"/>
              <a:gd name="T93" fmla="*/ 456 h 658"/>
              <a:gd name="T94" fmla="*/ 1939 w 5938"/>
              <a:gd name="T95" fmla="*/ 485 h 658"/>
              <a:gd name="T96" fmla="*/ 1782 w 5938"/>
              <a:gd name="T97" fmla="*/ 59 h 658"/>
              <a:gd name="T98" fmla="*/ 2024 w 5938"/>
              <a:gd name="T99" fmla="*/ 181 h 658"/>
              <a:gd name="T100" fmla="*/ 1972 w 5938"/>
              <a:gd name="T101" fmla="*/ 485 h 658"/>
              <a:gd name="T102" fmla="*/ 1894 w 5938"/>
              <a:gd name="T103" fmla="*/ 263 h 658"/>
              <a:gd name="T104" fmla="*/ 2295 w 5938"/>
              <a:gd name="T105" fmla="*/ 493 h 658"/>
              <a:gd name="T106" fmla="*/ 2302 w 5938"/>
              <a:gd name="T107" fmla="*/ 9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8" h="658">
                <a:moveTo>
                  <a:pt x="2966" y="32"/>
                </a:moveTo>
                <a:cubicBezTo>
                  <a:pt x="3155" y="32"/>
                  <a:pt x="3155" y="32"/>
                  <a:pt x="3155" y="32"/>
                </a:cubicBezTo>
                <a:cubicBezTo>
                  <a:pt x="3155" y="60"/>
                  <a:pt x="3155" y="60"/>
                  <a:pt x="3155" y="60"/>
                </a:cubicBezTo>
                <a:cubicBezTo>
                  <a:pt x="3150" y="60"/>
                  <a:pt x="3150" y="60"/>
                  <a:pt x="3150" y="60"/>
                </a:cubicBezTo>
                <a:cubicBezTo>
                  <a:pt x="3092" y="60"/>
                  <a:pt x="3083" y="86"/>
                  <a:pt x="3083" y="121"/>
                </a:cubicBezTo>
                <a:cubicBezTo>
                  <a:pt x="3083" y="304"/>
                  <a:pt x="3083" y="304"/>
                  <a:pt x="3083" y="304"/>
                </a:cubicBezTo>
                <a:cubicBezTo>
                  <a:pt x="3083" y="467"/>
                  <a:pt x="2964" y="498"/>
                  <a:pt x="2877" y="498"/>
                </a:cubicBezTo>
                <a:cubicBezTo>
                  <a:pt x="2745" y="498"/>
                  <a:pt x="2661" y="441"/>
                  <a:pt x="2661" y="328"/>
                </a:cubicBezTo>
                <a:cubicBezTo>
                  <a:pt x="2661" y="110"/>
                  <a:pt x="2661" y="110"/>
                  <a:pt x="2661" y="110"/>
                </a:cubicBezTo>
                <a:cubicBezTo>
                  <a:pt x="2661" y="73"/>
                  <a:pt x="2651" y="60"/>
                  <a:pt x="2610" y="60"/>
                </a:cubicBezTo>
                <a:cubicBezTo>
                  <a:pt x="2597" y="60"/>
                  <a:pt x="2597" y="60"/>
                  <a:pt x="2597" y="60"/>
                </a:cubicBezTo>
                <a:cubicBezTo>
                  <a:pt x="2597" y="32"/>
                  <a:pt x="2597" y="32"/>
                  <a:pt x="2597" y="32"/>
                </a:cubicBezTo>
                <a:cubicBezTo>
                  <a:pt x="2827" y="32"/>
                  <a:pt x="2827" y="32"/>
                  <a:pt x="2827" y="32"/>
                </a:cubicBezTo>
                <a:cubicBezTo>
                  <a:pt x="2827" y="60"/>
                  <a:pt x="2827" y="60"/>
                  <a:pt x="2827" y="60"/>
                </a:cubicBezTo>
                <a:cubicBezTo>
                  <a:pt x="2814" y="60"/>
                  <a:pt x="2814" y="60"/>
                  <a:pt x="2814" y="60"/>
                </a:cubicBezTo>
                <a:cubicBezTo>
                  <a:pt x="2784" y="60"/>
                  <a:pt x="2762" y="74"/>
                  <a:pt x="2762" y="110"/>
                </a:cubicBezTo>
                <a:cubicBezTo>
                  <a:pt x="2762" y="328"/>
                  <a:pt x="2762" y="328"/>
                  <a:pt x="2762" y="328"/>
                </a:cubicBezTo>
                <a:cubicBezTo>
                  <a:pt x="2762" y="418"/>
                  <a:pt x="2828" y="449"/>
                  <a:pt x="2895" y="449"/>
                </a:cubicBezTo>
                <a:cubicBezTo>
                  <a:pt x="2991" y="449"/>
                  <a:pt x="3039" y="394"/>
                  <a:pt x="3039" y="314"/>
                </a:cubicBezTo>
                <a:cubicBezTo>
                  <a:pt x="3039" y="136"/>
                  <a:pt x="3039" y="136"/>
                  <a:pt x="3039" y="136"/>
                </a:cubicBezTo>
                <a:cubicBezTo>
                  <a:pt x="3039" y="84"/>
                  <a:pt x="3024" y="60"/>
                  <a:pt x="2979" y="60"/>
                </a:cubicBezTo>
                <a:cubicBezTo>
                  <a:pt x="2966" y="60"/>
                  <a:pt x="2966" y="60"/>
                  <a:pt x="2966" y="60"/>
                </a:cubicBezTo>
                <a:lnTo>
                  <a:pt x="2966" y="32"/>
                </a:lnTo>
                <a:close/>
                <a:moveTo>
                  <a:pt x="3522" y="421"/>
                </a:moveTo>
                <a:cubicBezTo>
                  <a:pt x="3522" y="457"/>
                  <a:pt x="3535" y="464"/>
                  <a:pt x="3564" y="464"/>
                </a:cubicBezTo>
                <a:cubicBezTo>
                  <a:pt x="3564" y="488"/>
                  <a:pt x="3564" y="488"/>
                  <a:pt x="3564" y="488"/>
                </a:cubicBezTo>
                <a:cubicBezTo>
                  <a:pt x="3391" y="488"/>
                  <a:pt x="3391" y="488"/>
                  <a:pt x="3391" y="488"/>
                </a:cubicBezTo>
                <a:cubicBezTo>
                  <a:pt x="3391" y="464"/>
                  <a:pt x="3391" y="464"/>
                  <a:pt x="3391" y="464"/>
                </a:cubicBezTo>
                <a:cubicBezTo>
                  <a:pt x="3421" y="462"/>
                  <a:pt x="3433" y="441"/>
                  <a:pt x="3433" y="381"/>
                </a:cubicBezTo>
                <a:cubicBezTo>
                  <a:pt x="3433" y="317"/>
                  <a:pt x="3433" y="317"/>
                  <a:pt x="3433" y="317"/>
                </a:cubicBezTo>
                <a:cubicBezTo>
                  <a:pt x="3433" y="259"/>
                  <a:pt x="3417" y="236"/>
                  <a:pt x="3387" y="236"/>
                </a:cubicBezTo>
                <a:cubicBezTo>
                  <a:pt x="3364" y="236"/>
                  <a:pt x="3340" y="247"/>
                  <a:pt x="3309" y="268"/>
                </a:cubicBezTo>
                <a:cubicBezTo>
                  <a:pt x="3309" y="417"/>
                  <a:pt x="3309" y="417"/>
                  <a:pt x="3309" y="417"/>
                </a:cubicBezTo>
                <a:cubicBezTo>
                  <a:pt x="3309" y="450"/>
                  <a:pt x="3323" y="464"/>
                  <a:pt x="3353" y="464"/>
                </a:cubicBezTo>
                <a:cubicBezTo>
                  <a:pt x="3359" y="464"/>
                  <a:pt x="3359" y="464"/>
                  <a:pt x="3359" y="464"/>
                </a:cubicBezTo>
                <a:cubicBezTo>
                  <a:pt x="3359" y="488"/>
                  <a:pt x="3359" y="488"/>
                  <a:pt x="3359" y="488"/>
                </a:cubicBezTo>
                <a:cubicBezTo>
                  <a:pt x="3174" y="488"/>
                  <a:pt x="3174" y="488"/>
                  <a:pt x="3174" y="488"/>
                </a:cubicBezTo>
                <a:cubicBezTo>
                  <a:pt x="3174" y="464"/>
                  <a:pt x="3174" y="464"/>
                  <a:pt x="3174" y="464"/>
                </a:cubicBezTo>
                <a:cubicBezTo>
                  <a:pt x="3178" y="464"/>
                  <a:pt x="3178" y="464"/>
                  <a:pt x="3178" y="464"/>
                </a:cubicBezTo>
                <a:cubicBezTo>
                  <a:pt x="3209" y="464"/>
                  <a:pt x="3220" y="451"/>
                  <a:pt x="3220" y="413"/>
                </a:cubicBezTo>
                <a:cubicBezTo>
                  <a:pt x="3220" y="270"/>
                  <a:pt x="3220" y="270"/>
                  <a:pt x="3220" y="270"/>
                </a:cubicBezTo>
                <a:cubicBezTo>
                  <a:pt x="3220" y="254"/>
                  <a:pt x="3211" y="244"/>
                  <a:pt x="3186" y="237"/>
                </a:cubicBezTo>
                <a:cubicBezTo>
                  <a:pt x="3170" y="232"/>
                  <a:pt x="3170" y="232"/>
                  <a:pt x="3170" y="232"/>
                </a:cubicBezTo>
                <a:cubicBezTo>
                  <a:pt x="3170" y="215"/>
                  <a:pt x="3170" y="215"/>
                  <a:pt x="3170" y="215"/>
                </a:cubicBezTo>
                <a:cubicBezTo>
                  <a:pt x="3296" y="172"/>
                  <a:pt x="3296" y="172"/>
                  <a:pt x="3296" y="172"/>
                </a:cubicBezTo>
                <a:cubicBezTo>
                  <a:pt x="3309" y="172"/>
                  <a:pt x="3309" y="172"/>
                  <a:pt x="3309" y="172"/>
                </a:cubicBezTo>
                <a:cubicBezTo>
                  <a:pt x="3309" y="238"/>
                  <a:pt x="3309" y="238"/>
                  <a:pt x="3309" y="238"/>
                </a:cubicBezTo>
                <a:cubicBezTo>
                  <a:pt x="3363" y="202"/>
                  <a:pt x="3410" y="180"/>
                  <a:pt x="3445" y="180"/>
                </a:cubicBezTo>
                <a:cubicBezTo>
                  <a:pt x="3499" y="180"/>
                  <a:pt x="3522" y="219"/>
                  <a:pt x="3522" y="306"/>
                </a:cubicBezTo>
                <a:lnTo>
                  <a:pt x="3522" y="421"/>
                </a:lnTo>
                <a:close/>
                <a:moveTo>
                  <a:pt x="3774" y="488"/>
                </a:moveTo>
                <a:cubicBezTo>
                  <a:pt x="3590" y="488"/>
                  <a:pt x="3590" y="488"/>
                  <a:pt x="3590" y="488"/>
                </a:cubicBezTo>
                <a:cubicBezTo>
                  <a:pt x="3590" y="464"/>
                  <a:pt x="3590" y="464"/>
                  <a:pt x="3590" y="464"/>
                </a:cubicBezTo>
                <a:cubicBezTo>
                  <a:pt x="3598" y="464"/>
                  <a:pt x="3598" y="464"/>
                  <a:pt x="3598" y="464"/>
                </a:cubicBezTo>
                <a:cubicBezTo>
                  <a:pt x="3628" y="464"/>
                  <a:pt x="3639" y="451"/>
                  <a:pt x="3639" y="413"/>
                </a:cubicBezTo>
                <a:cubicBezTo>
                  <a:pt x="3639" y="272"/>
                  <a:pt x="3639" y="272"/>
                  <a:pt x="3639" y="272"/>
                </a:cubicBezTo>
                <a:cubicBezTo>
                  <a:pt x="3639" y="253"/>
                  <a:pt x="3635" y="248"/>
                  <a:pt x="3614" y="240"/>
                </a:cubicBezTo>
                <a:cubicBezTo>
                  <a:pt x="3590" y="232"/>
                  <a:pt x="3590" y="232"/>
                  <a:pt x="3590" y="232"/>
                </a:cubicBezTo>
                <a:cubicBezTo>
                  <a:pt x="3590" y="214"/>
                  <a:pt x="3590" y="214"/>
                  <a:pt x="3590" y="214"/>
                </a:cubicBezTo>
                <a:cubicBezTo>
                  <a:pt x="3716" y="172"/>
                  <a:pt x="3716" y="172"/>
                  <a:pt x="3716" y="172"/>
                </a:cubicBezTo>
                <a:cubicBezTo>
                  <a:pt x="3729" y="172"/>
                  <a:pt x="3729" y="172"/>
                  <a:pt x="3729" y="172"/>
                </a:cubicBezTo>
                <a:cubicBezTo>
                  <a:pt x="3729" y="418"/>
                  <a:pt x="3729" y="418"/>
                  <a:pt x="3729" y="418"/>
                </a:cubicBezTo>
                <a:cubicBezTo>
                  <a:pt x="3729" y="448"/>
                  <a:pt x="3741" y="464"/>
                  <a:pt x="3774" y="464"/>
                </a:cubicBezTo>
                <a:lnTo>
                  <a:pt x="3774" y="488"/>
                </a:lnTo>
                <a:close/>
                <a:moveTo>
                  <a:pt x="3739" y="56"/>
                </a:moveTo>
                <a:cubicBezTo>
                  <a:pt x="3739" y="85"/>
                  <a:pt x="3711" y="106"/>
                  <a:pt x="3681" y="106"/>
                </a:cubicBezTo>
                <a:cubicBezTo>
                  <a:pt x="3647" y="106"/>
                  <a:pt x="3623" y="84"/>
                  <a:pt x="3623" y="56"/>
                </a:cubicBezTo>
                <a:cubicBezTo>
                  <a:pt x="3623" y="29"/>
                  <a:pt x="3650" y="6"/>
                  <a:pt x="3681" y="6"/>
                </a:cubicBezTo>
                <a:cubicBezTo>
                  <a:pt x="3715" y="6"/>
                  <a:pt x="3739" y="28"/>
                  <a:pt x="3739" y="56"/>
                </a:cubicBezTo>
                <a:close/>
                <a:moveTo>
                  <a:pt x="3782" y="188"/>
                </a:moveTo>
                <a:cubicBezTo>
                  <a:pt x="3968" y="188"/>
                  <a:pt x="3968" y="188"/>
                  <a:pt x="3968" y="188"/>
                </a:cubicBezTo>
                <a:cubicBezTo>
                  <a:pt x="3968" y="212"/>
                  <a:pt x="3968" y="212"/>
                  <a:pt x="3968" y="212"/>
                </a:cubicBezTo>
                <a:cubicBezTo>
                  <a:pt x="3942" y="212"/>
                  <a:pt x="3942" y="212"/>
                  <a:pt x="3942" y="212"/>
                </a:cubicBezTo>
                <a:cubicBezTo>
                  <a:pt x="3927" y="212"/>
                  <a:pt x="3920" y="226"/>
                  <a:pt x="3933" y="253"/>
                </a:cubicBezTo>
                <a:cubicBezTo>
                  <a:pt x="3998" y="399"/>
                  <a:pt x="3998" y="399"/>
                  <a:pt x="3998" y="399"/>
                </a:cubicBezTo>
                <a:cubicBezTo>
                  <a:pt x="4055" y="270"/>
                  <a:pt x="4055" y="270"/>
                  <a:pt x="4055" y="270"/>
                </a:cubicBezTo>
                <a:cubicBezTo>
                  <a:pt x="4072" y="232"/>
                  <a:pt x="4063" y="217"/>
                  <a:pt x="4012" y="212"/>
                </a:cubicBezTo>
                <a:cubicBezTo>
                  <a:pt x="4012" y="188"/>
                  <a:pt x="4012" y="188"/>
                  <a:pt x="4012" y="188"/>
                </a:cubicBezTo>
                <a:cubicBezTo>
                  <a:pt x="4158" y="188"/>
                  <a:pt x="4158" y="188"/>
                  <a:pt x="4158" y="188"/>
                </a:cubicBezTo>
                <a:cubicBezTo>
                  <a:pt x="4158" y="212"/>
                  <a:pt x="4158" y="212"/>
                  <a:pt x="4158" y="212"/>
                </a:cubicBezTo>
                <a:cubicBezTo>
                  <a:pt x="4120" y="216"/>
                  <a:pt x="4110" y="225"/>
                  <a:pt x="4096" y="256"/>
                </a:cubicBezTo>
                <a:cubicBezTo>
                  <a:pt x="3991" y="493"/>
                  <a:pt x="3991" y="493"/>
                  <a:pt x="3991" y="493"/>
                </a:cubicBezTo>
                <a:cubicBezTo>
                  <a:pt x="3947" y="493"/>
                  <a:pt x="3947" y="493"/>
                  <a:pt x="3947" y="493"/>
                </a:cubicBezTo>
                <a:cubicBezTo>
                  <a:pt x="3838" y="257"/>
                  <a:pt x="3838" y="257"/>
                  <a:pt x="3838" y="257"/>
                </a:cubicBezTo>
                <a:cubicBezTo>
                  <a:pt x="3824" y="227"/>
                  <a:pt x="3814" y="216"/>
                  <a:pt x="3782" y="212"/>
                </a:cubicBezTo>
                <a:lnTo>
                  <a:pt x="3782" y="188"/>
                </a:lnTo>
                <a:close/>
                <a:moveTo>
                  <a:pt x="4453" y="402"/>
                </a:moveTo>
                <a:cubicBezTo>
                  <a:pt x="4412" y="460"/>
                  <a:pt x="4353" y="496"/>
                  <a:pt x="4296" y="496"/>
                </a:cubicBezTo>
                <a:cubicBezTo>
                  <a:pt x="4217" y="496"/>
                  <a:pt x="4162" y="434"/>
                  <a:pt x="4162" y="345"/>
                </a:cubicBezTo>
                <a:cubicBezTo>
                  <a:pt x="4162" y="249"/>
                  <a:pt x="4228" y="180"/>
                  <a:pt x="4319" y="180"/>
                </a:cubicBezTo>
                <a:cubicBezTo>
                  <a:pt x="4358" y="180"/>
                  <a:pt x="4389" y="193"/>
                  <a:pt x="4412" y="216"/>
                </a:cubicBezTo>
                <a:cubicBezTo>
                  <a:pt x="4455" y="259"/>
                  <a:pt x="4434" y="300"/>
                  <a:pt x="4460" y="313"/>
                </a:cubicBezTo>
                <a:cubicBezTo>
                  <a:pt x="4460" y="334"/>
                  <a:pt x="4460" y="334"/>
                  <a:pt x="4460" y="334"/>
                </a:cubicBezTo>
                <a:cubicBezTo>
                  <a:pt x="4257" y="334"/>
                  <a:pt x="4257" y="334"/>
                  <a:pt x="4257" y="334"/>
                </a:cubicBezTo>
                <a:cubicBezTo>
                  <a:pt x="4263" y="395"/>
                  <a:pt x="4304" y="441"/>
                  <a:pt x="4347" y="441"/>
                </a:cubicBezTo>
                <a:cubicBezTo>
                  <a:pt x="4374" y="441"/>
                  <a:pt x="4401" y="426"/>
                  <a:pt x="4436" y="389"/>
                </a:cubicBezTo>
                <a:lnTo>
                  <a:pt x="4453" y="402"/>
                </a:lnTo>
                <a:close/>
                <a:moveTo>
                  <a:pt x="4359" y="306"/>
                </a:moveTo>
                <a:cubicBezTo>
                  <a:pt x="4358" y="249"/>
                  <a:pt x="4338" y="215"/>
                  <a:pt x="4307" y="215"/>
                </a:cubicBezTo>
                <a:cubicBezTo>
                  <a:pt x="4277" y="215"/>
                  <a:pt x="4250" y="254"/>
                  <a:pt x="4255" y="306"/>
                </a:cubicBezTo>
                <a:lnTo>
                  <a:pt x="4359" y="306"/>
                </a:lnTo>
                <a:close/>
                <a:moveTo>
                  <a:pt x="4703" y="488"/>
                </a:moveTo>
                <a:cubicBezTo>
                  <a:pt x="4499" y="488"/>
                  <a:pt x="4499" y="488"/>
                  <a:pt x="4499" y="488"/>
                </a:cubicBezTo>
                <a:cubicBezTo>
                  <a:pt x="4499" y="464"/>
                  <a:pt x="4499" y="464"/>
                  <a:pt x="4499" y="464"/>
                </a:cubicBezTo>
                <a:cubicBezTo>
                  <a:pt x="4504" y="464"/>
                  <a:pt x="4504" y="464"/>
                  <a:pt x="4504" y="464"/>
                </a:cubicBezTo>
                <a:cubicBezTo>
                  <a:pt x="4534" y="464"/>
                  <a:pt x="4545" y="451"/>
                  <a:pt x="4545" y="413"/>
                </a:cubicBezTo>
                <a:cubicBezTo>
                  <a:pt x="4545" y="293"/>
                  <a:pt x="4545" y="293"/>
                  <a:pt x="4545" y="293"/>
                </a:cubicBezTo>
                <a:cubicBezTo>
                  <a:pt x="4545" y="260"/>
                  <a:pt x="4541" y="253"/>
                  <a:pt x="4519" y="244"/>
                </a:cubicBezTo>
                <a:cubicBezTo>
                  <a:pt x="4499" y="236"/>
                  <a:pt x="4499" y="236"/>
                  <a:pt x="4499" y="236"/>
                </a:cubicBezTo>
                <a:cubicBezTo>
                  <a:pt x="4499" y="218"/>
                  <a:pt x="4499" y="218"/>
                  <a:pt x="4499" y="218"/>
                </a:cubicBezTo>
                <a:cubicBezTo>
                  <a:pt x="4619" y="172"/>
                  <a:pt x="4619" y="172"/>
                  <a:pt x="4619" y="172"/>
                </a:cubicBezTo>
                <a:cubicBezTo>
                  <a:pt x="4634" y="172"/>
                  <a:pt x="4634" y="172"/>
                  <a:pt x="4634" y="172"/>
                </a:cubicBezTo>
                <a:cubicBezTo>
                  <a:pt x="4634" y="254"/>
                  <a:pt x="4634" y="254"/>
                  <a:pt x="4634" y="254"/>
                </a:cubicBezTo>
                <a:cubicBezTo>
                  <a:pt x="4636" y="254"/>
                  <a:pt x="4636" y="254"/>
                  <a:pt x="4636" y="254"/>
                </a:cubicBezTo>
                <a:cubicBezTo>
                  <a:pt x="4663" y="202"/>
                  <a:pt x="4675" y="180"/>
                  <a:pt x="4700" y="180"/>
                </a:cubicBezTo>
                <a:cubicBezTo>
                  <a:pt x="4705" y="180"/>
                  <a:pt x="4711" y="181"/>
                  <a:pt x="4714" y="183"/>
                </a:cubicBezTo>
                <a:cubicBezTo>
                  <a:pt x="4772" y="204"/>
                  <a:pt x="4772" y="204"/>
                  <a:pt x="4772" y="204"/>
                </a:cubicBezTo>
                <a:cubicBezTo>
                  <a:pt x="4763" y="235"/>
                  <a:pt x="4752" y="261"/>
                  <a:pt x="4737" y="282"/>
                </a:cubicBezTo>
                <a:cubicBezTo>
                  <a:pt x="4714" y="273"/>
                  <a:pt x="4687" y="263"/>
                  <a:pt x="4678" y="263"/>
                </a:cubicBezTo>
                <a:cubicBezTo>
                  <a:pt x="4663" y="263"/>
                  <a:pt x="4651" y="273"/>
                  <a:pt x="4634" y="296"/>
                </a:cubicBezTo>
                <a:cubicBezTo>
                  <a:pt x="4634" y="415"/>
                  <a:pt x="4634" y="415"/>
                  <a:pt x="4634" y="415"/>
                </a:cubicBezTo>
                <a:cubicBezTo>
                  <a:pt x="4634" y="450"/>
                  <a:pt x="4645" y="464"/>
                  <a:pt x="4684" y="464"/>
                </a:cubicBezTo>
                <a:cubicBezTo>
                  <a:pt x="4703" y="464"/>
                  <a:pt x="4703" y="464"/>
                  <a:pt x="4703" y="464"/>
                </a:cubicBezTo>
                <a:lnTo>
                  <a:pt x="4703" y="488"/>
                </a:lnTo>
                <a:close/>
                <a:moveTo>
                  <a:pt x="4819" y="401"/>
                </a:moveTo>
                <a:cubicBezTo>
                  <a:pt x="4842" y="401"/>
                  <a:pt x="4842" y="401"/>
                  <a:pt x="4842" y="401"/>
                </a:cubicBezTo>
                <a:cubicBezTo>
                  <a:pt x="4854" y="442"/>
                  <a:pt x="4887" y="464"/>
                  <a:pt x="4918" y="464"/>
                </a:cubicBezTo>
                <a:cubicBezTo>
                  <a:pt x="4939" y="464"/>
                  <a:pt x="4956" y="449"/>
                  <a:pt x="4956" y="430"/>
                </a:cubicBezTo>
                <a:cubicBezTo>
                  <a:pt x="4956" y="380"/>
                  <a:pt x="4819" y="362"/>
                  <a:pt x="4819" y="273"/>
                </a:cubicBezTo>
                <a:cubicBezTo>
                  <a:pt x="4819" y="218"/>
                  <a:pt x="4865" y="180"/>
                  <a:pt x="4934" y="180"/>
                </a:cubicBezTo>
                <a:cubicBezTo>
                  <a:pt x="4961" y="180"/>
                  <a:pt x="4985" y="185"/>
                  <a:pt x="5016" y="196"/>
                </a:cubicBezTo>
                <a:cubicBezTo>
                  <a:pt x="5017" y="274"/>
                  <a:pt x="5017" y="274"/>
                  <a:pt x="5017" y="274"/>
                </a:cubicBezTo>
                <a:cubicBezTo>
                  <a:pt x="4994" y="274"/>
                  <a:pt x="4994" y="274"/>
                  <a:pt x="4994" y="274"/>
                </a:cubicBezTo>
                <a:cubicBezTo>
                  <a:pt x="4981" y="234"/>
                  <a:pt x="4956" y="212"/>
                  <a:pt x="4925" y="212"/>
                </a:cubicBezTo>
                <a:cubicBezTo>
                  <a:pt x="4906" y="212"/>
                  <a:pt x="4891" y="224"/>
                  <a:pt x="4891" y="240"/>
                </a:cubicBezTo>
                <a:cubicBezTo>
                  <a:pt x="4891" y="300"/>
                  <a:pt x="5036" y="302"/>
                  <a:pt x="5036" y="402"/>
                </a:cubicBezTo>
                <a:cubicBezTo>
                  <a:pt x="5036" y="457"/>
                  <a:pt x="4997" y="495"/>
                  <a:pt x="4940" y="495"/>
                </a:cubicBezTo>
                <a:cubicBezTo>
                  <a:pt x="4890" y="495"/>
                  <a:pt x="4873" y="485"/>
                  <a:pt x="4863" y="485"/>
                </a:cubicBezTo>
                <a:cubicBezTo>
                  <a:pt x="4858" y="485"/>
                  <a:pt x="4854" y="488"/>
                  <a:pt x="4848" y="494"/>
                </a:cubicBezTo>
                <a:cubicBezTo>
                  <a:pt x="4827" y="494"/>
                  <a:pt x="4827" y="494"/>
                  <a:pt x="4827" y="494"/>
                </a:cubicBezTo>
                <a:lnTo>
                  <a:pt x="4819" y="401"/>
                </a:lnTo>
                <a:close/>
                <a:moveTo>
                  <a:pt x="5257" y="488"/>
                </a:moveTo>
                <a:cubicBezTo>
                  <a:pt x="5074" y="488"/>
                  <a:pt x="5074" y="488"/>
                  <a:pt x="5074" y="488"/>
                </a:cubicBezTo>
                <a:cubicBezTo>
                  <a:pt x="5074" y="464"/>
                  <a:pt x="5074" y="464"/>
                  <a:pt x="5074" y="464"/>
                </a:cubicBezTo>
                <a:cubicBezTo>
                  <a:pt x="5082" y="464"/>
                  <a:pt x="5082" y="464"/>
                  <a:pt x="5082" y="464"/>
                </a:cubicBezTo>
                <a:cubicBezTo>
                  <a:pt x="5112" y="464"/>
                  <a:pt x="5123" y="451"/>
                  <a:pt x="5123" y="413"/>
                </a:cubicBezTo>
                <a:cubicBezTo>
                  <a:pt x="5123" y="272"/>
                  <a:pt x="5123" y="272"/>
                  <a:pt x="5123" y="272"/>
                </a:cubicBezTo>
                <a:cubicBezTo>
                  <a:pt x="5123" y="253"/>
                  <a:pt x="5118" y="248"/>
                  <a:pt x="5098" y="240"/>
                </a:cubicBezTo>
                <a:cubicBezTo>
                  <a:pt x="5074" y="232"/>
                  <a:pt x="5074" y="232"/>
                  <a:pt x="5074" y="232"/>
                </a:cubicBezTo>
                <a:cubicBezTo>
                  <a:pt x="5074" y="214"/>
                  <a:pt x="5074" y="214"/>
                  <a:pt x="5074" y="214"/>
                </a:cubicBezTo>
                <a:cubicBezTo>
                  <a:pt x="5199" y="172"/>
                  <a:pt x="5199" y="172"/>
                  <a:pt x="5199" y="172"/>
                </a:cubicBezTo>
                <a:cubicBezTo>
                  <a:pt x="5212" y="172"/>
                  <a:pt x="5212" y="172"/>
                  <a:pt x="5212" y="172"/>
                </a:cubicBezTo>
                <a:cubicBezTo>
                  <a:pt x="5212" y="418"/>
                  <a:pt x="5212" y="418"/>
                  <a:pt x="5212" y="418"/>
                </a:cubicBezTo>
                <a:cubicBezTo>
                  <a:pt x="5212" y="448"/>
                  <a:pt x="5225" y="464"/>
                  <a:pt x="5257" y="464"/>
                </a:cubicBezTo>
                <a:lnTo>
                  <a:pt x="5257" y="488"/>
                </a:lnTo>
                <a:close/>
                <a:moveTo>
                  <a:pt x="5223" y="56"/>
                </a:moveTo>
                <a:cubicBezTo>
                  <a:pt x="5223" y="85"/>
                  <a:pt x="5195" y="106"/>
                  <a:pt x="5165" y="106"/>
                </a:cubicBezTo>
                <a:cubicBezTo>
                  <a:pt x="5131" y="106"/>
                  <a:pt x="5106" y="84"/>
                  <a:pt x="5106" y="56"/>
                </a:cubicBezTo>
                <a:cubicBezTo>
                  <a:pt x="5106" y="29"/>
                  <a:pt x="5134" y="6"/>
                  <a:pt x="5165" y="6"/>
                </a:cubicBezTo>
                <a:cubicBezTo>
                  <a:pt x="5198" y="6"/>
                  <a:pt x="5223" y="28"/>
                  <a:pt x="5223" y="56"/>
                </a:cubicBezTo>
                <a:close/>
                <a:moveTo>
                  <a:pt x="5423" y="406"/>
                </a:moveTo>
                <a:cubicBezTo>
                  <a:pt x="5423" y="433"/>
                  <a:pt x="5435" y="445"/>
                  <a:pt x="5456" y="445"/>
                </a:cubicBezTo>
                <a:cubicBezTo>
                  <a:pt x="5474" y="445"/>
                  <a:pt x="5491" y="434"/>
                  <a:pt x="5512" y="408"/>
                </a:cubicBezTo>
                <a:cubicBezTo>
                  <a:pt x="5522" y="429"/>
                  <a:pt x="5522" y="429"/>
                  <a:pt x="5522" y="429"/>
                </a:cubicBezTo>
                <a:cubicBezTo>
                  <a:pt x="5500" y="469"/>
                  <a:pt x="5456" y="496"/>
                  <a:pt x="5416" y="496"/>
                </a:cubicBezTo>
                <a:cubicBezTo>
                  <a:pt x="5366" y="496"/>
                  <a:pt x="5333" y="468"/>
                  <a:pt x="5333" y="405"/>
                </a:cubicBezTo>
                <a:cubicBezTo>
                  <a:pt x="5333" y="229"/>
                  <a:pt x="5333" y="229"/>
                  <a:pt x="5333" y="229"/>
                </a:cubicBezTo>
                <a:cubicBezTo>
                  <a:pt x="5294" y="229"/>
                  <a:pt x="5294" y="229"/>
                  <a:pt x="5294" y="229"/>
                </a:cubicBezTo>
                <a:cubicBezTo>
                  <a:pt x="5294" y="210"/>
                  <a:pt x="5294" y="210"/>
                  <a:pt x="5294" y="210"/>
                </a:cubicBezTo>
                <a:cubicBezTo>
                  <a:pt x="5338" y="191"/>
                  <a:pt x="5388" y="138"/>
                  <a:pt x="5401" y="97"/>
                </a:cubicBezTo>
                <a:cubicBezTo>
                  <a:pt x="5423" y="97"/>
                  <a:pt x="5423" y="97"/>
                  <a:pt x="5423" y="97"/>
                </a:cubicBezTo>
                <a:cubicBezTo>
                  <a:pt x="5423" y="188"/>
                  <a:pt x="5423" y="188"/>
                  <a:pt x="5423" y="188"/>
                </a:cubicBezTo>
                <a:cubicBezTo>
                  <a:pt x="5519" y="188"/>
                  <a:pt x="5519" y="188"/>
                  <a:pt x="5519" y="188"/>
                </a:cubicBezTo>
                <a:cubicBezTo>
                  <a:pt x="5508" y="229"/>
                  <a:pt x="5508" y="229"/>
                  <a:pt x="5508" y="229"/>
                </a:cubicBezTo>
                <a:cubicBezTo>
                  <a:pt x="5423" y="229"/>
                  <a:pt x="5423" y="229"/>
                  <a:pt x="5423" y="229"/>
                </a:cubicBezTo>
                <a:lnTo>
                  <a:pt x="5423" y="406"/>
                </a:lnTo>
                <a:close/>
                <a:moveTo>
                  <a:pt x="5636" y="279"/>
                </a:moveTo>
                <a:cubicBezTo>
                  <a:pt x="5610" y="226"/>
                  <a:pt x="5598" y="212"/>
                  <a:pt x="5566" y="212"/>
                </a:cubicBezTo>
                <a:cubicBezTo>
                  <a:pt x="5566" y="188"/>
                  <a:pt x="5566" y="188"/>
                  <a:pt x="5566" y="188"/>
                </a:cubicBezTo>
                <a:cubicBezTo>
                  <a:pt x="5753" y="188"/>
                  <a:pt x="5753" y="188"/>
                  <a:pt x="5753" y="188"/>
                </a:cubicBezTo>
                <a:cubicBezTo>
                  <a:pt x="5753" y="212"/>
                  <a:pt x="5753" y="212"/>
                  <a:pt x="5753" y="212"/>
                </a:cubicBezTo>
                <a:cubicBezTo>
                  <a:pt x="5715" y="212"/>
                  <a:pt x="5709" y="227"/>
                  <a:pt x="5723" y="256"/>
                </a:cubicBezTo>
                <a:cubicBezTo>
                  <a:pt x="5784" y="382"/>
                  <a:pt x="5784" y="382"/>
                  <a:pt x="5784" y="382"/>
                </a:cubicBezTo>
                <a:cubicBezTo>
                  <a:pt x="5840" y="269"/>
                  <a:pt x="5840" y="269"/>
                  <a:pt x="5840" y="269"/>
                </a:cubicBezTo>
                <a:cubicBezTo>
                  <a:pt x="5855" y="238"/>
                  <a:pt x="5846" y="213"/>
                  <a:pt x="5802" y="212"/>
                </a:cubicBezTo>
                <a:cubicBezTo>
                  <a:pt x="5802" y="188"/>
                  <a:pt x="5802" y="188"/>
                  <a:pt x="5802" y="188"/>
                </a:cubicBezTo>
                <a:cubicBezTo>
                  <a:pt x="5938" y="188"/>
                  <a:pt x="5938" y="188"/>
                  <a:pt x="5938" y="188"/>
                </a:cubicBezTo>
                <a:cubicBezTo>
                  <a:pt x="5938" y="212"/>
                  <a:pt x="5938" y="212"/>
                  <a:pt x="5938" y="212"/>
                </a:cubicBezTo>
                <a:cubicBezTo>
                  <a:pt x="5905" y="219"/>
                  <a:pt x="5896" y="228"/>
                  <a:pt x="5875" y="270"/>
                </a:cubicBezTo>
                <a:cubicBezTo>
                  <a:pt x="5711" y="604"/>
                  <a:pt x="5711" y="604"/>
                  <a:pt x="5711" y="604"/>
                </a:cubicBezTo>
                <a:cubicBezTo>
                  <a:pt x="5693" y="641"/>
                  <a:pt x="5670" y="658"/>
                  <a:pt x="5644" y="658"/>
                </a:cubicBezTo>
                <a:cubicBezTo>
                  <a:pt x="5618" y="658"/>
                  <a:pt x="5598" y="641"/>
                  <a:pt x="5598" y="617"/>
                </a:cubicBezTo>
                <a:cubicBezTo>
                  <a:pt x="5598" y="605"/>
                  <a:pt x="5602" y="592"/>
                  <a:pt x="5609" y="586"/>
                </a:cubicBezTo>
                <a:cubicBezTo>
                  <a:pt x="5643" y="552"/>
                  <a:pt x="5682" y="598"/>
                  <a:pt x="5720" y="512"/>
                </a:cubicBezTo>
                <a:cubicBezTo>
                  <a:pt x="5735" y="480"/>
                  <a:pt x="5735" y="480"/>
                  <a:pt x="5735" y="480"/>
                </a:cubicBezTo>
                <a:lnTo>
                  <a:pt x="5636" y="279"/>
                </a:lnTo>
                <a:close/>
                <a:moveTo>
                  <a:pt x="364" y="34"/>
                </a:moveTo>
                <a:cubicBezTo>
                  <a:pt x="552" y="34"/>
                  <a:pt x="552" y="34"/>
                  <a:pt x="552" y="34"/>
                </a:cubicBezTo>
                <a:cubicBezTo>
                  <a:pt x="552" y="62"/>
                  <a:pt x="552" y="62"/>
                  <a:pt x="552" y="62"/>
                </a:cubicBezTo>
                <a:cubicBezTo>
                  <a:pt x="547" y="62"/>
                  <a:pt x="547" y="62"/>
                  <a:pt x="547" y="62"/>
                </a:cubicBezTo>
                <a:cubicBezTo>
                  <a:pt x="489" y="62"/>
                  <a:pt x="480" y="88"/>
                  <a:pt x="480" y="123"/>
                </a:cubicBezTo>
                <a:cubicBezTo>
                  <a:pt x="480" y="303"/>
                  <a:pt x="480" y="303"/>
                  <a:pt x="480" y="303"/>
                </a:cubicBezTo>
                <a:cubicBezTo>
                  <a:pt x="480" y="465"/>
                  <a:pt x="363" y="496"/>
                  <a:pt x="276" y="496"/>
                </a:cubicBezTo>
                <a:cubicBezTo>
                  <a:pt x="146" y="496"/>
                  <a:pt x="63" y="439"/>
                  <a:pt x="63" y="328"/>
                </a:cubicBezTo>
                <a:cubicBezTo>
                  <a:pt x="63" y="112"/>
                  <a:pt x="63" y="112"/>
                  <a:pt x="63" y="112"/>
                </a:cubicBezTo>
                <a:cubicBezTo>
                  <a:pt x="63" y="75"/>
                  <a:pt x="53" y="62"/>
                  <a:pt x="12" y="62"/>
                </a:cubicBezTo>
                <a:cubicBezTo>
                  <a:pt x="0" y="62"/>
                  <a:pt x="0" y="62"/>
                  <a:pt x="0" y="62"/>
                </a:cubicBezTo>
                <a:cubicBezTo>
                  <a:pt x="0" y="34"/>
                  <a:pt x="0" y="34"/>
                  <a:pt x="0" y="34"/>
                </a:cubicBezTo>
                <a:cubicBezTo>
                  <a:pt x="227" y="34"/>
                  <a:pt x="227" y="34"/>
                  <a:pt x="227" y="34"/>
                </a:cubicBezTo>
                <a:cubicBezTo>
                  <a:pt x="227" y="62"/>
                  <a:pt x="227" y="62"/>
                  <a:pt x="227" y="62"/>
                </a:cubicBezTo>
                <a:cubicBezTo>
                  <a:pt x="215" y="62"/>
                  <a:pt x="215" y="62"/>
                  <a:pt x="215" y="62"/>
                </a:cubicBezTo>
                <a:cubicBezTo>
                  <a:pt x="184" y="62"/>
                  <a:pt x="163" y="76"/>
                  <a:pt x="163" y="112"/>
                </a:cubicBezTo>
                <a:cubicBezTo>
                  <a:pt x="163" y="328"/>
                  <a:pt x="163" y="328"/>
                  <a:pt x="163" y="328"/>
                </a:cubicBezTo>
                <a:cubicBezTo>
                  <a:pt x="163" y="416"/>
                  <a:pt x="228" y="447"/>
                  <a:pt x="294" y="447"/>
                </a:cubicBezTo>
                <a:cubicBezTo>
                  <a:pt x="389" y="447"/>
                  <a:pt x="437" y="393"/>
                  <a:pt x="437" y="313"/>
                </a:cubicBezTo>
                <a:cubicBezTo>
                  <a:pt x="437" y="137"/>
                  <a:pt x="437" y="137"/>
                  <a:pt x="437" y="137"/>
                </a:cubicBezTo>
                <a:cubicBezTo>
                  <a:pt x="437" y="86"/>
                  <a:pt x="422" y="62"/>
                  <a:pt x="377" y="62"/>
                </a:cubicBezTo>
                <a:cubicBezTo>
                  <a:pt x="364" y="62"/>
                  <a:pt x="364" y="62"/>
                  <a:pt x="364" y="62"/>
                </a:cubicBezTo>
                <a:lnTo>
                  <a:pt x="364" y="34"/>
                </a:lnTo>
                <a:close/>
                <a:moveTo>
                  <a:pt x="667" y="405"/>
                </a:moveTo>
                <a:cubicBezTo>
                  <a:pt x="667" y="432"/>
                  <a:pt x="680" y="443"/>
                  <a:pt x="701" y="443"/>
                </a:cubicBezTo>
                <a:cubicBezTo>
                  <a:pt x="718" y="443"/>
                  <a:pt x="735" y="432"/>
                  <a:pt x="756" y="407"/>
                </a:cubicBezTo>
                <a:cubicBezTo>
                  <a:pt x="766" y="427"/>
                  <a:pt x="766" y="427"/>
                  <a:pt x="766" y="427"/>
                </a:cubicBezTo>
                <a:cubicBezTo>
                  <a:pt x="744" y="467"/>
                  <a:pt x="701" y="493"/>
                  <a:pt x="661" y="493"/>
                </a:cubicBezTo>
                <a:cubicBezTo>
                  <a:pt x="611" y="493"/>
                  <a:pt x="579" y="466"/>
                  <a:pt x="579" y="403"/>
                </a:cubicBezTo>
                <a:cubicBezTo>
                  <a:pt x="579" y="229"/>
                  <a:pt x="579" y="229"/>
                  <a:pt x="579" y="229"/>
                </a:cubicBezTo>
                <a:cubicBezTo>
                  <a:pt x="540" y="229"/>
                  <a:pt x="540" y="229"/>
                  <a:pt x="540" y="229"/>
                </a:cubicBezTo>
                <a:cubicBezTo>
                  <a:pt x="540" y="210"/>
                  <a:pt x="540" y="210"/>
                  <a:pt x="540" y="210"/>
                </a:cubicBezTo>
                <a:cubicBezTo>
                  <a:pt x="584" y="192"/>
                  <a:pt x="633" y="139"/>
                  <a:pt x="646" y="99"/>
                </a:cubicBezTo>
                <a:cubicBezTo>
                  <a:pt x="667" y="99"/>
                  <a:pt x="667" y="99"/>
                  <a:pt x="667" y="99"/>
                </a:cubicBezTo>
                <a:cubicBezTo>
                  <a:pt x="667" y="189"/>
                  <a:pt x="667" y="189"/>
                  <a:pt x="667" y="189"/>
                </a:cubicBezTo>
                <a:cubicBezTo>
                  <a:pt x="762" y="189"/>
                  <a:pt x="762" y="189"/>
                  <a:pt x="762" y="189"/>
                </a:cubicBezTo>
                <a:cubicBezTo>
                  <a:pt x="751" y="229"/>
                  <a:pt x="751" y="229"/>
                  <a:pt x="751" y="229"/>
                </a:cubicBezTo>
                <a:cubicBezTo>
                  <a:pt x="667" y="229"/>
                  <a:pt x="667" y="229"/>
                  <a:pt x="667" y="229"/>
                </a:cubicBezTo>
                <a:lnTo>
                  <a:pt x="667" y="405"/>
                </a:lnTo>
                <a:close/>
                <a:moveTo>
                  <a:pt x="1001" y="485"/>
                </a:moveTo>
                <a:cubicBezTo>
                  <a:pt x="799" y="485"/>
                  <a:pt x="799" y="485"/>
                  <a:pt x="799" y="485"/>
                </a:cubicBezTo>
                <a:cubicBezTo>
                  <a:pt x="799" y="462"/>
                  <a:pt x="799" y="462"/>
                  <a:pt x="799" y="462"/>
                </a:cubicBezTo>
                <a:cubicBezTo>
                  <a:pt x="804" y="462"/>
                  <a:pt x="804" y="462"/>
                  <a:pt x="804" y="462"/>
                </a:cubicBezTo>
                <a:cubicBezTo>
                  <a:pt x="834" y="462"/>
                  <a:pt x="845" y="449"/>
                  <a:pt x="845" y="412"/>
                </a:cubicBezTo>
                <a:cubicBezTo>
                  <a:pt x="845" y="293"/>
                  <a:pt x="845" y="293"/>
                  <a:pt x="845" y="293"/>
                </a:cubicBezTo>
                <a:cubicBezTo>
                  <a:pt x="845" y="261"/>
                  <a:pt x="841" y="253"/>
                  <a:pt x="819" y="245"/>
                </a:cubicBezTo>
                <a:cubicBezTo>
                  <a:pt x="799" y="236"/>
                  <a:pt x="799" y="236"/>
                  <a:pt x="799" y="236"/>
                </a:cubicBezTo>
                <a:cubicBezTo>
                  <a:pt x="799" y="218"/>
                  <a:pt x="799" y="218"/>
                  <a:pt x="799" y="218"/>
                </a:cubicBezTo>
                <a:cubicBezTo>
                  <a:pt x="918" y="173"/>
                  <a:pt x="918" y="173"/>
                  <a:pt x="918" y="173"/>
                </a:cubicBezTo>
                <a:cubicBezTo>
                  <a:pt x="934" y="173"/>
                  <a:pt x="934" y="173"/>
                  <a:pt x="934" y="173"/>
                </a:cubicBezTo>
                <a:cubicBezTo>
                  <a:pt x="934" y="255"/>
                  <a:pt x="934" y="255"/>
                  <a:pt x="934" y="255"/>
                </a:cubicBezTo>
                <a:cubicBezTo>
                  <a:pt x="935" y="255"/>
                  <a:pt x="935" y="255"/>
                  <a:pt x="935" y="255"/>
                </a:cubicBezTo>
                <a:cubicBezTo>
                  <a:pt x="962" y="202"/>
                  <a:pt x="974" y="181"/>
                  <a:pt x="998" y="181"/>
                </a:cubicBezTo>
                <a:cubicBezTo>
                  <a:pt x="1003" y="181"/>
                  <a:pt x="1009" y="182"/>
                  <a:pt x="1013" y="184"/>
                </a:cubicBezTo>
                <a:cubicBezTo>
                  <a:pt x="1070" y="205"/>
                  <a:pt x="1070" y="205"/>
                  <a:pt x="1070" y="205"/>
                </a:cubicBezTo>
                <a:cubicBezTo>
                  <a:pt x="1061" y="235"/>
                  <a:pt x="1050" y="261"/>
                  <a:pt x="1035" y="281"/>
                </a:cubicBezTo>
                <a:cubicBezTo>
                  <a:pt x="1013" y="273"/>
                  <a:pt x="986" y="263"/>
                  <a:pt x="976" y="263"/>
                </a:cubicBezTo>
                <a:cubicBezTo>
                  <a:pt x="962" y="263"/>
                  <a:pt x="950" y="274"/>
                  <a:pt x="934" y="296"/>
                </a:cubicBezTo>
                <a:cubicBezTo>
                  <a:pt x="934" y="414"/>
                  <a:pt x="934" y="414"/>
                  <a:pt x="934" y="414"/>
                </a:cubicBezTo>
                <a:cubicBezTo>
                  <a:pt x="934" y="449"/>
                  <a:pt x="945" y="462"/>
                  <a:pt x="982" y="462"/>
                </a:cubicBezTo>
                <a:cubicBezTo>
                  <a:pt x="1001" y="462"/>
                  <a:pt x="1001" y="462"/>
                  <a:pt x="1001" y="462"/>
                </a:cubicBezTo>
                <a:lnTo>
                  <a:pt x="1001" y="485"/>
                </a:lnTo>
                <a:close/>
                <a:moveTo>
                  <a:pt x="1386" y="401"/>
                </a:moveTo>
                <a:cubicBezTo>
                  <a:pt x="1345" y="458"/>
                  <a:pt x="1286" y="493"/>
                  <a:pt x="1230" y="493"/>
                </a:cubicBezTo>
                <a:cubicBezTo>
                  <a:pt x="1151" y="493"/>
                  <a:pt x="1098" y="432"/>
                  <a:pt x="1098" y="345"/>
                </a:cubicBezTo>
                <a:cubicBezTo>
                  <a:pt x="1098" y="249"/>
                  <a:pt x="1162" y="181"/>
                  <a:pt x="1253" y="181"/>
                </a:cubicBezTo>
                <a:cubicBezTo>
                  <a:pt x="1292" y="181"/>
                  <a:pt x="1322" y="194"/>
                  <a:pt x="1344" y="216"/>
                </a:cubicBezTo>
                <a:cubicBezTo>
                  <a:pt x="1387" y="259"/>
                  <a:pt x="1367" y="300"/>
                  <a:pt x="1392" y="313"/>
                </a:cubicBezTo>
                <a:cubicBezTo>
                  <a:pt x="1392" y="334"/>
                  <a:pt x="1392" y="334"/>
                  <a:pt x="1392" y="334"/>
                </a:cubicBezTo>
                <a:cubicBezTo>
                  <a:pt x="1191" y="334"/>
                  <a:pt x="1191" y="334"/>
                  <a:pt x="1191" y="334"/>
                </a:cubicBezTo>
                <a:cubicBezTo>
                  <a:pt x="1197" y="394"/>
                  <a:pt x="1238" y="440"/>
                  <a:pt x="1281" y="440"/>
                </a:cubicBezTo>
                <a:cubicBezTo>
                  <a:pt x="1307" y="440"/>
                  <a:pt x="1334" y="425"/>
                  <a:pt x="1369" y="387"/>
                </a:cubicBezTo>
                <a:lnTo>
                  <a:pt x="1386" y="401"/>
                </a:lnTo>
                <a:close/>
                <a:moveTo>
                  <a:pt x="1292" y="306"/>
                </a:moveTo>
                <a:cubicBezTo>
                  <a:pt x="1292" y="250"/>
                  <a:pt x="1272" y="216"/>
                  <a:pt x="1241" y="216"/>
                </a:cubicBezTo>
                <a:cubicBezTo>
                  <a:pt x="1211" y="216"/>
                  <a:pt x="1184" y="254"/>
                  <a:pt x="1189" y="306"/>
                </a:cubicBezTo>
                <a:lnTo>
                  <a:pt x="1292" y="306"/>
                </a:lnTo>
                <a:close/>
                <a:moveTo>
                  <a:pt x="1736" y="416"/>
                </a:moveTo>
                <a:cubicBezTo>
                  <a:pt x="1703" y="467"/>
                  <a:pt x="1652" y="493"/>
                  <a:pt x="1588" y="493"/>
                </a:cubicBezTo>
                <a:cubicBezTo>
                  <a:pt x="1500" y="493"/>
                  <a:pt x="1436" y="433"/>
                  <a:pt x="1436" y="350"/>
                </a:cubicBezTo>
                <a:cubicBezTo>
                  <a:pt x="1436" y="255"/>
                  <a:pt x="1518" y="181"/>
                  <a:pt x="1624" y="181"/>
                </a:cubicBezTo>
                <a:cubicBezTo>
                  <a:pt x="1686" y="181"/>
                  <a:pt x="1733" y="207"/>
                  <a:pt x="1733" y="243"/>
                </a:cubicBezTo>
                <a:cubicBezTo>
                  <a:pt x="1733" y="265"/>
                  <a:pt x="1719" y="279"/>
                  <a:pt x="1696" y="279"/>
                </a:cubicBezTo>
                <a:cubicBezTo>
                  <a:pt x="1646" y="279"/>
                  <a:pt x="1635" y="215"/>
                  <a:pt x="1593" y="215"/>
                </a:cubicBezTo>
                <a:cubicBezTo>
                  <a:pt x="1556" y="215"/>
                  <a:pt x="1532" y="259"/>
                  <a:pt x="1532" y="324"/>
                </a:cubicBezTo>
                <a:cubicBezTo>
                  <a:pt x="1532" y="403"/>
                  <a:pt x="1569" y="456"/>
                  <a:pt x="1622" y="456"/>
                </a:cubicBezTo>
                <a:cubicBezTo>
                  <a:pt x="1655" y="456"/>
                  <a:pt x="1686" y="439"/>
                  <a:pt x="1715" y="404"/>
                </a:cubicBezTo>
                <a:lnTo>
                  <a:pt x="1736" y="416"/>
                </a:lnTo>
                <a:close/>
                <a:moveTo>
                  <a:pt x="1894" y="412"/>
                </a:moveTo>
                <a:cubicBezTo>
                  <a:pt x="1894" y="458"/>
                  <a:pt x="1906" y="462"/>
                  <a:pt x="1932" y="462"/>
                </a:cubicBezTo>
                <a:cubicBezTo>
                  <a:pt x="1939" y="462"/>
                  <a:pt x="1939" y="462"/>
                  <a:pt x="1939" y="462"/>
                </a:cubicBezTo>
                <a:cubicBezTo>
                  <a:pt x="1939" y="485"/>
                  <a:pt x="1939" y="485"/>
                  <a:pt x="1939" y="485"/>
                </a:cubicBezTo>
                <a:cubicBezTo>
                  <a:pt x="1755" y="485"/>
                  <a:pt x="1755" y="485"/>
                  <a:pt x="1755" y="485"/>
                </a:cubicBezTo>
                <a:cubicBezTo>
                  <a:pt x="1755" y="462"/>
                  <a:pt x="1755" y="462"/>
                  <a:pt x="1755" y="462"/>
                </a:cubicBezTo>
                <a:cubicBezTo>
                  <a:pt x="1765" y="462"/>
                  <a:pt x="1765" y="462"/>
                  <a:pt x="1765" y="462"/>
                </a:cubicBezTo>
                <a:cubicBezTo>
                  <a:pt x="1802" y="462"/>
                  <a:pt x="1805" y="448"/>
                  <a:pt x="1805" y="409"/>
                </a:cubicBezTo>
                <a:cubicBezTo>
                  <a:pt x="1805" y="92"/>
                  <a:pt x="1805" y="92"/>
                  <a:pt x="1805" y="92"/>
                </a:cubicBezTo>
                <a:cubicBezTo>
                  <a:pt x="1805" y="71"/>
                  <a:pt x="1802" y="66"/>
                  <a:pt x="1782" y="59"/>
                </a:cubicBezTo>
                <a:cubicBezTo>
                  <a:pt x="1761" y="52"/>
                  <a:pt x="1761" y="52"/>
                  <a:pt x="1761" y="52"/>
                </a:cubicBezTo>
                <a:cubicBezTo>
                  <a:pt x="1761" y="35"/>
                  <a:pt x="1761" y="35"/>
                  <a:pt x="1761" y="35"/>
                </a:cubicBezTo>
                <a:cubicBezTo>
                  <a:pt x="1876" y="0"/>
                  <a:pt x="1876" y="0"/>
                  <a:pt x="1876" y="0"/>
                </a:cubicBezTo>
                <a:cubicBezTo>
                  <a:pt x="1894" y="0"/>
                  <a:pt x="1894" y="0"/>
                  <a:pt x="1894" y="0"/>
                </a:cubicBezTo>
                <a:cubicBezTo>
                  <a:pt x="1894" y="236"/>
                  <a:pt x="1894" y="236"/>
                  <a:pt x="1894" y="236"/>
                </a:cubicBezTo>
                <a:cubicBezTo>
                  <a:pt x="1934" y="208"/>
                  <a:pt x="1987" y="181"/>
                  <a:pt x="2024" y="181"/>
                </a:cubicBezTo>
                <a:cubicBezTo>
                  <a:pt x="2078" y="181"/>
                  <a:pt x="2104" y="224"/>
                  <a:pt x="2104" y="310"/>
                </a:cubicBezTo>
                <a:cubicBezTo>
                  <a:pt x="2104" y="406"/>
                  <a:pt x="2104" y="406"/>
                  <a:pt x="2104" y="406"/>
                </a:cubicBezTo>
                <a:cubicBezTo>
                  <a:pt x="2104" y="449"/>
                  <a:pt x="2109" y="462"/>
                  <a:pt x="2136" y="462"/>
                </a:cubicBezTo>
                <a:cubicBezTo>
                  <a:pt x="2143" y="462"/>
                  <a:pt x="2143" y="462"/>
                  <a:pt x="2143" y="462"/>
                </a:cubicBezTo>
                <a:cubicBezTo>
                  <a:pt x="2143" y="485"/>
                  <a:pt x="2143" y="485"/>
                  <a:pt x="2143" y="485"/>
                </a:cubicBezTo>
                <a:cubicBezTo>
                  <a:pt x="1972" y="485"/>
                  <a:pt x="1972" y="485"/>
                  <a:pt x="1972" y="485"/>
                </a:cubicBezTo>
                <a:cubicBezTo>
                  <a:pt x="1972" y="462"/>
                  <a:pt x="1972" y="462"/>
                  <a:pt x="1972" y="462"/>
                </a:cubicBezTo>
                <a:cubicBezTo>
                  <a:pt x="1978" y="462"/>
                  <a:pt x="1978" y="462"/>
                  <a:pt x="1978" y="462"/>
                </a:cubicBezTo>
                <a:cubicBezTo>
                  <a:pt x="2008" y="462"/>
                  <a:pt x="2015" y="451"/>
                  <a:pt x="2015" y="409"/>
                </a:cubicBezTo>
                <a:cubicBezTo>
                  <a:pt x="2015" y="300"/>
                  <a:pt x="2015" y="300"/>
                  <a:pt x="2015" y="300"/>
                </a:cubicBezTo>
                <a:cubicBezTo>
                  <a:pt x="2015" y="261"/>
                  <a:pt x="1997" y="236"/>
                  <a:pt x="1968" y="236"/>
                </a:cubicBezTo>
                <a:cubicBezTo>
                  <a:pt x="1948" y="236"/>
                  <a:pt x="1919" y="247"/>
                  <a:pt x="1894" y="263"/>
                </a:cubicBezTo>
                <a:lnTo>
                  <a:pt x="1894" y="412"/>
                </a:lnTo>
                <a:close/>
                <a:moveTo>
                  <a:pt x="2302" y="405"/>
                </a:moveTo>
                <a:cubicBezTo>
                  <a:pt x="2302" y="432"/>
                  <a:pt x="2314" y="443"/>
                  <a:pt x="2335" y="443"/>
                </a:cubicBezTo>
                <a:cubicBezTo>
                  <a:pt x="2353" y="443"/>
                  <a:pt x="2369" y="432"/>
                  <a:pt x="2390" y="407"/>
                </a:cubicBezTo>
                <a:cubicBezTo>
                  <a:pt x="2400" y="427"/>
                  <a:pt x="2400" y="427"/>
                  <a:pt x="2400" y="427"/>
                </a:cubicBezTo>
                <a:cubicBezTo>
                  <a:pt x="2379" y="467"/>
                  <a:pt x="2335" y="493"/>
                  <a:pt x="2295" y="493"/>
                </a:cubicBezTo>
                <a:cubicBezTo>
                  <a:pt x="2246" y="493"/>
                  <a:pt x="2213" y="466"/>
                  <a:pt x="2213" y="403"/>
                </a:cubicBezTo>
                <a:cubicBezTo>
                  <a:pt x="2213" y="229"/>
                  <a:pt x="2213" y="229"/>
                  <a:pt x="2213" y="229"/>
                </a:cubicBezTo>
                <a:cubicBezTo>
                  <a:pt x="2175" y="229"/>
                  <a:pt x="2175" y="229"/>
                  <a:pt x="2175" y="229"/>
                </a:cubicBezTo>
                <a:cubicBezTo>
                  <a:pt x="2175" y="210"/>
                  <a:pt x="2175" y="210"/>
                  <a:pt x="2175" y="210"/>
                </a:cubicBezTo>
                <a:cubicBezTo>
                  <a:pt x="2218" y="192"/>
                  <a:pt x="2268" y="139"/>
                  <a:pt x="2281" y="99"/>
                </a:cubicBezTo>
                <a:cubicBezTo>
                  <a:pt x="2302" y="99"/>
                  <a:pt x="2302" y="99"/>
                  <a:pt x="2302" y="99"/>
                </a:cubicBezTo>
                <a:cubicBezTo>
                  <a:pt x="2302" y="189"/>
                  <a:pt x="2302" y="189"/>
                  <a:pt x="2302" y="189"/>
                </a:cubicBezTo>
                <a:cubicBezTo>
                  <a:pt x="2397" y="189"/>
                  <a:pt x="2397" y="189"/>
                  <a:pt x="2397" y="189"/>
                </a:cubicBezTo>
                <a:cubicBezTo>
                  <a:pt x="2386" y="229"/>
                  <a:pt x="2386" y="229"/>
                  <a:pt x="2386" y="229"/>
                </a:cubicBezTo>
                <a:cubicBezTo>
                  <a:pt x="2302" y="229"/>
                  <a:pt x="2302" y="229"/>
                  <a:pt x="2302" y="229"/>
                </a:cubicBezTo>
                <a:lnTo>
                  <a:pt x="2302"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2" name="Tijdelijke aanduiding voor tekst 15"/>
          <p:cNvSpPr>
            <a:spLocks noGrp="1"/>
          </p:cNvSpPr>
          <p:nvPr>
            <p:ph type="body" sz="quarter" idx="15" hasCustomPrompt="1"/>
          </p:nvPr>
        </p:nvSpPr>
        <p:spPr>
          <a:xfrm>
            <a:off x="4244400" y="518400"/>
            <a:ext cx="4248000" cy="828000"/>
          </a:xfrm>
        </p:spPr>
        <p:txBody>
          <a:bodyPr/>
          <a:lstStyle>
            <a:lvl1pPr algn="r">
              <a:defRPr sz="1200" b="0" baseline="0">
                <a:solidFill>
                  <a:schemeClr val="bg1"/>
                </a:solidFill>
              </a:defRPr>
            </a:lvl1pPr>
          </a:lstStyle>
          <a:p>
            <a:pPr lvl="0"/>
            <a:r>
              <a:rPr lang="en-US" dirty="0"/>
              <a:t>[Name of faculty (bold),</a:t>
            </a:r>
            <a:br>
              <a:rPr lang="en-US" dirty="0"/>
            </a:br>
            <a:r>
              <a:rPr lang="en-US" dirty="0"/>
              <a:t>department or division (normal)</a:t>
            </a:r>
            <a:br>
              <a:rPr lang="en-US" dirty="0"/>
            </a:br>
            <a:r>
              <a:rPr lang="en-US" dirty="0"/>
              <a:t>total max. 4 lines]</a:t>
            </a:r>
          </a:p>
          <a:p>
            <a:pPr lvl="0"/>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and white text blo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8" name="Picture 5" descr="PPT_titelpag_verloop-04.png"/>
          <p:cNvPicPr>
            <a:picLocks noChangeAspect="1"/>
          </p:cNvPicPr>
          <p:nvPr userDrawn="1"/>
        </p:nvPicPr>
        <p:blipFill>
          <a:blip r:embed="rId3" cstate="print"/>
          <a:stretch>
            <a:fillRect/>
          </a:stretch>
        </p:blipFill>
        <p:spPr>
          <a:xfrm>
            <a:off x="0" y="0"/>
            <a:ext cx="2340292" cy="6858000"/>
          </a:xfrm>
          <a:prstGeom prst="rect">
            <a:avLst/>
          </a:prstGeom>
        </p:spPr>
      </p:pic>
      <p:sp>
        <p:nvSpPr>
          <p:cNvPr id="182" name="Rechthoek 227"/>
          <p:cNvSpPr/>
          <p:nvPr userDrawn="1"/>
        </p:nvSpPr>
        <p:spPr>
          <a:xfrm>
            <a:off x="1833384" y="1692894"/>
            <a:ext cx="6789156" cy="2556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grpSp>
        <p:nvGrpSpPr>
          <p:cNvPr id="185" name="Groep 228"/>
          <p:cNvGrpSpPr/>
          <p:nvPr userDrawn="1"/>
        </p:nvGrpSpPr>
        <p:grpSpPr>
          <a:xfrm>
            <a:off x="542925" y="0"/>
            <a:ext cx="1389063" cy="6858000"/>
            <a:chOff x="542925" y="0"/>
            <a:chExt cx="1389063" cy="6858000"/>
          </a:xfrm>
        </p:grpSpPr>
        <p:sp>
          <p:nvSpPr>
            <p:cNvPr id="186" name="LIJN"/>
            <p:cNvSpPr>
              <a:spLocks/>
            </p:cNvSpPr>
            <p:nvPr userDrawn="1"/>
          </p:nvSpPr>
          <p:spPr bwMode="auto">
            <a:xfrm>
              <a:off x="868363" y="0"/>
              <a:ext cx="1063625" cy="6858000"/>
            </a:xfrm>
            <a:custGeom>
              <a:avLst/>
              <a:gdLst/>
              <a:ahLst/>
              <a:cxnLst>
                <a:cxn ang="0">
                  <a:pos x="40" y="3673"/>
                </a:cxn>
                <a:cxn ang="0">
                  <a:pos x="119" y="0"/>
                </a:cxn>
                <a:cxn ang="0">
                  <a:pos x="79" y="0"/>
                </a:cxn>
                <a:cxn ang="0">
                  <a:pos x="0" y="3673"/>
                </a:cxn>
                <a:cxn ang="0">
                  <a:pos x="4725" y="30720"/>
                </a:cxn>
                <a:cxn ang="0">
                  <a:pos x="4767" y="30720"/>
                </a:cxn>
                <a:cxn ang="0">
                  <a:pos x="40" y="3673"/>
                </a:cxn>
              </a:cxnLst>
              <a:rect l="0" t="0" r="r" b="b"/>
              <a:pathLst>
                <a:path w="4767" h="30720">
                  <a:moveTo>
                    <a:pt x="40" y="3673"/>
                  </a:moveTo>
                  <a:cubicBezTo>
                    <a:pt x="40" y="2482"/>
                    <a:pt x="67" y="1200"/>
                    <a:pt x="119" y="0"/>
                  </a:cubicBezTo>
                  <a:cubicBezTo>
                    <a:pt x="79" y="0"/>
                    <a:pt x="79" y="0"/>
                    <a:pt x="79" y="0"/>
                  </a:cubicBezTo>
                  <a:cubicBezTo>
                    <a:pt x="27" y="1200"/>
                    <a:pt x="0" y="2482"/>
                    <a:pt x="0" y="3673"/>
                  </a:cubicBezTo>
                  <a:cubicBezTo>
                    <a:pt x="0" y="12930"/>
                    <a:pt x="1589" y="22030"/>
                    <a:pt x="4725" y="30720"/>
                  </a:cubicBezTo>
                  <a:cubicBezTo>
                    <a:pt x="4767" y="30720"/>
                    <a:pt x="4767" y="30720"/>
                    <a:pt x="4767" y="30720"/>
                  </a:cubicBezTo>
                  <a:cubicBezTo>
                    <a:pt x="1630" y="22030"/>
                    <a:pt x="40" y="12930"/>
                    <a:pt x="40" y="3673"/>
                  </a:cubicBezTo>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187" name="Group 4"/>
            <p:cNvGrpSpPr>
              <a:grpSpLocks noChangeAspect="1"/>
            </p:cNvGrpSpPr>
            <p:nvPr userDrawn="1"/>
          </p:nvGrpSpPr>
          <p:grpSpPr bwMode="auto">
            <a:xfrm>
              <a:off x="542925" y="466725"/>
              <a:ext cx="658813" cy="657225"/>
              <a:chOff x="342" y="294"/>
              <a:chExt cx="415" cy="414"/>
            </a:xfrm>
          </p:grpSpPr>
          <p:sp>
            <p:nvSpPr>
              <p:cNvPr id="188" name="Freeform 5"/>
              <p:cNvSpPr>
                <a:spLocks/>
              </p:cNvSpPr>
              <p:nvPr userDrawn="1"/>
            </p:nvSpPr>
            <p:spPr bwMode="auto">
              <a:xfrm>
                <a:off x="342"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lnTo>
                      <a:pt x="143" y="39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9" name="Freeform 6"/>
              <p:cNvSpPr>
                <a:spLocks/>
              </p:cNvSpPr>
              <p:nvPr userDrawn="1"/>
            </p:nvSpPr>
            <p:spPr bwMode="auto">
              <a:xfrm>
                <a:off x="342"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0" name="Freeform 7"/>
              <p:cNvSpPr>
                <a:spLocks/>
              </p:cNvSpPr>
              <p:nvPr userDrawn="1"/>
            </p:nvSpPr>
            <p:spPr bwMode="auto">
              <a:xfrm>
                <a:off x="582" y="299"/>
                <a:ext cx="27" cy="32"/>
              </a:xfrm>
              <a:custGeom>
                <a:avLst/>
                <a:gdLst>
                  <a:gd name="T0" fmla="*/ 16 w 136"/>
                  <a:gd name="T1" fmla="*/ 111 h 163"/>
                  <a:gd name="T2" fmla="*/ 48 w 136"/>
                  <a:gd name="T3" fmla="*/ 125 h 163"/>
                  <a:gd name="T4" fmla="*/ 75 w 136"/>
                  <a:gd name="T5" fmla="*/ 115 h 163"/>
                  <a:gd name="T6" fmla="*/ 46 w 136"/>
                  <a:gd name="T7" fmla="*/ 87 h 163"/>
                  <a:gd name="T8" fmla="*/ 23 w 136"/>
                  <a:gd name="T9" fmla="*/ 37 h 163"/>
                  <a:gd name="T10" fmla="*/ 92 w 136"/>
                  <a:gd name="T11" fmla="*/ 6 h 163"/>
                  <a:gd name="T12" fmla="*/ 136 w 136"/>
                  <a:gd name="T13" fmla="*/ 27 h 163"/>
                  <a:gd name="T14" fmla="*/ 119 w 136"/>
                  <a:gd name="T15" fmla="*/ 51 h 163"/>
                  <a:gd name="T16" fmla="*/ 90 w 136"/>
                  <a:gd name="T17" fmla="*/ 37 h 163"/>
                  <a:gd name="T18" fmla="*/ 61 w 136"/>
                  <a:gd name="T19" fmla="*/ 47 h 163"/>
                  <a:gd name="T20" fmla="*/ 79 w 136"/>
                  <a:gd name="T21" fmla="*/ 66 h 163"/>
                  <a:gd name="T22" fmla="*/ 115 w 136"/>
                  <a:gd name="T23" fmla="*/ 121 h 163"/>
                  <a:gd name="T24" fmla="*/ 42 w 136"/>
                  <a:gd name="T25" fmla="*/ 156 h 163"/>
                  <a:gd name="T26" fmla="*/ 0 w 136"/>
                  <a:gd name="T27" fmla="*/ 136 h 163"/>
                  <a:gd name="T28" fmla="*/ 16 w 136"/>
                  <a:gd name="T29" fmla="*/ 1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3">
                    <a:moveTo>
                      <a:pt x="16" y="111"/>
                    </a:moveTo>
                    <a:cubicBezTo>
                      <a:pt x="24" y="116"/>
                      <a:pt x="37" y="123"/>
                      <a:pt x="48" y="125"/>
                    </a:cubicBezTo>
                    <a:cubicBezTo>
                      <a:pt x="59" y="128"/>
                      <a:pt x="72" y="129"/>
                      <a:pt x="75" y="115"/>
                    </a:cubicBezTo>
                    <a:cubicBezTo>
                      <a:pt x="79" y="102"/>
                      <a:pt x="62" y="96"/>
                      <a:pt x="46" y="87"/>
                    </a:cubicBezTo>
                    <a:cubicBezTo>
                      <a:pt x="31" y="78"/>
                      <a:pt x="16" y="65"/>
                      <a:pt x="23" y="37"/>
                    </a:cubicBezTo>
                    <a:cubicBezTo>
                      <a:pt x="30" y="6"/>
                      <a:pt x="65" y="0"/>
                      <a:pt x="92" y="6"/>
                    </a:cubicBezTo>
                    <a:cubicBezTo>
                      <a:pt x="108" y="10"/>
                      <a:pt x="122" y="18"/>
                      <a:pt x="136" y="27"/>
                    </a:cubicBezTo>
                    <a:cubicBezTo>
                      <a:pt x="119" y="51"/>
                      <a:pt x="119" y="51"/>
                      <a:pt x="119" y="51"/>
                    </a:cubicBezTo>
                    <a:cubicBezTo>
                      <a:pt x="110" y="45"/>
                      <a:pt x="97" y="39"/>
                      <a:pt x="90" y="37"/>
                    </a:cubicBezTo>
                    <a:cubicBezTo>
                      <a:pt x="72" y="33"/>
                      <a:pt x="64" y="38"/>
                      <a:pt x="61" y="47"/>
                    </a:cubicBezTo>
                    <a:cubicBezTo>
                      <a:pt x="60" y="53"/>
                      <a:pt x="63" y="59"/>
                      <a:pt x="79" y="66"/>
                    </a:cubicBezTo>
                    <a:cubicBezTo>
                      <a:pt x="113" y="84"/>
                      <a:pt x="120" y="101"/>
                      <a:pt x="115" y="121"/>
                    </a:cubicBezTo>
                    <a:cubicBezTo>
                      <a:pt x="106" y="157"/>
                      <a:pt x="74" y="163"/>
                      <a:pt x="42" y="156"/>
                    </a:cubicBezTo>
                    <a:cubicBezTo>
                      <a:pt x="27" y="152"/>
                      <a:pt x="13" y="145"/>
                      <a:pt x="0" y="136"/>
                    </a:cubicBezTo>
                    <a:lnTo>
                      <a:pt x="16" y="111"/>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91" name="Freeform 8"/>
              <p:cNvSpPr>
                <a:spLocks noEditPoints="1"/>
              </p:cNvSpPr>
              <p:nvPr userDrawn="1"/>
            </p:nvSpPr>
            <p:spPr bwMode="auto">
              <a:xfrm>
                <a:off x="620" y="312"/>
                <a:ext cx="37" cy="37"/>
              </a:xfrm>
              <a:custGeom>
                <a:avLst/>
                <a:gdLst>
                  <a:gd name="T0" fmla="*/ 127 w 182"/>
                  <a:gd name="T1" fmla="*/ 24 h 186"/>
                  <a:gd name="T2" fmla="*/ 162 w 182"/>
                  <a:gd name="T3" fmla="*/ 130 h 186"/>
                  <a:gd name="T4" fmla="*/ 54 w 182"/>
                  <a:gd name="T5" fmla="*/ 163 h 186"/>
                  <a:gd name="T6" fmla="*/ 20 w 182"/>
                  <a:gd name="T7" fmla="*/ 56 h 186"/>
                  <a:gd name="T8" fmla="*/ 127 w 182"/>
                  <a:gd name="T9" fmla="*/ 24 h 186"/>
                  <a:gd name="T10" fmla="*/ 69 w 182"/>
                  <a:gd name="T11" fmla="*/ 135 h 186"/>
                  <a:gd name="T12" fmla="*/ 126 w 182"/>
                  <a:gd name="T13" fmla="*/ 112 h 186"/>
                  <a:gd name="T14" fmla="*/ 113 w 182"/>
                  <a:gd name="T15" fmla="*/ 51 h 186"/>
                  <a:gd name="T16" fmla="*/ 55 w 182"/>
                  <a:gd name="T17" fmla="*/ 75 h 186"/>
                  <a:gd name="T18" fmla="*/ 69 w 182"/>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6">
                    <a:moveTo>
                      <a:pt x="127" y="24"/>
                    </a:moveTo>
                    <a:cubicBezTo>
                      <a:pt x="172" y="47"/>
                      <a:pt x="182" y="92"/>
                      <a:pt x="162" y="130"/>
                    </a:cubicBezTo>
                    <a:cubicBezTo>
                      <a:pt x="142" y="169"/>
                      <a:pt x="99" y="186"/>
                      <a:pt x="54" y="163"/>
                    </a:cubicBezTo>
                    <a:cubicBezTo>
                      <a:pt x="10" y="139"/>
                      <a:pt x="0" y="94"/>
                      <a:pt x="20" y="56"/>
                    </a:cubicBezTo>
                    <a:cubicBezTo>
                      <a:pt x="40" y="18"/>
                      <a:pt x="83" y="0"/>
                      <a:pt x="127" y="24"/>
                    </a:cubicBezTo>
                    <a:close/>
                    <a:moveTo>
                      <a:pt x="69" y="135"/>
                    </a:moveTo>
                    <a:cubicBezTo>
                      <a:pt x="88" y="146"/>
                      <a:pt x="111" y="141"/>
                      <a:pt x="126" y="112"/>
                    </a:cubicBezTo>
                    <a:cubicBezTo>
                      <a:pt x="141" y="83"/>
                      <a:pt x="133" y="61"/>
                      <a:pt x="113" y="51"/>
                    </a:cubicBezTo>
                    <a:cubicBezTo>
                      <a:pt x="93" y="41"/>
                      <a:pt x="70" y="46"/>
                      <a:pt x="55" y="75"/>
                    </a:cubicBezTo>
                    <a:cubicBezTo>
                      <a:pt x="40" y="103"/>
                      <a:pt x="49" y="125"/>
                      <a:pt x="69"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92" name="Freeform 9"/>
              <p:cNvSpPr>
                <a:spLocks/>
              </p:cNvSpPr>
              <p:nvPr userDrawn="1"/>
            </p:nvSpPr>
            <p:spPr bwMode="auto">
              <a:xfrm>
                <a:off x="661"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93" name="Freeform 10"/>
              <p:cNvSpPr>
                <a:spLocks/>
              </p:cNvSpPr>
              <p:nvPr userDrawn="1"/>
            </p:nvSpPr>
            <p:spPr bwMode="auto">
              <a:xfrm>
                <a:off x="661"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4" name="Freeform 11"/>
              <p:cNvSpPr>
                <a:spLocks/>
              </p:cNvSpPr>
              <p:nvPr userDrawn="1"/>
            </p:nvSpPr>
            <p:spPr bwMode="auto">
              <a:xfrm>
                <a:off x="714"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95" name="Freeform 12"/>
              <p:cNvSpPr>
                <a:spLocks/>
              </p:cNvSpPr>
              <p:nvPr userDrawn="1"/>
            </p:nvSpPr>
            <p:spPr bwMode="auto">
              <a:xfrm>
                <a:off x="714"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6" name="Freeform 13"/>
              <p:cNvSpPr>
                <a:spLocks/>
              </p:cNvSpPr>
              <p:nvPr userDrawn="1"/>
            </p:nvSpPr>
            <p:spPr bwMode="auto">
              <a:xfrm>
                <a:off x="725"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97" name="Freeform 14"/>
              <p:cNvSpPr>
                <a:spLocks/>
              </p:cNvSpPr>
              <p:nvPr userDrawn="1"/>
            </p:nvSpPr>
            <p:spPr bwMode="auto">
              <a:xfrm>
                <a:off x="725"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8" name="Freeform 15"/>
              <p:cNvSpPr>
                <a:spLocks/>
              </p:cNvSpPr>
              <p:nvPr userDrawn="1"/>
            </p:nvSpPr>
            <p:spPr bwMode="auto">
              <a:xfrm>
                <a:off x="723" y="512"/>
                <a:ext cx="33" cy="25"/>
              </a:xfrm>
              <a:custGeom>
                <a:avLst/>
                <a:gdLst>
                  <a:gd name="T0" fmla="*/ 46 w 162"/>
                  <a:gd name="T1" fmla="*/ 13 h 122"/>
                  <a:gd name="T2" fmla="*/ 35 w 162"/>
                  <a:gd name="T3" fmla="*/ 46 h 122"/>
                  <a:gd name="T4" fmla="*/ 48 w 162"/>
                  <a:gd name="T5" fmla="*/ 72 h 122"/>
                  <a:gd name="T6" fmla="*/ 72 w 162"/>
                  <a:gd name="T7" fmla="*/ 40 h 122"/>
                  <a:gd name="T8" fmla="*/ 119 w 162"/>
                  <a:gd name="T9" fmla="*/ 11 h 122"/>
                  <a:gd name="T10" fmla="*/ 158 w 162"/>
                  <a:gd name="T11" fmla="*/ 76 h 122"/>
                  <a:gd name="T12" fmla="*/ 143 w 162"/>
                  <a:gd name="T13" fmla="*/ 122 h 122"/>
                  <a:gd name="T14" fmla="*/ 117 w 162"/>
                  <a:gd name="T15" fmla="*/ 108 h 122"/>
                  <a:gd name="T16" fmla="*/ 127 w 162"/>
                  <a:gd name="T17" fmla="*/ 77 h 122"/>
                  <a:gd name="T18" fmla="*/ 114 w 162"/>
                  <a:gd name="T19" fmla="*/ 50 h 122"/>
                  <a:gd name="T20" fmla="*/ 97 w 162"/>
                  <a:gd name="T21" fmla="*/ 70 h 122"/>
                  <a:gd name="T22" fmla="*/ 47 w 162"/>
                  <a:gd name="T23" fmla="*/ 112 h 122"/>
                  <a:gd name="T24" fmla="*/ 4 w 162"/>
                  <a:gd name="T25" fmla="*/ 44 h 122"/>
                  <a:gd name="T26" fmla="*/ 18 w 162"/>
                  <a:gd name="T27" fmla="*/ 0 h 122"/>
                  <a:gd name="T28" fmla="*/ 46 w 162"/>
                  <a:gd name="T29"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22">
                    <a:moveTo>
                      <a:pt x="46" y="13"/>
                    </a:moveTo>
                    <a:cubicBezTo>
                      <a:pt x="42" y="21"/>
                      <a:pt x="36" y="36"/>
                      <a:pt x="35" y="46"/>
                    </a:cubicBezTo>
                    <a:cubicBezTo>
                      <a:pt x="34" y="58"/>
                      <a:pt x="34" y="71"/>
                      <a:pt x="48" y="72"/>
                    </a:cubicBezTo>
                    <a:cubicBezTo>
                      <a:pt x="62" y="74"/>
                      <a:pt x="65" y="57"/>
                      <a:pt x="72" y="40"/>
                    </a:cubicBezTo>
                    <a:cubicBezTo>
                      <a:pt x="80" y="24"/>
                      <a:pt x="91" y="7"/>
                      <a:pt x="119" y="11"/>
                    </a:cubicBezTo>
                    <a:cubicBezTo>
                      <a:pt x="151" y="15"/>
                      <a:pt x="162" y="48"/>
                      <a:pt x="158" y="76"/>
                    </a:cubicBezTo>
                    <a:cubicBezTo>
                      <a:pt x="156" y="93"/>
                      <a:pt x="151" y="107"/>
                      <a:pt x="143" y="122"/>
                    </a:cubicBezTo>
                    <a:cubicBezTo>
                      <a:pt x="117" y="108"/>
                      <a:pt x="117" y="108"/>
                      <a:pt x="117" y="108"/>
                    </a:cubicBezTo>
                    <a:cubicBezTo>
                      <a:pt x="122" y="98"/>
                      <a:pt x="126" y="85"/>
                      <a:pt x="127" y="77"/>
                    </a:cubicBezTo>
                    <a:cubicBezTo>
                      <a:pt x="129" y="59"/>
                      <a:pt x="123" y="51"/>
                      <a:pt x="114" y="50"/>
                    </a:cubicBezTo>
                    <a:cubicBezTo>
                      <a:pt x="108" y="50"/>
                      <a:pt x="103" y="53"/>
                      <a:pt x="97" y="70"/>
                    </a:cubicBezTo>
                    <a:cubicBezTo>
                      <a:pt x="84" y="106"/>
                      <a:pt x="68" y="115"/>
                      <a:pt x="47" y="112"/>
                    </a:cubicBezTo>
                    <a:cubicBezTo>
                      <a:pt x="11" y="108"/>
                      <a:pt x="0" y="77"/>
                      <a:pt x="4" y="44"/>
                    </a:cubicBezTo>
                    <a:cubicBezTo>
                      <a:pt x="6" y="29"/>
                      <a:pt x="11" y="14"/>
                      <a:pt x="18" y="0"/>
                    </a:cubicBezTo>
                    <a:lnTo>
                      <a:pt x="46" y="13"/>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99" name="Freeform 16"/>
              <p:cNvSpPr>
                <a:spLocks/>
              </p:cNvSpPr>
              <p:nvPr userDrawn="1"/>
            </p:nvSpPr>
            <p:spPr bwMode="auto">
              <a:xfrm>
                <a:off x="714"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00" name="Freeform 17"/>
              <p:cNvSpPr>
                <a:spLocks/>
              </p:cNvSpPr>
              <p:nvPr userDrawn="1"/>
            </p:nvSpPr>
            <p:spPr bwMode="auto">
              <a:xfrm>
                <a:off x="714"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1" name="Freeform 18"/>
              <p:cNvSpPr>
                <a:spLocks/>
              </p:cNvSpPr>
              <p:nvPr userDrawn="1"/>
            </p:nvSpPr>
            <p:spPr bwMode="auto">
              <a:xfrm>
                <a:off x="693"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02" name="Freeform 19"/>
              <p:cNvSpPr>
                <a:spLocks/>
              </p:cNvSpPr>
              <p:nvPr userDrawn="1"/>
            </p:nvSpPr>
            <p:spPr bwMode="auto">
              <a:xfrm>
                <a:off x="693"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3" name="Freeform 20"/>
              <p:cNvSpPr>
                <a:spLocks/>
              </p:cNvSpPr>
              <p:nvPr userDrawn="1"/>
            </p:nvSpPr>
            <p:spPr bwMode="auto">
              <a:xfrm>
                <a:off x="664"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04" name="Freeform 21"/>
              <p:cNvSpPr>
                <a:spLocks/>
              </p:cNvSpPr>
              <p:nvPr userDrawn="1"/>
            </p:nvSpPr>
            <p:spPr bwMode="auto">
              <a:xfrm>
                <a:off x="664"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5" name="Freeform 22"/>
              <p:cNvSpPr>
                <a:spLocks/>
              </p:cNvSpPr>
              <p:nvPr userDrawn="1"/>
            </p:nvSpPr>
            <p:spPr bwMode="auto">
              <a:xfrm>
                <a:off x="628"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06" name="Freeform 23"/>
              <p:cNvSpPr>
                <a:spLocks/>
              </p:cNvSpPr>
              <p:nvPr userDrawn="1"/>
            </p:nvSpPr>
            <p:spPr bwMode="auto">
              <a:xfrm>
                <a:off x="628"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7" name="Freeform 24"/>
              <p:cNvSpPr>
                <a:spLocks/>
              </p:cNvSpPr>
              <p:nvPr userDrawn="1"/>
            </p:nvSpPr>
            <p:spPr bwMode="auto">
              <a:xfrm>
                <a:off x="579" y="671"/>
                <a:ext cx="35" cy="35"/>
              </a:xfrm>
              <a:custGeom>
                <a:avLst/>
                <a:gdLst>
                  <a:gd name="T0" fmla="*/ 26 w 178"/>
                  <a:gd name="T1" fmla="*/ 176 h 176"/>
                  <a:gd name="T2" fmla="*/ 0 w 178"/>
                  <a:gd name="T3" fmla="*/ 26 h 176"/>
                  <a:gd name="T4" fmla="*/ 89 w 178"/>
                  <a:gd name="T5" fmla="*/ 6 h 176"/>
                  <a:gd name="T6" fmla="*/ 100 w 178"/>
                  <a:gd name="T7" fmla="*/ 45 h 176"/>
                  <a:gd name="T8" fmla="*/ 147 w 178"/>
                  <a:gd name="T9" fmla="*/ 30 h 176"/>
                  <a:gd name="T10" fmla="*/ 155 w 178"/>
                  <a:gd name="T11" fmla="*/ 0 h 176"/>
                  <a:gd name="T12" fmla="*/ 178 w 178"/>
                  <a:gd name="T13" fmla="*/ 52 h 176"/>
                  <a:gd name="T14" fmla="*/ 148 w 178"/>
                  <a:gd name="T15" fmla="*/ 148 h 176"/>
                  <a:gd name="T16" fmla="*/ 26 w 178"/>
                  <a:gd name="T1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6">
                    <a:moveTo>
                      <a:pt x="26" y="176"/>
                    </a:moveTo>
                    <a:cubicBezTo>
                      <a:pt x="0" y="26"/>
                      <a:pt x="0" y="26"/>
                      <a:pt x="0" y="26"/>
                    </a:cubicBezTo>
                    <a:cubicBezTo>
                      <a:pt x="30" y="21"/>
                      <a:pt x="59" y="14"/>
                      <a:pt x="89" y="6"/>
                    </a:cubicBezTo>
                    <a:cubicBezTo>
                      <a:pt x="100" y="45"/>
                      <a:pt x="100" y="45"/>
                      <a:pt x="100" y="45"/>
                    </a:cubicBezTo>
                    <a:cubicBezTo>
                      <a:pt x="116" y="40"/>
                      <a:pt x="132" y="35"/>
                      <a:pt x="147" y="30"/>
                    </a:cubicBezTo>
                    <a:cubicBezTo>
                      <a:pt x="155" y="0"/>
                      <a:pt x="155" y="0"/>
                      <a:pt x="155" y="0"/>
                    </a:cubicBezTo>
                    <a:cubicBezTo>
                      <a:pt x="178" y="52"/>
                      <a:pt x="178" y="52"/>
                      <a:pt x="178" y="52"/>
                    </a:cubicBezTo>
                    <a:cubicBezTo>
                      <a:pt x="148" y="148"/>
                      <a:pt x="148" y="148"/>
                      <a:pt x="148" y="148"/>
                    </a:cubicBezTo>
                    <a:lnTo>
                      <a:pt x="26" y="176"/>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08" name="Freeform 25"/>
              <p:cNvSpPr>
                <a:spLocks/>
              </p:cNvSpPr>
              <p:nvPr userDrawn="1"/>
            </p:nvSpPr>
            <p:spPr bwMode="auto">
              <a:xfrm>
                <a:off x="496"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09" name="Freeform 26"/>
              <p:cNvSpPr>
                <a:spLocks/>
              </p:cNvSpPr>
              <p:nvPr userDrawn="1"/>
            </p:nvSpPr>
            <p:spPr bwMode="auto">
              <a:xfrm>
                <a:off x="496"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0" name="Freeform 27"/>
              <p:cNvSpPr>
                <a:spLocks/>
              </p:cNvSpPr>
              <p:nvPr userDrawn="1"/>
            </p:nvSpPr>
            <p:spPr bwMode="auto">
              <a:xfrm>
                <a:off x="453"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11" name="Freeform 28"/>
              <p:cNvSpPr>
                <a:spLocks/>
              </p:cNvSpPr>
              <p:nvPr userDrawn="1"/>
            </p:nvSpPr>
            <p:spPr bwMode="auto">
              <a:xfrm>
                <a:off x="453"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2" name="Freeform 29"/>
              <p:cNvSpPr>
                <a:spLocks/>
              </p:cNvSpPr>
              <p:nvPr userDrawn="1"/>
            </p:nvSpPr>
            <p:spPr bwMode="auto">
              <a:xfrm>
                <a:off x="412"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13" name="Freeform 30"/>
              <p:cNvSpPr>
                <a:spLocks/>
              </p:cNvSpPr>
              <p:nvPr userDrawn="1"/>
            </p:nvSpPr>
            <p:spPr bwMode="auto">
              <a:xfrm>
                <a:off x="412"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4" name="Freeform 31"/>
              <p:cNvSpPr>
                <a:spLocks/>
              </p:cNvSpPr>
              <p:nvPr userDrawn="1"/>
            </p:nvSpPr>
            <p:spPr bwMode="auto">
              <a:xfrm>
                <a:off x="370"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15" name="Freeform 32"/>
              <p:cNvSpPr>
                <a:spLocks/>
              </p:cNvSpPr>
              <p:nvPr userDrawn="1"/>
            </p:nvSpPr>
            <p:spPr bwMode="auto">
              <a:xfrm>
                <a:off x="370"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6" name="Freeform 33"/>
              <p:cNvSpPr>
                <a:spLocks/>
              </p:cNvSpPr>
              <p:nvPr userDrawn="1"/>
            </p:nvSpPr>
            <p:spPr bwMode="auto">
              <a:xfrm>
                <a:off x="353" y="554"/>
                <a:ext cx="34" cy="30"/>
              </a:xfrm>
              <a:custGeom>
                <a:avLst/>
                <a:gdLst>
                  <a:gd name="T0" fmla="*/ 138 w 168"/>
                  <a:gd name="T1" fmla="*/ 100 h 147"/>
                  <a:gd name="T2" fmla="*/ 131 w 168"/>
                  <a:gd name="T3" fmla="*/ 66 h 147"/>
                  <a:gd name="T4" fmla="*/ 107 w 168"/>
                  <a:gd name="T5" fmla="*/ 49 h 147"/>
                  <a:gd name="T6" fmla="*/ 101 w 168"/>
                  <a:gd name="T7" fmla="*/ 88 h 147"/>
                  <a:gd name="T8" fmla="*/ 73 w 168"/>
                  <a:gd name="T9" fmla="*/ 136 h 147"/>
                  <a:gd name="T10" fmla="*/ 8 w 168"/>
                  <a:gd name="T11" fmla="*/ 97 h 147"/>
                  <a:gd name="T12" fmla="*/ 0 w 168"/>
                  <a:gd name="T13" fmla="*/ 49 h 147"/>
                  <a:gd name="T14" fmla="*/ 30 w 168"/>
                  <a:gd name="T15" fmla="*/ 50 h 147"/>
                  <a:gd name="T16" fmla="*/ 35 w 168"/>
                  <a:gd name="T17" fmla="*/ 81 h 147"/>
                  <a:gd name="T18" fmla="*/ 59 w 168"/>
                  <a:gd name="T19" fmla="*/ 99 h 147"/>
                  <a:gd name="T20" fmla="*/ 65 w 168"/>
                  <a:gd name="T21" fmla="*/ 73 h 147"/>
                  <a:gd name="T22" fmla="*/ 90 w 168"/>
                  <a:gd name="T23" fmla="*/ 13 h 147"/>
                  <a:gd name="T24" fmla="*/ 159 w 168"/>
                  <a:gd name="T25" fmla="*/ 53 h 147"/>
                  <a:gd name="T26" fmla="*/ 168 w 168"/>
                  <a:gd name="T27" fmla="*/ 99 h 147"/>
                  <a:gd name="T28" fmla="*/ 138 w 168"/>
                  <a:gd name="T29"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47">
                    <a:moveTo>
                      <a:pt x="138" y="100"/>
                    </a:moveTo>
                    <a:cubicBezTo>
                      <a:pt x="137" y="91"/>
                      <a:pt x="135" y="76"/>
                      <a:pt x="131" y="66"/>
                    </a:cubicBezTo>
                    <a:cubicBezTo>
                      <a:pt x="127" y="55"/>
                      <a:pt x="120" y="44"/>
                      <a:pt x="107" y="49"/>
                    </a:cubicBezTo>
                    <a:cubicBezTo>
                      <a:pt x="94" y="53"/>
                      <a:pt x="99" y="70"/>
                      <a:pt x="101" y="88"/>
                    </a:cubicBezTo>
                    <a:cubicBezTo>
                      <a:pt x="102" y="106"/>
                      <a:pt x="100" y="126"/>
                      <a:pt x="73" y="136"/>
                    </a:cubicBezTo>
                    <a:cubicBezTo>
                      <a:pt x="43" y="147"/>
                      <a:pt x="18" y="123"/>
                      <a:pt x="8" y="97"/>
                    </a:cubicBezTo>
                    <a:cubicBezTo>
                      <a:pt x="2" y="81"/>
                      <a:pt x="0" y="65"/>
                      <a:pt x="0" y="49"/>
                    </a:cubicBezTo>
                    <a:cubicBezTo>
                      <a:pt x="30" y="50"/>
                      <a:pt x="30" y="50"/>
                      <a:pt x="30" y="50"/>
                    </a:cubicBezTo>
                    <a:cubicBezTo>
                      <a:pt x="30" y="60"/>
                      <a:pt x="32" y="73"/>
                      <a:pt x="35" y="81"/>
                    </a:cubicBezTo>
                    <a:cubicBezTo>
                      <a:pt x="42" y="98"/>
                      <a:pt x="50" y="102"/>
                      <a:pt x="59" y="99"/>
                    </a:cubicBezTo>
                    <a:cubicBezTo>
                      <a:pt x="65" y="97"/>
                      <a:pt x="68" y="91"/>
                      <a:pt x="65" y="73"/>
                    </a:cubicBezTo>
                    <a:cubicBezTo>
                      <a:pt x="60" y="35"/>
                      <a:pt x="70" y="20"/>
                      <a:pt x="90" y="13"/>
                    </a:cubicBezTo>
                    <a:cubicBezTo>
                      <a:pt x="124" y="0"/>
                      <a:pt x="148" y="22"/>
                      <a:pt x="159" y="53"/>
                    </a:cubicBezTo>
                    <a:cubicBezTo>
                      <a:pt x="165" y="67"/>
                      <a:pt x="167" y="83"/>
                      <a:pt x="168" y="99"/>
                    </a:cubicBezTo>
                    <a:lnTo>
                      <a:pt x="138" y="100"/>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17" name="Freeform 34"/>
              <p:cNvSpPr>
                <a:spLocks/>
              </p:cNvSpPr>
              <p:nvPr userDrawn="1"/>
            </p:nvSpPr>
            <p:spPr bwMode="auto">
              <a:xfrm>
                <a:off x="342"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18" name="Freeform 35"/>
              <p:cNvSpPr>
                <a:spLocks/>
              </p:cNvSpPr>
              <p:nvPr userDrawn="1"/>
            </p:nvSpPr>
            <p:spPr bwMode="auto">
              <a:xfrm>
                <a:off x="342"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9" name="Freeform 36"/>
              <p:cNvSpPr>
                <a:spLocks/>
              </p:cNvSpPr>
              <p:nvPr userDrawn="1"/>
            </p:nvSpPr>
            <p:spPr bwMode="auto">
              <a:xfrm>
                <a:off x="343" y="465"/>
                <a:ext cx="32" cy="25"/>
              </a:xfrm>
              <a:custGeom>
                <a:avLst/>
                <a:gdLst>
                  <a:gd name="T0" fmla="*/ 163 w 163"/>
                  <a:gd name="T1" fmla="*/ 5 h 125"/>
                  <a:gd name="T2" fmla="*/ 155 w 163"/>
                  <a:gd name="T3" fmla="*/ 45 h 125"/>
                  <a:gd name="T4" fmla="*/ 121 w 163"/>
                  <a:gd name="T5" fmla="*/ 55 h 125"/>
                  <a:gd name="T6" fmla="*/ 93 w 163"/>
                  <a:gd name="T7" fmla="*/ 78 h 125"/>
                  <a:gd name="T8" fmla="*/ 93 w 163"/>
                  <a:gd name="T9" fmla="*/ 84 h 125"/>
                  <a:gd name="T10" fmla="*/ 150 w 163"/>
                  <a:gd name="T11" fmla="*/ 90 h 125"/>
                  <a:gd name="T12" fmla="*/ 147 w 163"/>
                  <a:gd name="T13" fmla="*/ 125 h 125"/>
                  <a:gd name="T14" fmla="*/ 0 w 163"/>
                  <a:gd name="T15" fmla="*/ 116 h 125"/>
                  <a:gd name="T16" fmla="*/ 6 w 163"/>
                  <a:gd name="T17" fmla="*/ 54 h 125"/>
                  <a:gd name="T18" fmla="*/ 51 w 163"/>
                  <a:gd name="T19" fmla="*/ 2 h 125"/>
                  <a:gd name="T20" fmla="*/ 87 w 163"/>
                  <a:gd name="T21" fmla="*/ 42 h 125"/>
                  <a:gd name="T22" fmla="*/ 88 w 163"/>
                  <a:gd name="T23" fmla="*/ 42 h 125"/>
                  <a:gd name="T24" fmla="*/ 108 w 163"/>
                  <a:gd name="T25" fmla="*/ 28 h 125"/>
                  <a:gd name="T26" fmla="*/ 163 w 163"/>
                  <a:gd name="T2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25">
                    <a:moveTo>
                      <a:pt x="163" y="5"/>
                    </a:moveTo>
                    <a:cubicBezTo>
                      <a:pt x="159" y="19"/>
                      <a:pt x="157" y="32"/>
                      <a:pt x="155" y="45"/>
                    </a:cubicBezTo>
                    <a:cubicBezTo>
                      <a:pt x="155" y="45"/>
                      <a:pt x="132" y="51"/>
                      <a:pt x="121" y="55"/>
                    </a:cubicBezTo>
                    <a:cubicBezTo>
                      <a:pt x="108" y="60"/>
                      <a:pt x="95" y="68"/>
                      <a:pt x="93" y="78"/>
                    </a:cubicBezTo>
                    <a:cubicBezTo>
                      <a:pt x="93" y="80"/>
                      <a:pt x="93" y="83"/>
                      <a:pt x="93" y="84"/>
                    </a:cubicBezTo>
                    <a:cubicBezTo>
                      <a:pt x="150" y="90"/>
                      <a:pt x="150" y="90"/>
                      <a:pt x="150" y="90"/>
                    </a:cubicBezTo>
                    <a:cubicBezTo>
                      <a:pt x="149" y="101"/>
                      <a:pt x="148" y="113"/>
                      <a:pt x="147" y="125"/>
                    </a:cubicBezTo>
                    <a:cubicBezTo>
                      <a:pt x="0" y="116"/>
                      <a:pt x="0" y="116"/>
                      <a:pt x="0" y="116"/>
                    </a:cubicBezTo>
                    <a:cubicBezTo>
                      <a:pt x="1" y="95"/>
                      <a:pt x="3" y="75"/>
                      <a:pt x="6" y="54"/>
                    </a:cubicBezTo>
                    <a:cubicBezTo>
                      <a:pt x="9" y="24"/>
                      <a:pt x="24" y="0"/>
                      <a:pt x="51" y="2"/>
                    </a:cubicBezTo>
                    <a:cubicBezTo>
                      <a:pt x="73" y="4"/>
                      <a:pt x="87" y="18"/>
                      <a:pt x="87" y="42"/>
                    </a:cubicBezTo>
                    <a:cubicBezTo>
                      <a:pt x="88" y="42"/>
                      <a:pt x="88" y="42"/>
                      <a:pt x="88" y="42"/>
                    </a:cubicBezTo>
                    <a:cubicBezTo>
                      <a:pt x="93" y="35"/>
                      <a:pt x="99" y="33"/>
                      <a:pt x="108" y="28"/>
                    </a:cubicBezTo>
                    <a:cubicBezTo>
                      <a:pt x="122" y="19"/>
                      <a:pt x="163" y="5"/>
                      <a:pt x="163" y="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0" name="Freeform 37"/>
              <p:cNvSpPr>
                <a:spLocks/>
              </p:cNvSpPr>
              <p:nvPr userDrawn="1"/>
            </p:nvSpPr>
            <p:spPr bwMode="auto">
              <a:xfrm>
                <a:off x="354"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1" name="Freeform 38"/>
              <p:cNvSpPr>
                <a:spLocks/>
              </p:cNvSpPr>
              <p:nvPr userDrawn="1"/>
            </p:nvSpPr>
            <p:spPr bwMode="auto">
              <a:xfrm>
                <a:off x="354"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2" name="Freeform 39"/>
              <p:cNvSpPr>
                <a:spLocks/>
              </p:cNvSpPr>
              <p:nvPr userDrawn="1"/>
            </p:nvSpPr>
            <p:spPr bwMode="auto">
              <a:xfrm>
                <a:off x="400"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3" name="Freeform 40"/>
              <p:cNvSpPr>
                <a:spLocks/>
              </p:cNvSpPr>
              <p:nvPr userDrawn="1"/>
            </p:nvSpPr>
            <p:spPr bwMode="auto">
              <a:xfrm>
                <a:off x="400"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4" name="Freeform 41"/>
              <p:cNvSpPr>
                <a:spLocks noEditPoints="1"/>
              </p:cNvSpPr>
              <p:nvPr userDrawn="1"/>
            </p:nvSpPr>
            <p:spPr bwMode="auto">
              <a:xfrm>
                <a:off x="442" y="312"/>
                <a:ext cx="36" cy="37"/>
              </a:xfrm>
              <a:custGeom>
                <a:avLst/>
                <a:gdLst>
                  <a:gd name="T0" fmla="*/ 54 w 181"/>
                  <a:gd name="T1" fmla="*/ 24 h 186"/>
                  <a:gd name="T2" fmla="*/ 161 w 181"/>
                  <a:gd name="T3" fmla="*/ 56 h 186"/>
                  <a:gd name="T4" fmla="*/ 127 w 181"/>
                  <a:gd name="T5" fmla="*/ 163 h 186"/>
                  <a:gd name="T6" fmla="*/ 20 w 181"/>
                  <a:gd name="T7" fmla="*/ 130 h 186"/>
                  <a:gd name="T8" fmla="*/ 54 w 181"/>
                  <a:gd name="T9" fmla="*/ 24 h 186"/>
                  <a:gd name="T10" fmla="*/ 113 w 181"/>
                  <a:gd name="T11" fmla="*/ 135 h 186"/>
                  <a:gd name="T12" fmla="*/ 126 w 181"/>
                  <a:gd name="T13" fmla="*/ 75 h 186"/>
                  <a:gd name="T14" fmla="*/ 68 w 181"/>
                  <a:gd name="T15" fmla="*/ 51 h 186"/>
                  <a:gd name="T16" fmla="*/ 55 w 181"/>
                  <a:gd name="T17" fmla="*/ 112 h 186"/>
                  <a:gd name="T18" fmla="*/ 113 w 181"/>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6">
                    <a:moveTo>
                      <a:pt x="54" y="24"/>
                    </a:moveTo>
                    <a:cubicBezTo>
                      <a:pt x="99" y="0"/>
                      <a:pt x="141" y="18"/>
                      <a:pt x="161" y="56"/>
                    </a:cubicBezTo>
                    <a:cubicBezTo>
                      <a:pt x="181" y="94"/>
                      <a:pt x="172" y="139"/>
                      <a:pt x="127" y="163"/>
                    </a:cubicBezTo>
                    <a:cubicBezTo>
                      <a:pt x="82" y="186"/>
                      <a:pt x="40" y="169"/>
                      <a:pt x="20" y="130"/>
                    </a:cubicBezTo>
                    <a:cubicBezTo>
                      <a:pt x="0" y="92"/>
                      <a:pt x="10" y="47"/>
                      <a:pt x="54" y="24"/>
                    </a:cubicBezTo>
                    <a:close/>
                    <a:moveTo>
                      <a:pt x="113" y="135"/>
                    </a:moveTo>
                    <a:cubicBezTo>
                      <a:pt x="132" y="125"/>
                      <a:pt x="141" y="103"/>
                      <a:pt x="126" y="75"/>
                    </a:cubicBezTo>
                    <a:cubicBezTo>
                      <a:pt x="111" y="46"/>
                      <a:pt x="88" y="41"/>
                      <a:pt x="68" y="51"/>
                    </a:cubicBezTo>
                    <a:cubicBezTo>
                      <a:pt x="49" y="61"/>
                      <a:pt x="40" y="83"/>
                      <a:pt x="55" y="112"/>
                    </a:cubicBezTo>
                    <a:cubicBezTo>
                      <a:pt x="70" y="141"/>
                      <a:pt x="93" y="146"/>
                      <a:pt x="113"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5" name="Freeform 42"/>
              <p:cNvSpPr>
                <a:spLocks/>
              </p:cNvSpPr>
              <p:nvPr userDrawn="1"/>
            </p:nvSpPr>
            <p:spPr bwMode="auto">
              <a:xfrm>
                <a:off x="490" y="298"/>
                <a:ext cx="27" cy="33"/>
              </a:xfrm>
              <a:custGeom>
                <a:avLst/>
                <a:gdLst>
                  <a:gd name="T0" fmla="*/ 36 w 137"/>
                  <a:gd name="T1" fmla="*/ 132 h 164"/>
                  <a:gd name="T2" fmla="*/ 71 w 137"/>
                  <a:gd name="T3" fmla="*/ 130 h 164"/>
                  <a:gd name="T4" fmla="*/ 91 w 137"/>
                  <a:gd name="T5" fmla="*/ 108 h 164"/>
                  <a:gd name="T6" fmla="*/ 52 w 137"/>
                  <a:gd name="T7" fmla="*/ 97 h 164"/>
                  <a:gd name="T8" fmla="*/ 8 w 137"/>
                  <a:gd name="T9" fmla="*/ 64 h 164"/>
                  <a:gd name="T10" fmla="*/ 55 w 137"/>
                  <a:gd name="T11" fmla="*/ 4 h 164"/>
                  <a:gd name="T12" fmla="*/ 103 w 137"/>
                  <a:gd name="T13" fmla="*/ 2 h 164"/>
                  <a:gd name="T14" fmla="*/ 99 w 137"/>
                  <a:gd name="T15" fmla="*/ 31 h 164"/>
                  <a:gd name="T16" fmla="*/ 67 w 137"/>
                  <a:gd name="T17" fmla="*/ 33 h 164"/>
                  <a:gd name="T18" fmla="*/ 47 w 137"/>
                  <a:gd name="T19" fmla="*/ 55 h 164"/>
                  <a:gd name="T20" fmla="*/ 71 w 137"/>
                  <a:gd name="T21" fmla="*/ 64 h 164"/>
                  <a:gd name="T22" fmla="*/ 129 w 137"/>
                  <a:gd name="T23" fmla="*/ 95 h 164"/>
                  <a:gd name="T24" fmla="*/ 80 w 137"/>
                  <a:gd name="T25" fmla="*/ 160 h 164"/>
                  <a:gd name="T26" fmla="*/ 34 w 137"/>
                  <a:gd name="T27" fmla="*/ 162 h 164"/>
                  <a:gd name="T28" fmla="*/ 36 w 137"/>
                  <a:gd name="T29" fmla="*/ 1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64">
                    <a:moveTo>
                      <a:pt x="36" y="132"/>
                    </a:moveTo>
                    <a:cubicBezTo>
                      <a:pt x="45" y="133"/>
                      <a:pt x="61" y="133"/>
                      <a:pt x="71" y="130"/>
                    </a:cubicBezTo>
                    <a:cubicBezTo>
                      <a:pt x="82" y="127"/>
                      <a:pt x="94" y="122"/>
                      <a:pt x="91" y="108"/>
                    </a:cubicBezTo>
                    <a:cubicBezTo>
                      <a:pt x="87" y="95"/>
                      <a:pt x="70" y="98"/>
                      <a:pt x="52" y="97"/>
                    </a:cubicBezTo>
                    <a:cubicBezTo>
                      <a:pt x="34" y="96"/>
                      <a:pt x="15" y="92"/>
                      <a:pt x="8" y="64"/>
                    </a:cubicBezTo>
                    <a:cubicBezTo>
                      <a:pt x="0" y="33"/>
                      <a:pt x="28" y="11"/>
                      <a:pt x="55" y="4"/>
                    </a:cubicBezTo>
                    <a:cubicBezTo>
                      <a:pt x="71" y="0"/>
                      <a:pt x="87" y="0"/>
                      <a:pt x="103" y="2"/>
                    </a:cubicBezTo>
                    <a:cubicBezTo>
                      <a:pt x="99" y="31"/>
                      <a:pt x="99" y="31"/>
                      <a:pt x="99" y="31"/>
                    </a:cubicBezTo>
                    <a:cubicBezTo>
                      <a:pt x="89" y="30"/>
                      <a:pt x="75" y="31"/>
                      <a:pt x="67" y="33"/>
                    </a:cubicBezTo>
                    <a:cubicBezTo>
                      <a:pt x="49" y="37"/>
                      <a:pt x="44" y="45"/>
                      <a:pt x="47" y="55"/>
                    </a:cubicBezTo>
                    <a:cubicBezTo>
                      <a:pt x="48" y="60"/>
                      <a:pt x="54" y="64"/>
                      <a:pt x="71" y="64"/>
                    </a:cubicBezTo>
                    <a:cubicBezTo>
                      <a:pt x="110" y="63"/>
                      <a:pt x="124" y="75"/>
                      <a:pt x="129" y="95"/>
                    </a:cubicBezTo>
                    <a:cubicBezTo>
                      <a:pt x="137" y="131"/>
                      <a:pt x="112" y="152"/>
                      <a:pt x="80" y="160"/>
                    </a:cubicBezTo>
                    <a:cubicBezTo>
                      <a:pt x="65" y="163"/>
                      <a:pt x="49" y="164"/>
                      <a:pt x="34" y="162"/>
                    </a:cubicBezTo>
                    <a:lnTo>
                      <a:pt x="36" y="132"/>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6" name="Freeform 43"/>
              <p:cNvSpPr>
                <a:spLocks noEditPoints="1"/>
              </p:cNvSpPr>
              <p:nvPr userDrawn="1"/>
            </p:nvSpPr>
            <p:spPr bwMode="auto">
              <a:xfrm>
                <a:off x="343" y="294"/>
                <a:ext cx="413" cy="414"/>
              </a:xfrm>
              <a:custGeom>
                <a:avLst/>
                <a:gdLst>
                  <a:gd name="T0" fmla="*/ 1176 w 2069"/>
                  <a:gd name="T1" fmla="*/ 2060 h 2070"/>
                  <a:gd name="T2" fmla="*/ 1386 w 2069"/>
                  <a:gd name="T3" fmla="*/ 2008 h 2070"/>
                  <a:gd name="T4" fmla="*/ 26 w 2069"/>
                  <a:gd name="T5" fmla="*/ 1266 h 2070"/>
                  <a:gd name="T6" fmla="*/ 0 w 2069"/>
                  <a:gd name="T7" fmla="*/ 1052 h 2070"/>
                  <a:gd name="T8" fmla="*/ 460 w 2069"/>
                  <a:gd name="T9" fmla="*/ 174 h 2070"/>
                  <a:gd name="T10" fmla="*/ 842 w 2069"/>
                  <a:gd name="T11" fmla="*/ 668 h 2070"/>
                  <a:gd name="T12" fmla="*/ 33 w 2069"/>
                  <a:gd name="T13" fmla="*/ 771 h 2070"/>
                  <a:gd name="T14" fmla="*/ 647 w 2069"/>
                  <a:gd name="T15" fmla="*/ 888 h 2070"/>
                  <a:gd name="T16" fmla="*/ 683 w 2069"/>
                  <a:gd name="T17" fmla="*/ 61 h 2070"/>
                  <a:gd name="T18" fmla="*/ 935 w 2069"/>
                  <a:gd name="T19" fmla="*/ 633 h 2070"/>
                  <a:gd name="T20" fmla="*/ 0 w 2069"/>
                  <a:gd name="T21" fmla="*/ 1018 h 2070"/>
                  <a:gd name="T22" fmla="*/ 623 w 2069"/>
                  <a:gd name="T23" fmla="*/ 985 h 2070"/>
                  <a:gd name="T24" fmla="*/ 126 w 2069"/>
                  <a:gd name="T25" fmla="*/ 539 h 2070"/>
                  <a:gd name="T26" fmla="*/ 694 w 2069"/>
                  <a:gd name="T27" fmla="*/ 800 h 2070"/>
                  <a:gd name="T28" fmla="*/ 1820 w 2069"/>
                  <a:gd name="T29" fmla="*/ 361 h 2070"/>
                  <a:gd name="T30" fmla="*/ 1375 w 2069"/>
                  <a:gd name="T31" fmla="*/ 800 h 2070"/>
                  <a:gd name="T32" fmla="*/ 1958 w 2069"/>
                  <a:gd name="T33" fmla="*/ 569 h 2070"/>
                  <a:gd name="T34" fmla="*/ 1421 w 2069"/>
                  <a:gd name="T35" fmla="*/ 888 h 2070"/>
                  <a:gd name="T36" fmla="*/ 1636 w 2069"/>
                  <a:gd name="T37" fmla="*/ 193 h 2070"/>
                  <a:gd name="T38" fmla="*/ 1309 w 2069"/>
                  <a:gd name="T39" fmla="*/ 725 h 2070"/>
                  <a:gd name="T40" fmla="*/ 926 w 2069"/>
                  <a:gd name="T41" fmla="*/ 6 h 2070"/>
                  <a:gd name="T42" fmla="*/ 1143 w 2069"/>
                  <a:gd name="T43" fmla="*/ 6 h 2070"/>
                  <a:gd name="T44" fmla="*/ 1133 w 2069"/>
                  <a:gd name="T45" fmla="*/ 633 h 2070"/>
                  <a:gd name="T46" fmla="*/ 1386 w 2069"/>
                  <a:gd name="T47" fmla="*/ 61 h 2070"/>
                  <a:gd name="T48" fmla="*/ 1227 w 2069"/>
                  <a:gd name="T49" fmla="*/ 668 h 2070"/>
                  <a:gd name="T50" fmla="*/ 1608 w 2069"/>
                  <a:gd name="T51" fmla="*/ 174 h 2070"/>
                  <a:gd name="T52" fmla="*/ 760 w 2069"/>
                  <a:gd name="T53" fmla="*/ 725 h 2070"/>
                  <a:gd name="T54" fmla="*/ 433 w 2069"/>
                  <a:gd name="T55" fmla="*/ 193 h 2070"/>
                  <a:gd name="T56" fmla="*/ 1227 w 2069"/>
                  <a:gd name="T57" fmla="*/ 1402 h 2070"/>
                  <a:gd name="T58" fmla="*/ 1417 w 2069"/>
                  <a:gd name="T59" fmla="*/ 1997 h 2070"/>
                  <a:gd name="T60" fmla="*/ 1309 w 2069"/>
                  <a:gd name="T61" fmla="*/ 1345 h 2070"/>
                  <a:gd name="T62" fmla="*/ 1636 w 2069"/>
                  <a:gd name="T63" fmla="*/ 1877 h 2070"/>
                  <a:gd name="T64" fmla="*/ 1421 w 2069"/>
                  <a:gd name="T65" fmla="*/ 1182 h 2070"/>
                  <a:gd name="T66" fmla="*/ 1958 w 2069"/>
                  <a:gd name="T67" fmla="*/ 1501 h 2070"/>
                  <a:gd name="T68" fmla="*/ 647 w 2069"/>
                  <a:gd name="T69" fmla="*/ 1182 h 2070"/>
                  <a:gd name="T70" fmla="*/ 33 w 2069"/>
                  <a:gd name="T71" fmla="*/ 1299 h 2070"/>
                  <a:gd name="T72" fmla="*/ 2043 w 2069"/>
                  <a:gd name="T73" fmla="*/ 803 h 2070"/>
                  <a:gd name="T74" fmla="*/ 1445 w 2069"/>
                  <a:gd name="T75" fmla="*/ 985 h 2070"/>
                  <a:gd name="T76" fmla="*/ 1445 w 2069"/>
                  <a:gd name="T77" fmla="*/ 1085 h 2070"/>
                  <a:gd name="T78" fmla="*/ 2043 w 2069"/>
                  <a:gd name="T79" fmla="*/ 1266 h 2070"/>
                  <a:gd name="T80" fmla="*/ 1375 w 2069"/>
                  <a:gd name="T81" fmla="*/ 1270 h 2070"/>
                  <a:gd name="T82" fmla="*/ 1820 w 2069"/>
                  <a:gd name="T83" fmla="*/ 1709 h 2070"/>
                  <a:gd name="T84" fmla="*/ 1034 w 2069"/>
                  <a:gd name="T85" fmla="*/ 1449 h 2070"/>
                  <a:gd name="T86" fmla="*/ 1034 w 2069"/>
                  <a:gd name="T87" fmla="*/ 2070 h 2070"/>
                  <a:gd name="T88" fmla="*/ 1034 w 2069"/>
                  <a:gd name="T89" fmla="*/ 1449 h 2070"/>
                  <a:gd name="T90" fmla="*/ 433 w 2069"/>
                  <a:gd name="T91" fmla="*/ 1877 h 2070"/>
                  <a:gd name="T92" fmla="*/ 760 w 2069"/>
                  <a:gd name="T93" fmla="*/ 1345 h 2070"/>
                  <a:gd name="T94" fmla="*/ 249 w 2069"/>
                  <a:gd name="T95" fmla="*/ 1709 h 2070"/>
                  <a:gd name="T96" fmla="*/ 694 w 2069"/>
                  <a:gd name="T97" fmla="*/ 1270 h 2070"/>
                  <a:gd name="T98" fmla="*/ 652 w 2069"/>
                  <a:gd name="T99" fmla="*/ 1997 h 2070"/>
                  <a:gd name="T100" fmla="*/ 842 w 2069"/>
                  <a:gd name="T101" fmla="*/ 1402 h 2070"/>
                  <a:gd name="T102" fmla="*/ 893 w 2069"/>
                  <a:gd name="T103" fmla="*/ 2060 h 2070"/>
                  <a:gd name="T104" fmla="*/ 935 w 2069"/>
                  <a:gd name="T105" fmla="*/ 1437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9" h="2070">
                    <a:moveTo>
                      <a:pt x="1386" y="2008"/>
                    </a:moveTo>
                    <a:cubicBezTo>
                      <a:pt x="1319" y="2033"/>
                      <a:pt x="1248" y="2050"/>
                      <a:pt x="1176" y="2060"/>
                    </a:cubicBezTo>
                    <a:cubicBezTo>
                      <a:pt x="1133" y="1437"/>
                      <a:pt x="1133" y="1437"/>
                      <a:pt x="1133" y="1437"/>
                    </a:cubicBezTo>
                    <a:lnTo>
                      <a:pt x="1386" y="2008"/>
                    </a:lnTo>
                    <a:close/>
                    <a:moveTo>
                      <a:pt x="0" y="1052"/>
                    </a:moveTo>
                    <a:cubicBezTo>
                      <a:pt x="1" y="1125"/>
                      <a:pt x="10" y="1197"/>
                      <a:pt x="26" y="1266"/>
                    </a:cubicBezTo>
                    <a:cubicBezTo>
                      <a:pt x="623" y="1085"/>
                      <a:pt x="623" y="1085"/>
                      <a:pt x="623" y="1085"/>
                    </a:cubicBezTo>
                    <a:lnTo>
                      <a:pt x="0" y="1052"/>
                    </a:lnTo>
                    <a:close/>
                    <a:moveTo>
                      <a:pt x="842" y="668"/>
                    </a:moveTo>
                    <a:cubicBezTo>
                      <a:pt x="460" y="174"/>
                      <a:pt x="460" y="174"/>
                      <a:pt x="460" y="174"/>
                    </a:cubicBezTo>
                    <a:cubicBezTo>
                      <a:pt x="520" y="134"/>
                      <a:pt x="584" y="100"/>
                      <a:pt x="652" y="73"/>
                    </a:cubicBezTo>
                    <a:lnTo>
                      <a:pt x="842" y="668"/>
                    </a:lnTo>
                    <a:close/>
                    <a:moveTo>
                      <a:pt x="647" y="888"/>
                    </a:moveTo>
                    <a:cubicBezTo>
                      <a:pt x="33" y="771"/>
                      <a:pt x="33" y="771"/>
                      <a:pt x="33" y="771"/>
                    </a:cubicBezTo>
                    <a:cubicBezTo>
                      <a:pt x="52" y="700"/>
                      <a:pt x="78" y="633"/>
                      <a:pt x="110" y="569"/>
                    </a:cubicBezTo>
                    <a:lnTo>
                      <a:pt x="647" y="888"/>
                    </a:lnTo>
                    <a:close/>
                    <a:moveTo>
                      <a:pt x="935" y="633"/>
                    </a:moveTo>
                    <a:cubicBezTo>
                      <a:pt x="683" y="61"/>
                      <a:pt x="683" y="61"/>
                      <a:pt x="683" y="61"/>
                    </a:cubicBezTo>
                    <a:cubicBezTo>
                      <a:pt x="750" y="37"/>
                      <a:pt x="820" y="20"/>
                      <a:pt x="893" y="10"/>
                    </a:cubicBezTo>
                    <a:lnTo>
                      <a:pt x="935" y="633"/>
                    </a:lnTo>
                    <a:close/>
                    <a:moveTo>
                      <a:pt x="623" y="985"/>
                    </a:moveTo>
                    <a:cubicBezTo>
                      <a:pt x="0" y="1018"/>
                      <a:pt x="0" y="1018"/>
                      <a:pt x="0" y="1018"/>
                    </a:cubicBezTo>
                    <a:cubicBezTo>
                      <a:pt x="1" y="945"/>
                      <a:pt x="10" y="873"/>
                      <a:pt x="26" y="803"/>
                    </a:cubicBezTo>
                    <a:lnTo>
                      <a:pt x="623" y="985"/>
                    </a:lnTo>
                    <a:close/>
                    <a:moveTo>
                      <a:pt x="694" y="800"/>
                    </a:moveTo>
                    <a:cubicBezTo>
                      <a:pt x="126" y="539"/>
                      <a:pt x="126" y="539"/>
                      <a:pt x="126" y="539"/>
                    </a:cubicBezTo>
                    <a:cubicBezTo>
                      <a:pt x="161" y="476"/>
                      <a:pt x="202" y="416"/>
                      <a:pt x="249" y="361"/>
                    </a:cubicBezTo>
                    <a:lnTo>
                      <a:pt x="694" y="800"/>
                    </a:lnTo>
                    <a:close/>
                    <a:moveTo>
                      <a:pt x="1375" y="800"/>
                    </a:moveTo>
                    <a:cubicBezTo>
                      <a:pt x="1820" y="361"/>
                      <a:pt x="1820" y="361"/>
                      <a:pt x="1820" y="361"/>
                    </a:cubicBezTo>
                    <a:cubicBezTo>
                      <a:pt x="1867" y="416"/>
                      <a:pt x="1908" y="476"/>
                      <a:pt x="1943" y="539"/>
                    </a:cubicBezTo>
                    <a:lnTo>
                      <a:pt x="1375" y="800"/>
                    </a:lnTo>
                    <a:close/>
                    <a:moveTo>
                      <a:pt x="1421" y="888"/>
                    </a:moveTo>
                    <a:cubicBezTo>
                      <a:pt x="1958" y="569"/>
                      <a:pt x="1958" y="569"/>
                      <a:pt x="1958" y="569"/>
                    </a:cubicBezTo>
                    <a:cubicBezTo>
                      <a:pt x="1991" y="633"/>
                      <a:pt x="2017" y="700"/>
                      <a:pt x="2035" y="771"/>
                    </a:cubicBezTo>
                    <a:lnTo>
                      <a:pt x="1421" y="888"/>
                    </a:lnTo>
                    <a:close/>
                    <a:moveTo>
                      <a:pt x="1309" y="725"/>
                    </a:moveTo>
                    <a:cubicBezTo>
                      <a:pt x="1636" y="193"/>
                      <a:pt x="1636" y="193"/>
                      <a:pt x="1636" y="193"/>
                    </a:cubicBezTo>
                    <a:cubicBezTo>
                      <a:pt x="1695" y="235"/>
                      <a:pt x="1749" y="283"/>
                      <a:pt x="1798" y="336"/>
                    </a:cubicBezTo>
                    <a:lnTo>
                      <a:pt x="1309" y="725"/>
                    </a:lnTo>
                    <a:close/>
                    <a:moveTo>
                      <a:pt x="1034" y="621"/>
                    </a:moveTo>
                    <a:cubicBezTo>
                      <a:pt x="926" y="6"/>
                      <a:pt x="926" y="6"/>
                      <a:pt x="926" y="6"/>
                    </a:cubicBezTo>
                    <a:cubicBezTo>
                      <a:pt x="962" y="2"/>
                      <a:pt x="998" y="0"/>
                      <a:pt x="1034" y="0"/>
                    </a:cubicBezTo>
                    <a:cubicBezTo>
                      <a:pt x="1071" y="0"/>
                      <a:pt x="1107" y="2"/>
                      <a:pt x="1143" y="6"/>
                    </a:cubicBezTo>
                    <a:lnTo>
                      <a:pt x="1034" y="621"/>
                    </a:lnTo>
                    <a:close/>
                    <a:moveTo>
                      <a:pt x="1133" y="633"/>
                    </a:moveTo>
                    <a:cubicBezTo>
                      <a:pt x="1176" y="10"/>
                      <a:pt x="1176" y="10"/>
                      <a:pt x="1176" y="10"/>
                    </a:cubicBezTo>
                    <a:cubicBezTo>
                      <a:pt x="1248" y="20"/>
                      <a:pt x="1319" y="37"/>
                      <a:pt x="1386" y="61"/>
                    </a:cubicBezTo>
                    <a:lnTo>
                      <a:pt x="1133" y="633"/>
                    </a:lnTo>
                    <a:close/>
                    <a:moveTo>
                      <a:pt x="1227" y="668"/>
                    </a:moveTo>
                    <a:cubicBezTo>
                      <a:pt x="1417" y="73"/>
                      <a:pt x="1417" y="73"/>
                      <a:pt x="1417" y="73"/>
                    </a:cubicBezTo>
                    <a:cubicBezTo>
                      <a:pt x="1484" y="100"/>
                      <a:pt x="1549" y="134"/>
                      <a:pt x="1608" y="174"/>
                    </a:cubicBezTo>
                    <a:lnTo>
                      <a:pt x="1227" y="668"/>
                    </a:lnTo>
                    <a:close/>
                    <a:moveTo>
                      <a:pt x="760" y="725"/>
                    </a:moveTo>
                    <a:cubicBezTo>
                      <a:pt x="271" y="336"/>
                      <a:pt x="271" y="336"/>
                      <a:pt x="271" y="336"/>
                    </a:cubicBezTo>
                    <a:cubicBezTo>
                      <a:pt x="320" y="283"/>
                      <a:pt x="374" y="235"/>
                      <a:pt x="433" y="193"/>
                    </a:cubicBezTo>
                    <a:lnTo>
                      <a:pt x="760" y="725"/>
                    </a:lnTo>
                    <a:close/>
                    <a:moveTo>
                      <a:pt x="1227" y="1402"/>
                    </a:moveTo>
                    <a:cubicBezTo>
                      <a:pt x="1608" y="1896"/>
                      <a:pt x="1608" y="1896"/>
                      <a:pt x="1608" y="1896"/>
                    </a:cubicBezTo>
                    <a:cubicBezTo>
                      <a:pt x="1549" y="1936"/>
                      <a:pt x="1484" y="1970"/>
                      <a:pt x="1417" y="1997"/>
                    </a:cubicBezTo>
                    <a:lnTo>
                      <a:pt x="1227" y="1402"/>
                    </a:lnTo>
                    <a:close/>
                    <a:moveTo>
                      <a:pt x="1309" y="1345"/>
                    </a:moveTo>
                    <a:cubicBezTo>
                      <a:pt x="1798" y="1734"/>
                      <a:pt x="1798" y="1734"/>
                      <a:pt x="1798" y="1734"/>
                    </a:cubicBezTo>
                    <a:cubicBezTo>
                      <a:pt x="1749" y="1787"/>
                      <a:pt x="1695" y="1835"/>
                      <a:pt x="1636" y="1877"/>
                    </a:cubicBezTo>
                    <a:lnTo>
                      <a:pt x="1309" y="1345"/>
                    </a:lnTo>
                    <a:close/>
                    <a:moveTo>
                      <a:pt x="1421" y="1182"/>
                    </a:moveTo>
                    <a:cubicBezTo>
                      <a:pt x="2035" y="1299"/>
                      <a:pt x="2035" y="1299"/>
                      <a:pt x="2035" y="1299"/>
                    </a:cubicBezTo>
                    <a:cubicBezTo>
                      <a:pt x="2017" y="1369"/>
                      <a:pt x="1991" y="1437"/>
                      <a:pt x="1958" y="1501"/>
                    </a:cubicBezTo>
                    <a:lnTo>
                      <a:pt x="1421" y="1182"/>
                    </a:lnTo>
                    <a:close/>
                    <a:moveTo>
                      <a:pt x="647" y="1182"/>
                    </a:moveTo>
                    <a:cubicBezTo>
                      <a:pt x="110" y="1501"/>
                      <a:pt x="110" y="1501"/>
                      <a:pt x="110" y="1501"/>
                    </a:cubicBezTo>
                    <a:cubicBezTo>
                      <a:pt x="78" y="1437"/>
                      <a:pt x="52" y="1369"/>
                      <a:pt x="33" y="1299"/>
                    </a:cubicBezTo>
                    <a:lnTo>
                      <a:pt x="647" y="1182"/>
                    </a:lnTo>
                    <a:close/>
                    <a:moveTo>
                      <a:pt x="2043" y="803"/>
                    </a:moveTo>
                    <a:cubicBezTo>
                      <a:pt x="2059" y="873"/>
                      <a:pt x="2068" y="945"/>
                      <a:pt x="2069" y="1018"/>
                    </a:cubicBezTo>
                    <a:cubicBezTo>
                      <a:pt x="1445" y="985"/>
                      <a:pt x="1445" y="985"/>
                      <a:pt x="1445" y="985"/>
                    </a:cubicBezTo>
                    <a:lnTo>
                      <a:pt x="2043" y="803"/>
                    </a:lnTo>
                    <a:close/>
                    <a:moveTo>
                      <a:pt x="1445" y="1085"/>
                    </a:moveTo>
                    <a:cubicBezTo>
                      <a:pt x="2069" y="1052"/>
                      <a:pt x="2069" y="1052"/>
                      <a:pt x="2069" y="1052"/>
                    </a:cubicBezTo>
                    <a:cubicBezTo>
                      <a:pt x="2068" y="1125"/>
                      <a:pt x="2059" y="1197"/>
                      <a:pt x="2043" y="1266"/>
                    </a:cubicBezTo>
                    <a:lnTo>
                      <a:pt x="1445" y="1085"/>
                    </a:lnTo>
                    <a:close/>
                    <a:moveTo>
                      <a:pt x="1375" y="1270"/>
                    </a:moveTo>
                    <a:cubicBezTo>
                      <a:pt x="1943" y="1531"/>
                      <a:pt x="1943" y="1531"/>
                      <a:pt x="1943" y="1531"/>
                    </a:cubicBezTo>
                    <a:cubicBezTo>
                      <a:pt x="1908" y="1594"/>
                      <a:pt x="1867" y="1654"/>
                      <a:pt x="1820" y="1709"/>
                    </a:cubicBezTo>
                    <a:lnTo>
                      <a:pt x="1375" y="1270"/>
                    </a:lnTo>
                    <a:close/>
                    <a:moveTo>
                      <a:pt x="1034" y="1449"/>
                    </a:moveTo>
                    <a:cubicBezTo>
                      <a:pt x="1143" y="2064"/>
                      <a:pt x="1143" y="2064"/>
                      <a:pt x="1143" y="2064"/>
                    </a:cubicBezTo>
                    <a:cubicBezTo>
                      <a:pt x="1107" y="2068"/>
                      <a:pt x="1071" y="2070"/>
                      <a:pt x="1034" y="2070"/>
                    </a:cubicBezTo>
                    <a:cubicBezTo>
                      <a:pt x="998" y="2070"/>
                      <a:pt x="962" y="2068"/>
                      <a:pt x="926" y="2064"/>
                    </a:cubicBezTo>
                    <a:lnTo>
                      <a:pt x="1034" y="1449"/>
                    </a:lnTo>
                    <a:close/>
                    <a:moveTo>
                      <a:pt x="760" y="1345"/>
                    </a:moveTo>
                    <a:cubicBezTo>
                      <a:pt x="433" y="1877"/>
                      <a:pt x="433" y="1877"/>
                      <a:pt x="433" y="1877"/>
                    </a:cubicBezTo>
                    <a:cubicBezTo>
                      <a:pt x="374" y="1835"/>
                      <a:pt x="320" y="1787"/>
                      <a:pt x="271" y="1733"/>
                    </a:cubicBezTo>
                    <a:lnTo>
                      <a:pt x="760" y="1345"/>
                    </a:lnTo>
                    <a:close/>
                    <a:moveTo>
                      <a:pt x="694" y="1270"/>
                    </a:moveTo>
                    <a:cubicBezTo>
                      <a:pt x="249" y="1709"/>
                      <a:pt x="249" y="1709"/>
                      <a:pt x="249" y="1709"/>
                    </a:cubicBezTo>
                    <a:cubicBezTo>
                      <a:pt x="202" y="1654"/>
                      <a:pt x="161" y="1594"/>
                      <a:pt x="126" y="1531"/>
                    </a:cubicBezTo>
                    <a:lnTo>
                      <a:pt x="694" y="1270"/>
                    </a:lnTo>
                    <a:close/>
                    <a:moveTo>
                      <a:pt x="842" y="1402"/>
                    </a:moveTo>
                    <a:cubicBezTo>
                      <a:pt x="652" y="1997"/>
                      <a:pt x="652" y="1997"/>
                      <a:pt x="652" y="1997"/>
                    </a:cubicBezTo>
                    <a:cubicBezTo>
                      <a:pt x="584" y="1970"/>
                      <a:pt x="520" y="1936"/>
                      <a:pt x="460" y="1896"/>
                    </a:cubicBezTo>
                    <a:lnTo>
                      <a:pt x="842" y="1402"/>
                    </a:lnTo>
                    <a:close/>
                    <a:moveTo>
                      <a:pt x="935" y="1437"/>
                    </a:moveTo>
                    <a:cubicBezTo>
                      <a:pt x="893" y="2060"/>
                      <a:pt x="893" y="2060"/>
                      <a:pt x="893" y="2060"/>
                    </a:cubicBezTo>
                    <a:cubicBezTo>
                      <a:pt x="820" y="2050"/>
                      <a:pt x="750" y="2033"/>
                      <a:pt x="683" y="2009"/>
                    </a:cubicBezTo>
                    <a:lnTo>
                      <a:pt x="935" y="1437"/>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7" name="Oval 44"/>
              <p:cNvSpPr>
                <a:spLocks noChangeArrowheads="1"/>
              </p:cNvSpPr>
              <p:nvPr userDrawn="1"/>
            </p:nvSpPr>
            <p:spPr bwMode="auto">
              <a:xfrm>
                <a:off x="542" y="302"/>
                <a:ext cx="15" cy="14"/>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8" name="Freeform 45"/>
              <p:cNvSpPr>
                <a:spLocks/>
              </p:cNvSpPr>
              <p:nvPr userDrawn="1"/>
            </p:nvSpPr>
            <p:spPr bwMode="auto">
              <a:xfrm>
                <a:off x="698" y="383"/>
                <a:ext cx="17" cy="17"/>
              </a:xfrm>
              <a:custGeom>
                <a:avLst/>
                <a:gdLst>
                  <a:gd name="T0" fmla="*/ 12 w 85"/>
                  <a:gd name="T1" fmla="*/ 64 h 85"/>
                  <a:gd name="T2" fmla="*/ 64 w 85"/>
                  <a:gd name="T3" fmla="*/ 74 h 85"/>
                  <a:gd name="T4" fmla="*/ 73 w 85"/>
                  <a:gd name="T5" fmla="*/ 22 h 85"/>
                  <a:gd name="T6" fmla="*/ 21 w 85"/>
                  <a:gd name="T7" fmla="*/ 12 h 85"/>
                  <a:gd name="T8" fmla="*/ 12 w 85"/>
                  <a:gd name="T9" fmla="*/ 64 h 85"/>
                </a:gdLst>
                <a:ahLst/>
                <a:cxnLst>
                  <a:cxn ang="0">
                    <a:pos x="T0" y="T1"/>
                  </a:cxn>
                  <a:cxn ang="0">
                    <a:pos x="T2" y="T3"/>
                  </a:cxn>
                  <a:cxn ang="0">
                    <a:pos x="T4" y="T5"/>
                  </a:cxn>
                  <a:cxn ang="0">
                    <a:pos x="T6" y="T7"/>
                  </a:cxn>
                  <a:cxn ang="0">
                    <a:pos x="T8" y="T9"/>
                  </a:cxn>
                </a:cxnLst>
                <a:rect l="0" t="0" r="r" b="b"/>
                <a:pathLst>
                  <a:path w="85" h="85">
                    <a:moveTo>
                      <a:pt x="12" y="64"/>
                    </a:moveTo>
                    <a:cubicBezTo>
                      <a:pt x="23" y="81"/>
                      <a:pt x="47" y="85"/>
                      <a:pt x="64" y="74"/>
                    </a:cubicBezTo>
                    <a:cubicBezTo>
                      <a:pt x="81" y="62"/>
                      <a:pt x="85" y="39"/>
                      <a:pt x="73" y="22"/>
                    </a:cubicBezTo>
                    <a:cubicBezTo>
                      <a:pt x="61" y="5"/>
                      <a:pt x="38" y="0"/>
                      <a:pt x="21" y="12"/>
                    </a:cubicBezTo>
                    <a:cubicBezTo>
                      <a:pt x="4" y="24"/>
                      <a:pt x="0" y="47"/>
                      <a:pt x="12"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9" name="Oval 46"/>
              <p:cNvSpPr>
                <a:spLocks noChangeArrowheads="1"/>
              </p:cNvSpPr>
              <p:nvPr userDrawn="1"/>
            </p:nvSpPr>
            <p:spPr bwMode="auto">
              <a:xfrm>
                <a:off x="542" y="685"/>
                <a:ext cx="15" cy="15"/>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30" name="Freeform 47"/>
              <p:cNvSpPr>
                <a:spLocks/>
              </p:cNvSpPr>
              <p:nvPr userDrawn="1"/>
            </p:nvSpPr>
            <p:spPr bwMode="auto">
              <a:xfrm>
                <a:off x="383" y="383"/>
                <a:ext cx="17" cy="17"/>
              </a:xfrm>
              <a:custGeom>
                <a:avLst/>
                <a:gdLst>
                  <a:gd name="T0" fmla="*/ 73 w 85"/>
                  <a:gd name="T1" fmla="*/ 64 h 85"/>
                  <a:gd name="T2" fmla="*/ 63 w 85"/>
                  <a:gd name="T3" fmla="*/ 12 h 85"/>
                  <a:gd name="T4" fmla="*/ 11 w 85"/>
                  <a:gd name="T5" fmla="*/ 22 h 85"/>
                  <a:gd name="T6" fmla="*/ 21 w 85"/>
                  <a:gd name="T7" fmla="*/ 74 h 85"/>
                  <a:gd name="T8" fmla="*/ 73 w 85"/>
                  <a:gd name="T9" fmla="*/ 64 h 85"/>
                </a:gdLst>
                <a:ahLst/>
                <a:cxnLst>
                  <a:cxn ang="0">
                    <a:pos x="T0" y="T1"/>
                  </a:cxn>
                  <a:cxn ang="0">
                    <a:pos x="T2" y="T3"/>
                  </a:cxn>
                  <a:cxn ang="0">
                    <a:pos x="T4" y="T5"/>
                  </a:cxn>
                  <a:cxn ang="0">
                    <a:pos x="T6" y="T7"/>
                  </a:cxn>
                  <a:cxn ang="0">
                    <a:pos x="T8" y="T9"/>
                  </a:cxn>
                </a:cxnLst>
                <a:rect l="0" t="0" r="r" b="b"/>
                <a:pathLst>
                  <a:path w="85" h="85">
                    <a:moveTo>
                      <a:pt x="73" y="64"/>
                    </a:moveTo>
                    <a:cubicBezTo>
                      <a:pt x="85" y="47"/>
                      <a:pt x="80" y="24"/>
                      <a:pt x="63" y="12"/>
                    </a:cubicBezTo>
                    <a:cubicBezTo>
                      <a:pt x="46" y="0"/>
                      <a:pt x="23" y="5"/>
                      <a:pt x="11" y="22"/>
                    </a:cubicBezTo>
                    <a:cubicBezTo>
                      <a:pt x="0" y="39"/>
                      <a:pt x="4" y="62"/>
                      <a:pt x="21" y="74"/>
                    </a:cubicBezTo>
                    <a:cubicBezTo>
                      <a:pt x="38" y="85"/>
                      <a:pt x="61" y="81"/>
                      <a:pt x="73"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31" name="Freeform 48"/>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2" name="Freeform 49"/>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3" name="Freeform 50"/>
              <p:cNvSpPr>
                <a:spLocks/>
              </p:cNvSpPr>
              <p:nvPr userDrawn="1"/>
            </p:nvSpPr>
            <p:spPr bwMode="auto">
              <a:xfrm>
                <a:off x="348" y="448"/>
                <a:ext cx="121" cy="22"/>
              </a:xfrm>
              <a:custGeom>
                <a:avLst/>
                <a:gdLst>
                  <a:gd name="T0" fmla="*/ 121 w 121"/>
                  <a:gd name="T1" fmla="*/ 22 h 22"/>
                  <a:gd name="T2" fmla="*/ 2 w 121"/>
                  <a:gd name="T3" fmla="*/ 0 h 22"/>
                  <a:gd name="T4" fmla="*/ 1 w 121"/>
                  <a:gd name="T5" fmla="*/ 0 h 22"/>
                  <a:gd name="T6" fmla="*/ 0 w 121"/>
                  <a:gd name="T7" fmla="*/ 7 h 22"/>
                  <a:gd name="T8" fmla="*/ 121 w 121"/>
                  <a:gd name="T9" fmla="*/ 22 h 22"/>
                </a:gdLst>
                <a:ahLst/>
                <a:cxnLst>
                  <a:cxn ang="0">
                    <a:pos x="T0" y="T1"/>
                  </a:cxn>
                  <a:cxn ang="0">
                    <a:pos x="T2" y="T3"/>
                  </a:cxn>
                  <a:cxn ang="0">
                    <a:pos x="T4" y="T5"/>
                  </a:cxn>
                  <a:cxn ang="0">
                    <a:pos x="T6" y="T7"/>
                  </a:cxn>
                  <a:cxn ang="0">
                    <a:pos x="T8" y="T9"/>
                  </a:cxn>
                </a:cxnLst>
                <a:rect l="0" t="0" r="r" b="b"/>
                <a:pathLst>
                  <a:path w="121" h="22">
                    <a:moveTo>
                      <a:pt x="121" y="22"/>
                    </a:moveTo>
                    <a:lnTo>
                      <a:pt x="2" y="0"/>
                    </a:lnTo>
                    <a:lnTo>
                      <a:pt x="1" y="0"/>
                    </a:lnTo>
                    <a:lnTo>
                      <a:pt x="0" y="7"/>
                    </a:lnTo>
                    <a:lnTo>
                      <a:pt x="121" y="2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4" name="Freeform 51"/>
              <p:cNvSpPr>
                <a:spLocks/>
              </p:cNvSpPr>
              <p:nvPr userDrawn="1"/>
            </p:nvSpPr>
            <p:spPr bwMode="auto">
              <a:xfrm>
                <a:off x="348" y="448"/>
                <a:ext cx="121" cy="22"/>
              </a:xfrm>
              <a:custGeom>
                <a:avLst/>
                <a:gdLst>
                  <a:gd name="T0" fmla="*/ 121 w 121"/>
                  <a:gd name="T1" fmla="*/ 22 h 22"/>
                  <a:gd name="T2" fmla="*/ 2 w 121"/>
                  <a:gd name="T3" fmla="*/ 0 h 22"/>
                  <a:gd name="T4" fmla="*/ 1 w 121"/>
                  <a:gd name="T5" fmla="*/ 0 h 22"/>
                  <a:gd name="T6" fmla="*/ 0 w 121"/>
                  <a:gd name="T7" fmla="*/ 7 h 22"/>
                </a:gdLst>
                <a:ahLst/>
                <a:cxnLst>
                  <a:cxn ang="0">
                    <a:pos x="T0" y="T1"/>
                  </a:cxn>
                  <a:cxn ang="0">
                    <a:pos x="T2" y="T3"/>
                  </a:cxn>
                  <a:cxn ang="0">
                    <a:pos x="T4" y="T5"/>
                  </a:cxn>
                  <a:cxn ang="0">
                    <a:pos x="T6" y="T7"/>
                  </a:cxn>
                </a:cxnLst>
                <a:rect l="0" t="0" r="r" b="b"/>
                <a:pathLst>
                  <a:path w="121" h="22">
                    <a:moveTo>
                      <a:pt x="121" y="22"/>
                    </a:moveTo>
                    <a:lnTo>
                      <a:pt x="2" y="0"/>
                    </a:lnTo>
                    <a:lnTo>
                      <a:pt x="1" y="0"/>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5" name="Freeform 52"/>
              <p:cNvSpPr>
                <a:spLocks/>
              </p:cNvSpPr>
              <p:nvPr userDrawn="1"/>
            </p:nvSpPr>
            <p:spPr bwMode="auto">
              <a:xfrm>
                <a:off x="365" y="402"/>
                <a:ext cx="104" cy="68"/>
              </a:xfrm>
              <a:custGeom>
                <a:avLst/>
                <a:gdLst>
                  <a:gd name="T0" fmla="*/ 3 w 104"/>
                  <a:gd name="T1" fmla="*/ 0 h 68"/>
                  <a:gd name="T2" fmla="*/ 0 w 104"/>
                  <a:gd name="T3" fmla="*/ 6 h 68"/>
                  <a:gd name="T4" fmla="*/ 0 w 104"/>
                  <a:gd name="T5" fmla="*/ 7 h 68"/>
                  <a:gd name="T6" fmla="*/ 104 w 104"/>
                  <a:gd name="T7" fmla="*/ 68 h 68"/>
                  <a:gd name="T8" fmla="*/ 3 w 104"/>
                  <a:gd name="T9" fmla="*/ 0 h 68"/>
                </a:gdLst>
                <a:ahLst/>
                <a:cxnLst>
                  <a:cxn ang="0">
                    <a:pos x="T0" y="T1"/>
                  </a:cxn>
                  <a:cxn ang="0">
                    <a:pos x="T2" y="T3"/>
                  </a:cxn>
                  <a:cxn ang="0">
                    <a:pos x="T4" y="T5"/>
                  </a:cxn>
                  <a:cxn ang="0">
                    <a:pos x="T6" y="T7"/>
                  </a:cxn>
                  <a:cxn ang="0">
                    <a:pos x="T8" y="T9"/>
                  </a:cxn>
                </a:cxnLst>
                <a:rect l="0" t="0" r="r" b="b"/>
                <a:pathLst>
                  <a:path w="104" h="68">
                    <a:moveTo>
                      <a:pt x="3" y="0"/>
                    </a:moveTo>
                    <a:lnTo>
                      <a:pt x="0" y="6"/>
                    </a:lnTo>
                    <a:lnTo>
                      <a:pt x="0" y="7"/>
                    </a:lnTo>
                    <a:lnTo>
                      <a:pt x="104" y="68"/>
                    </a:lnTo>
                    <a:lnTo>
                      <a:pt x="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6" name="Freeform 53"/>
              <p:cNvSpPr>
                <a:spLocks/>
              </p:cNvSpPr>
              <p:nvPr userDrawn="1"/>
            </p:nvSpPr>
            <p:spPr bwMode="auto">
              <a:xfrm>
                <a:off x="365" y="402"/>
                <a:ext cx="104" cy="68"/>
              </a:xfrm>
              <a:custGeom>
                <a:avLst/>
                <a:gdLst>
                  <a:gd name="T0" fmla="*/ 3 w 104"/>
                  <a:gd name="T1" fmla="*/ 0 h 68"/>
                  <a:gd name="T2" fmla="*/ 0 w 104"/>
                  <a:gd name="T3" fmla="*/ 6 h 68"/>
                  <a:gd name="T4" fmla="*/ 0 w 104"/>
                  <a:gd name="T5" fmla="*/ 7 h 68"/>
                  <a:gd name="T6" fmla="*/ 104 w 104"/>
                  <a:gd name="T7" fmla="*/ 68 h 68"/>
                </a:gdLst>
                <a:ahLst/>
                <a:cxnLst>
                  <a:cxn ang="0">
                    <a:pos x="T0" y="T1"/>
                  </a:cxn>
                  <a:cxn ang="0">
                    <a:pos x="T2" y="T3"/>
                  </a:cxn>
                  <a:cxn ang="0">
                    <a:pos x="T4" y="T5"/>
                  </a:cxn>
                  <a:cxn ang="0">
                    <a:pos x="T6" y="T7"/>
                  </a:cxn>
                </a:cxnLst>
                <a:rect l="0" t="0" r="r" b="b"/>
                <a:pathLst>
                  <a:path w="104" h="68">
                    <a:moveTo>
                      <a:pt x="3" y="0"/>
                    </a:moveTo>
                    <a:lnTo>
                      <a:pt x="0" y="6"/>
                    </a:lnTo>
                    <a:lnTo>
                      <a:pt x="0" y="7"/>
                    </a:lnTo>
                    <a:lnTo>
                      <a:pt x="104"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7" name="Freeform 54"/>
              <p:cNvSpPr>
                <a:spLocks/>
              </p:cNvSpPr>
              <p:nvPr userDrawn="1"/>
            </p:nvSpPr>
            <p:spPr bwMode="auto">
              <a:xfrm>
                <a:off x="517" y="469"/>
                <a:ext cx="60" cy="69"/>
              </a:xfrm>
              <a:custGeom>
                <a:avLst/>
                <a:gdLst>
                  <a:gd name="T0" fmla="*/ 302 w 302"/>
                  <a:gd name="T1" fmla="*/ 302 h 347"/>
                  <a:gd name="T2" fmla="*/ 256 w 302"/>
                  <a:gd name="T3" fmla="*/ 321 h 347"/>
                  <a:gd name="T4" fmla="*/ 219 w 302"/>
                  <a:gd name="T5" fmla="*/ 321 h 347"/>
                  <a:gd name="T6" fmla="*/ 167 w 302"/>
                  <a:gd name="T7" fmla="*/ 347 h 347"/>
                  <a:gd name="T8" fmla="*/ 153 w 302"/>
                  <a:gd name="T9" fmla="*/ 347 h 347"/>
                  <a:gd name="T10" fmla="*/ 102 w 302"/>
                  <a:gd name="T11" fmla="*/ 321 h 347"/>
                  <a:gd name="T12" fmla="*/ 64 w 302"/>
                  <a:gd name="T13" fmla="*/ 321 h 347"/>
                  <a:gd name="T14" fmla="*/ 0 w 302"/>
                  <a:gd name="T15" fmla="*/ 257 h 347"/>
                  <a:gd name="T16" fmla="*/ 0 w 302"/>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47">
                    <a:moveTo>
                      <a:pt x="302" y="302"/>
                    </a:moveTo>
                    <a:cubicBezTo>
                      <a:pt x="291" y="314"/>
                      <a:pt x="274" y="321"/>
                      <a:pt x="256" y="321"/>
                    </a:cubicBezTo>
                    <a:cubicBezTo>
                      <a:pt x="219" y="321"/>
                      <a:pt x="219" y="321"/>
                      <a:pt x="219" y="321"/>
                    </a:cubicBezTo>
                    <a:cubicBezTo>
                      <a:pt x="198" y="321"/>
                      <a:pt x="179" y="331"/>
                      <a:pt x="167" y="347"/>
                    </a:cubicBezTo>
                    <a:cubicBezTo>
                      <a:pt x="153" y="347"/>
                      <a:pt x="153" y="347"/>
                      <a:pt x="153" y="347"/>
                    </a:cubicBezTo>
                    <a:cubicBezTo>
                      <a:pt x="142" y="331"/>
                      <a:pt x="123" y="321"/>
                      <a:pt x="102" y="321"/>
                    </a:cubicBezTo>
                    <a:cubicBezTo>
                      <a:pt x="64" y="321"/>
                      <a:pt x="64" y="321"/>
                      <a:pt x="64" y="321"/>
                    </a:cubicBezTo>
                    <a:cubicBezTo>
                      <a:pt x="29" y="321"/>
                      <a:pt x="0" y="292"/>
                      <a:pt x="0" y="257"/>
                    </a:cubicBezTo>
                    <a:cubicBezTo>
                      <a:pt x="0" y="0"/>
                      <a:pt x="0" y="0"/>
                      <a:pt x="0" y="0"/>
                    </a:cubicBezTo>
                  </a:path>
                </a:pathLst>
              </a:custGeom>
              <a:solidFill>
                <a:srgbClr val="E30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8" name="Freeform 55"/>
              <p:cNvSpPr>
                <a:spLocks/>
              </p:cNvSpPr>
              <p:nvPr userDrawn="1"/>
            </p:nvSpPr>
            <p:spPr bwMode="auto">
              <a:xfrm>
                <a:off x="517" y="469"/>
                <a:ext cx="64" cy="60"/>
              </a:xfrm>
              <a:custGeom>
                <a:avLst/>
                <a:gdLst>
                  <a:gd name="T0" fmla="*/ 0 w 321"/>
                  <a:gd name="T1" fmla="*/ 0 h 302"/>
                  <a:gd name="T2" fmla="*/ 321 w 321"/>
                  <a:gd name="T3" fmla="*/ 0 h 302"/>
                  <a:gd name="T4" fmla="*/ 321 w 321"/>
                  <a:gd name="T5" fmla="*/ 257 h 302"/>
                  <a:gd name="T6" fmla="*/ 302 w 321"/>
                  <a:gd name="T7" fmla="*/ 302 h 302"/>
                </a:gdLst>
                <a:ahLst/>
                <a:cxnLst>
                  <a:cxn ang="0">
                    <a:pos x="T0" y="T1"/>
                  </a:cxn>
                  <a:cxn ang="0">
                    <a:pos x="T2" y="T3"/>
                  </a:cxn>
                  <a:cxn ang="0">
                    <a:pos x="T4" y="T5"/>
                  </a:cxn>
                  <a:cxn ang="0">
                    <a:pos x="T6" y="T7"/>
                  </a:cxn>
                </a:cxnLst>
                <a:rect l="0" t="0" r="r" b="b"/>
                <a:pathLst>
                  <a:path w="321" h="302">
                    <a:moveTo>
                      <a:pt x="0" y="0"/>
                    </a:moveTo>
                    <a:cubicBezTo>
                      <a:pt x="321" y="0"/>
                      <a:pt x="321" y="0"/>
                      <a:pt x="321" y="0"/>
                    </a:cubicBezTo>
                    <a:cubicBezTo>
                      <a:pt x="321" y="257"/>
                      <a:pt x="321" y="257"/>
                      <a:pt x="321" y="257"/>
                    </a:cubicBezTo>
                    <a:cubicBezTo>
                      <a:pt x="321" y="275"/>
                      <a:pt x="314" y="290"/>
                      <a:pt x="302" y="3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9" name="Freeform 56"/>
              <p:cNvSpPr>
                <a:spLocks noEditPoints="1"/>
              </p:cNvSpPr>
              <p:nvPr userDrawn="1"/>
            </p:nvSpPr>
            <p:spPr bwMode="auto">
              <a:xfrm>
                <a:off x="514" y="466"/>
                <a:ext cx="70" cy="76"/>
              </a:xfrm>
              <a:custGeom>
                <a:avLst/>
                <a:gdLst>
                  <a:gd name="T0" fmla="*/ 354 w 354"/>
                  <a:gd name="T1" fmla="*/ 273 h 383"/>
                  <a:gd name="T2" fmla="*/ 273 w 354"/>
                  <a:gd name="T3" fmla="*/ 354 h 383"/>
                  <a:gd name="T4" fmla="*/ 236 w 354"/>
                  <a:gd name="T5" fmla="*/ 354 h 383"/>
                  <a:gd name="T6" fmla="*/ 192 w 354"/>
                  <a:gd name="T7" fmla="*/ 383 h 383"/>
                  <a:gd name="T8" fmla="*/ 163 w 354"/>
                  <a:gd name="T9" fmla="*/ 383 h 383"/>
                  <a:gd name="T10" fmla="*/ 119 w 354"/>
                  <a:gd name="T11" fmla="*/ 354 h 383"/>
                  <a:gd name="T12" fmla="*/ 81 w 354"/>
                  <a:gd name="T13" fmla="*/ 354 h 383"/>
                  <a:gd name="T14" fmla="*/ 0 w 354"/>
                  <a:gd name="T15" fmla="*/ 273 h 383"/>
                  <a:gd name="T16" fmla="*/ 0 w 354"/>
                  <a:gd name="T17" fmla="*/ 0 h 383"/>
                  <a:gd name="T18" fmla="*/ 354 w 354"/>
                  <a:gd name="T19" fmla="*/ 0 h 383"/>
                  <a:gd name="T20" fmla="*/ 354 w 354"/>
                  <a:gd name="T21" fmla="*/ 273 h 383"/>
                  <a:gd name="T22" fmla="*/ 321 w 354"/>
                  <a:gd name="T23" fmla="*/ 33 h 383"/>
                  <a:gd name="T24" fmla="*/ 33 w 354"/>
                  <a:gd name="T25" fmla="*/ 33 h 383"/>
                  <a:gd name="T26" fmla="*/ 33 w 354"/>
                  <a:gd name="T27" fmla="*/ 273 h 383"/>
                  <a:gd name="T28" fmla="*/ 81 w 354"/>
                  <a:gd name="T29" fmla="*/ 321 h 383"/>
                  <a:gd name="T30" fmla="*/ 119 w 354"/>
                  <a:gd name="T31" fmla="*/ 321 h 383"/>
                  <a:gd name="T32" fmla="*/ 177 w 354"/>
                  <a:gd name="T33" fmla="*/ 346 h 383"/>
                  <a:gd name="T34" fmla="*/ 178 w 354"/>
                  <a:gd name="T35" fmla="*/ 346 h 383"/>
                  <a:gd name="T36" fmla="*/ 236 w 354"/>
                  <a:gd name="T37" fmla="*/ 321 h 383"/>
                  <a:gd name="T38" fmla="*/ 273 w 354"/>
                  <a:gd name="T39" fmla="*/ 321 h 383"/>
                  <a:gd name="T40" fmla="*/ 321 w 354"/>
                  <a:gd name="T41" fmla="*/ 273 h 383"/>
                  <a:gd name="T42" fmla="*/ 321 w 354"/>
                  <a:gd name="T43" fmla="*/ 3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383">
                    <a:moveTo>
                      <a:pt x="354" y="273"/>
                    </a:moveTo>
                    <a:cubicBezTo>
                      <a:pt x="354" y="318"/>
                      <a:pt x="318" y="354"/>
                      <a:pt x="273" y="354"/>
                    </a:cubicBezTo>
                    <a:cubicBezTo>
                      <a:pt x="236" y="354"/>
                      <a:pt x="236" y="354"/>
                      <a:pt x="236" y="354"/>
                    </a:cubicBezTo>
                    <a:cubicBezTo>
                      <a:pt x="216" y="354"/>
                      <a:pt x="199" y="366"/>
                      <a:pt x="192" y="383"/>
                    </a:cubicBezTo>
                    <a:cubicBezTo>
                      <a:pt x="163" y="383"/>
                      <a:pt x="163" y="383"/>
                      <a:pt x="163" y="383"/>
                    </a:cubicBezTo>
                    <a:cubicBezTo>
                      <a:pt x="156" y="366"/>
                      <a:pt x="139" y="354"/>
                      <a:pt x="119" y="354"/>
                    </a:cubicBezTo>
                    <a:cubicBezTo>
                      <a:pt x="81" y="354"/>
                      <a:pt x="81" y="354"/>
                      <a:pt x="81" y="354"/>
                    </a:cubicBezTo>
                    <a:cubicBezTo>
                      <a:pt x="37" y="354"/>
                      <a:pt x="0" y="318"/>
                      <a:pt x="0" y="273"/>
                    </a:cubicBezTo>
                    <a:cubicBezTo>
                      <a:pt x="0" y="0"/>
                      <a:pt x="0" y="0"/>
                      <a:pt x="0" y="0"/>
                    </a:cubicBezTo>
                    <a:cubicBezTo>
                      <a:pt x="354" y="0"/>
                      <a:pt x="354" y="0"/>
                      <a:pt x="354" y="0"/>
                    </a:cubicBezTo>
                    <a:lnTo>
                      <a:pt x="354" y="273"/>
                    </a:lnTo>
                    <a:close/>
                    <a:moveTo>
                      <a:pt x="321" y="33"/>
                    </a:moveTo>
                    <a:cubicBezTo>
                      <a:pt x="33" y="33"/>
                      <a:pt x="33" y="33"/>
                      <a:pt x="33" y="33"/>
                    </a:cubicBezTo>
                    <a:cubicBezTo>
                      <a:pt x="33" y="273"/>
                      <a:pt x="33" y="273"/>
                      <a:pt x="33" y="273"/>
                    </a:cubicBezTo>
                    <a:cubicBezTo>
                      <a:pt x="33" y="299"/>
                      <a:pt x="55" y="321"/>
                      <a:pt x="81" y="321"/>
                    </a:cubicBezTo>
                    <a:cubicBezTo>
                      <a:pt x="119" y="321"/>
                      <a:pt x="119" y="321"/>
                      <a:pt x="119" y="321"/>
                    </a:cubicBezTo>
                    <a:cubicBezTo>
                      <a:pt x="142" y="321"/>
                      <a:pt x="162" y="330"/>
                      <a:pt x="177" y="346"/>
                    </a:cubicBezTo>
                    <a:cubicBezTo>
                      <a:pt x="178" y="346"/>
                      <a:pt x="178" y="346"/>
                      <a:pt x="178" y="346"/>
                    </a:cubicBezTo>
                    <a:cubicBezTo>
                      <a:pt x="193" y="330"/>
                      <a:pt x="213" y="321"/>
                      <a:pt x="236" y="321"/>
                    </a:cubicBezTo>
                    <a:cubicBezTo>
                      <a:pt x="273" y="321"/>
                      <a:pt x="273" y="321"/>
                      <a:pt x="273" y="321"/>
                    </a:cubicBezTo>
                    <a:cubicBezTo>
                      <a:pt x="300" y="321"/>
                      <a:pt x="321" y="299"/>
                      <a:pt x="321" y="273"/>
                    </a:cubicBezTo>
                    <a:lnTo>
                      <a:pt x="321" y="33"/>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0" name="Freeform 58"/>
              <p:cNvSpPr>
                <a:spLocks noEditPoints="1"/>
              </p:cNvSpPr>
              <p:nvPr userDrawn="1"/>
            </p:nvSpPr>
            <p:spPr bwMode="auto">
              <a:xfrm>
                <a:off x="579" y="671"/>
                <a:ext cx="35" cy="34"/>
              </a:xfrm>
              <a:custGeom>
                <a:avLst/>
                <a:gdLst>
                  <a:gd name="T0" fmla="*/ 155 w 178"/>
                  <a:gd name="T1" fmla="*/ 0 h 170"/>
                  <a:gd name="T2" fmla="*/ 147 w 178"/>
                  <a:gd name="T3" fmla="*/ 30 h 170"/>
                  <a:gd name="T4" fmla="*/ 100 w 178"/>
                  <a:gd name="T5" fmla="*/ 45 h 170"/>
                  <a:gd name="T6" fmla="*/ 89 w 178"/>
                  <a:gd name="T7" fmla="*/ 6 h 170"/>
                  <a:gd name="T8" fmla="*/ 0 w 178"/>
                  <a:gd name="T9" fmla="*/ 26 h 170"/>
                  <a:gd name="T10" fmla="*/ 5 w 178"/>
                  <a:gd name="T11" fmla="*/ 58 h 170"/>
                  <a:gd name="T12" fmla="*/ 62 w 178"/>
                  <a:gd name="T13" fmla="*/ 47 h 170"/>
                  <a:gd name="T14" fmla="*/ 69 w 178"/>
                  <a:gd name="T15" fmla="*/ 72 h 170"/>
                  <a:gd name="T16" fmla="*/ 15 w 178"/>
                  <a:gd name="T17" fmla="*/ 83 h 170"/>
                  <a:gd name="T18" fmla="*/ 20 w 178"/>
                  <a:gd name="T19" fmla="*/ 112 h 170"/>
                  <a:gd name="T20" fmla="*/ 76 w 178"/>
                  <a:gd name="T21" fmla="*/ 101 h 170"/>
                  <a:gd name="T22" fmla="*/ 82 w 178"/>
                  <a:gd name="T23" fmla="*/ 126 h 170"/>
                  <a:gd name="T24" fmla="*/ 20 w 178"/>
                  <a:gd name="T25" fmla="*/ 138 h 170"/>
                  <a:gd name="T26" fmla="*/ 25 w 178"/>
                  <a:gd name="T27" fmla="*/ 170 h 170"/>
                  <a:gd name="T28" fmla="*/ 150 w 178"/>
                  <a:gd name="T29" fmla="*/ 141 h 170"/>
                  <a:gd name="T30" fmla="*/ 178 w 178"/>
                  <a:gd name="T31" fmla="*/ 52 h 170"/>
                  <a:gd name="T32" fmla="*/ 155 w 178"/>
                  <a:gd name="T33" fmla="*/ 0 h 170"/>
                  <a:gd name="T34" fmla="*/ 123 w 178"/>
                  <a:gd name="T35" fmla="*/ 125 h 170"/>
                  <a:gd name="T36" fmla="*/ 122 w 178"/>
                  <a:gd name="T37" fmla="*/ 125 h 170"/>
                  <a:gd name="T38" fmla="*/ 107 w 178"/>
                  <a:gd name="T39" fmla="*/ 73 h 170"/>
                  <a:gd name="T40" fmla="*/ 140 w 178"/>
                  <a:gd name="T41" fmla="*/ 64 h 170"/>
                  <a:gd name="T42" fmla="*/ 123 w 178"/>
                  <a:gd name="T43"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70">
                    <a:moveTo>
                      <a:pt x="155" y="0"/>
                    </a:moveTo>
                    <a:cubicBezTo>
                      <a:pt x="147" y="30"/>
                      <a:pt x="147" y="30"/>
                      <a:pt x="147" y="30"/>
                    </a:cubicBezTo>
                    <a:cubicBezTo>
                      <a:pt x="132" y="35"/>
                      <a:pt x="116" y="40"/>
                      <a:pt x="100" y="45"/>
                    </a:cubicBezTo>
                    <a:cubicBezTo>
                      <a:pt x="89" y="6"/>
                      <a:pt x="89" y="6"/>
                      <a:pt x="89" y="6"/>
                    </a:cubicBezTo>
                    <a:cubicBezTo>
                      <a:pt x="59" y="14"/>
                      <a:pt x="30" y="21"/>
                      <a:pt x="0" y="26"/>
                    </a:cubicBezTo>
                    <a:cubicBezTo>
                      <a:pt x="5" y="58"/>
                      <a:pt x="5" y="58"/>
                      <a:pt x="5" y="58"/>
                    </a:cubicBezTo>
                    <a:cubicBezTo>
                      <a:pt x="23" y="55"/>
                      <a:pt x="42" y="51"/>
                      <a:pt x="62" y="47"/>
                    </a:cubicBezTo>
                    <a:cubicBezTo>
                      <a:pt x="69" y="72"/>
                      <a:pt x="69" y="72"/>
                      <a:pt x="69" y="72"/>
                    </a:cubicBezTo>
                    <a:cubicBezTo>
                      <a:pt x="49" y="76"/>
                      <a:pt x="32" y="80"/>
                      <a:pt x="15" y="83"/>
                    </a:cubicBezTo>
                    <a:cubicBezTo>
                      <a:pt x="20" y="112"/>
                      <a:pt x="20" y="112"/>
                      <a:pt x="20" y="112"/>
                    </a:cubicBezTo>
                    <a:cubicBezTo>
                      <a:pt x="38" y="109"/>
                      <a:pt x="56" y="105"/>
                      <a:pt x="76" y="101"/>
                    </a:cubicBezTo>
                    <a:cubicBezTo>
                      <a:pt x="82" y="126"/>
                      <a:pt x="82" y="126"/>
                      <a:pt x="82" y="126"/>
                    </a:cubicBezTo>
                    <a:cubicBezTo>
                      <a:pt x="60" y="131"/>
                      <a:pt x="40" y="135"/>
                      <a:pt x="20" y="138"/>
                    </a:cubicBezTo>
                    <a:cubicBezTo>
                      <a:pt x="25" y="170"/>
                      <a:pt x="25" y="170"/>
                      <a:pt x="25" y="170"/>
                    </a:cubicBezTo>
                    <a:cubicBezTo>
                      <a:pt x="68" y="163"/>
                      <a:pt x="109" y="153"/>
                      <a:pt x="150" y="141"/>
                    </a:cubicBezTo>
                    <a:cubicBezTo>
                      <a:pt x="178" y="52"/>
                      <a:pt x="178" y="52"/>
                      <a:pt x="178" y="52"/>
                    </a:cubicBezTo>
                    <a:lnTo>
                      <a:pt x="155" y="0"/>
                    </a:lnTo>
                    <a:close/>
                    <a:moveTo>
                      <a:pt x="123" y="125"/>
                    </a:moveTo>
                    <a:cubicBezTo>
                      <a:pt x="122" y="125"/>
                      <a:pt x="122" y="125"/>
                      <a:pt x="122" y="125"/>
                    </a:cubicBezTo>
                    <a:cubicBezTo>
                      <a:pt x="107" y="73"/>
                      <a:pt x="107" y="73"/>
                      <a:pt x="107" y="73"/>
                    </a:cubicBezTo>
                    <a:cubicBezTo>
                      <a:pt x="118" y="70"/>
                      <a:pt x="129" y="67"/>
                      <a:pt x="140" y="64"/>
                    </a:cubicBezTo>
                    <a:lnTo>
                      <a:pt x="123"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1" name="Freeform 59"/>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2" name="Freeform 60"/>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3" name="Freeform 61"/>
              <p:cNvSpPr>
                <a:spLocks noEditPoints="1"/>
              </p:cNvSpPr>
              <p:nvPr userDrawn="1"/>
            </p:nvSpPr>
            <p:spPr bwMode="auto">
              <a:xfrm>
                <a:off x="343" y="299"/>
                <a:ext cx="413" cy="404"/>
              </a:xfrm>
              <a:custGeom>
                <a:avLst/>
                <a:gdLst>
                  <a:gd name="T0" fmla="*/ 54 w 2067"/>
                  <a:gd name="T1" fmla="*/ 1347 h 2023"/>
                  <a:gd name="T2" fmla="*/ 233 w 2067"/>
                  <a:gd name="T3" fmla="*/ 628 h 2023"/>
                  <a:gd name="T4" fmla="*/ 190 w 2067"/>
                  <a:gd name="T5" fmla="*/ 734 h 2023"/>
                  <a:gd name="T6" fmla="*/ 92 w 2067"/>
                  <a:gd name="T7" fmla="*/ 656 h 2023"/>
                  <a:gd name="T8" fmla="*/ 153 w 2067"/>
                  <a:gd name="T9" fmla="*/ 1367 h 2023"/>
                  <a:gd name="T10" fmla="*/ 220 w 2067"/>
                  <a:gd name="T11" fmla="*/ 1378 h 2023"/>
                  <a:gd name="T12" fmla="*/ 111 w 2067"/>
                  <a:gd name="T13" fmla="*/ 1378 h 2023"/>
                  <a:gd name="T14" fmla="*/ 54 w 2067"/>
                  <a:gd name="T15" fmla="*/ 1347 h 2023"/>
                  <a:gd name="T16" fmla="*/ 2067 w 2067"/>
                  <a:gd name="T17" fmla="*/ 964 h 2023"/>
                  <a:gd name="T18" fmla="*/ 2056 w 2067"/>
                  <a:gd name="T19" fmla="*/ 856 h 2023"/>
                  <a:gd name="T20" fmla="*/ 1977 w 2067"/>
                  <a:gd name="T21" fmla="*/ 1350 h 2023"/>
                  <a:gd name="T22" fmla="*/ 1948 w 2067"/>
                  <a:gd name="T23" fmla="*/ 1422 h 2023"/>
                  <a:gd name="T24" fmla="*/ 1977 w 2067"/>
                  <a:gd name="T25" fmla="*/ 1350 h 2023"/>
                  <a:gd name="T26" fmla="*/ 1940 w 2067"/>
                  <a:gd name="T27" fmla="*/ 1115 h 2023"/>
                  <a:gd name="T28" fmla="*/ 1952 w 2067"/>
                  <a:gd name="T29" fmla="*/ 1181 h 2023"/>
                  <a:gd name="T30" fmla="*/ 2022 w 2067"/>
                  <a:gd name="T31" fmla="*/ 1177 h 2023"/>
                  <a:gd name="T32" fmla="*/ 2024 w 2067"/>
                  <a:gd name="T33" fmla="*/ 1080 h 2023"/>
                  <a:gd name="T34" fmla="*/ 271 w 2067"/>
                  <a:gd name="T35" fmla="*/ 1538 h 2023"/>
                  <a:gd name="T36" fmla="*/ 314 w 2067"/>
                  <a:gd name="T37" fmla="*/ 1533 h 2023"/>
                  <a:gd name="T38" fmla="*/ 7 w 2067"/>
                  <a:gd name="T39" fmla="*/ 878 h 2023"/>
                  <a:gd name="T40" fmla="*/ 108 w 2067"/>
                  <a:gd name="T41" fmla="*/ 862 h 2023"/>
                  <a:gd name="T42" fmla="*/ 93 w 2067"/>
                  <a:gd name="T43" fmla="*/ 912 h 2023"/>
                  <a:gd name="T44" fmla="*/ 53 w 2067"/>
                  <a:gd name="T45" fmla="*/ 875 h 2023"/>
                  <a:gd name="T46" fmla="*/ 68 w 2067"/>
                  <a:gd name="T47" fmla="*/ 900 h 2023"/>
                  <a:gd name="T48" fmla="*/ 1532 w 2067"/>
                  <a:gd name="T49" fmla="*/ 1920 h 2023"/>
                  <a:gd name="T50" fmla="*/ 1873 w 2067"/>
                  <a:gd name="T51" fmla="*/ 1618 h 2023"/>
                  <a:gd name="T52" fmla="*/ 1712 w 2067"/>
                  <a:gd name="T53" fmla="*/ 1750 h 2023"/>
                  <a:gd name="T54" fmla="*/ 1653 w 2067"/>
                  <a:gd name="T55" fmla="*/ 1801 h 2023"/>
                  <a:gd name="T56" fmla="*/ 1712 w 2067"/>
                  <a:gd name="T57" fmla="*/ 1750 h 2023"/>
                  <a:gd name="T58" fmla="*/ 766 w 2067"/>
                  <a:gd name="T59" fmla="*/ 2013 h 2023"/>
                  <a:gd name="T60" fmla="*/ 352 w 2067"/>
                  <a:gd name="T61" fmla="*/ 1792 h 2023"/>
                  <a:gd name="T62" fmla="*/ 571 w 2067"/>
                  <a:gd name="T63" fmla="*/ 1771 h 2023"/>
                  <a:gd name="T64" fmla="*/ 595 w 2067"/>
                  <a:gd name="T65" fmla="*/ 1950 h 2023"/>
                  <a:gd name="T66" fmla="*/ 154 w 2067"/>
                  <a:gd name="T67" fmla="*/ 1138 h 2023"/>
                  <a:gd name="T68" fmla="*/ 1 w 2067"/>
                  <a:gd name="T69" fmla="*/ 1079 h 2023"/>
                  <a:gd name="T70" fmla="*/ 1854 w 2067"/>
                  <a:gd name="T71" fmla="*/ 447 h 2023"/>
                  <a:gd name="T72" fmla="*/ 1854 w 2067"/>
                  <a:gd name="T73" fmla="*/ 447 h 2023"/>
                  <a:gd name="T74" fmla="*/ 1244 w 2067"/>
                  <a:gd name="T75" fmla="*/ 125 h 2023"/>
                  <a:gd name="T76" fmla="*/ 1311 w 2067"/>
                  <a:gd name="T77" fmla="*/ 121 h 2023"/>
                  <a:gd name="T78" fmla="*/ 1315 w 2067"/>
                  <a:gd name="T79" fmla="*/ 51 h 2023"/>
                  <a:gd name="T80" fmla="*/ 1219 w 2067"/>
                  <a:gd name="T81" fmla="*/ 37 h 2023"/>
                  <a:gd name="T82" fmla="*/ 1443 w 2067"/>
                  <a:gd name="T83" fmla="*/ 232 h 2023"/>
                  <a:gd name="T84" fmla="*/ 1458 w 2067"/>
                  <a:gd name="T85" fmla="*/ 204 h 2023"/>
                  <a:gd name="T86" fmla="*/ 1869 w 2067"/>
                  <a:gd name="T87" fmla="*/ 714 h 2023"/>
                  <a:gd name="T88" fmla="*/ 1869 w 2067"/>
                  <a:gd name="T89" fmla="*/ 714 h 2023"/>
                  <a:gd name="T90" fmla="*/ 1715 w 2067"/>
                  <a:gd name="T91" fmla="*/ 234 h 2023"/>
                  <a:gd name="T92" fmla="*/ 527 w 2067"/>
                  <a:gd name="T93" fmla="*/ 110 h 2023"/>
                  <a:gd name="T94" fmla="*/ 516 w 2067"/>
                  <a:gd name="T95" fmla="*/ 199 h 2023"/>
                  <a:gd name="T96" fmla="*/ 622 w 2067"/>
                  <a:gd name="T97" fmla="*/ 144 h 2023"/>
                  <a:gd name="T98" fmla="*/ 996 w 2067"/>
                  <a:gd name="T99" fmla="*/ 1973 h 2023"/>
                  <a:gd name="T100" fmla="*/ 744 w 2067"/>
                  <a:gd name="T101" fmla="*/ 63 h 2023"/>
                  <a:gd name="T102" fmla="*/ 772 w 2067"/>
                  <a:gd name="T103" fmla="*/ 131 h 2023"/>
                  <a:gd name="T104" fmla="*/ 807 w 2067"/>
                  <a:gd name="T105" fmla="*/ 63 h 2023"/>
                  <a:gd name="T106" fmla="*/ 839 w 2067"/>
                  <a:gd name="T107" fmla="*/ 1 h 2023"/>
                  <a:gd name="T108" fmla="*/ 421 w 2067"/>
                  <a:gd name="T109" fmla="*/ 370 h 2023"/>
                  <a:gd name="T110" fmla="*/ 404 w 2067"/>
                  <a:gd name="T111" fmla="*/ 192 h 2023"/>
                  <a:gd name="T112" fmla="*/ 293 w 2067"/>
                  <a:gd name="T113" fmla="*/ 290 h 2023"/>
                  <a:gd name="T114" fmla="*/ 222 w 2067"/>
                  <a:gd name="T115" fmla="*/ 499 h 2023"/>
                  <a:gd name="T116" fmla="*/ 1033 w 2067"/>
                  <a:gd name="T117" fmla="*/ 16 h 2023"/>
                  <a:gd name="T118" fmla="*/ 1033 w 2067"/>
                  <a:gd name="T119" fmla="*/ 1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7" h="2023">
                    <a:moveTo>
                      <a:pt x="54" y="1347"/>
                    </a:moveTo>
                    <a:cubicBezTo>
                      <a:pt x="59" y="1363"/>
                      <a:pt x="65" y="1380"/>
                      <a:pt x="72" y="1396"/>
                    </a:cubicBezTo>
                    <a:cubicBezTo>
                      <a:pt x="67" y="1390"/>
                      <a:pt x="63" y="1383"/>
                      <a:pt x="60" y="1376"/>
                    </a:cubicBezTo>
                    <a:cubicBezTo>
                      <a:pt x="57" y="1366"/>
                      <a:pt x="55" y="1356"/>
                      <a:pt x="54" y="1347"/>
                    </a:cubicBezTo>
                    <a:close/>
                    <a:moveTo>
                      <a:pt x="179" y="772"/>
                    </a:moveTo>
                    <a:cubicBezTo>
                      <a:pt x="58" y="665"/>
                      <a:pt x="58" y="665"/>
                      <a:pt x="58" y="665"/>
                    </a:cubicBezTo>
                    <a:cubicBezTo>
                      <a:pt x="63" y="651"/>
                      <a:pt x="69" y="637"/>
                      <a:pt x="74" y="623"/>
                    </a:cubicBezTo>
                    <a:cubicBezTo>
                      <a:pt x="233" y="628"/>
                      <a:pt x="233" y="628"/>
                      <a:pt x="233" y="628"/>
                    </a:cubicBezTo>
                    <a:cubicBezTo>
                      <a:pt x="227" y="640"/>
                      <a:pt x="222" y="652"/>
                      <a:pt x="216" y="665"/>
                    </a:cubicBezTo>
                    <a:cubicBezTo>
                      <a:pt x="182" y="663"/>
                      <a:pt x="182" y="663"/>
                      <a:pt x="182" y="663"/>
                    </a:cubicBezTo>
                    <a:cubicBezTo>
                      <a:pt x="175" y="679"/>
                      <a:pt x="169" y="696"/>
                      <a:pt x="163" y="712"/>
                    </a:cubicBezTo>
                    <a:cubicBezTo>
                      <a:pt x="190" y="734"/>
                      <a:pt x="190" y="734"/>
                      <a:pt x="190" y="734"/>
                    </a:cubicBezTo>
                    <a:cubicBezTo>
                      <a:pt x="186" y="746"/>
                      <a:pt x="182" y="759"/>
                      <a:pt x="179" y="772"/>
                    </a:cubicBezTo>
                    <a:close/>
                    <a:moveTo>
                      <a:pt x="152" y="660"/>
                    </a:moveTo>
                    <a:cubicBezTo>
                      <a:pt x="92" y="655"/>
                      <a:pt x="92" y="655"/>
                      <a:pt x="92" y="655"/>
                    </a:cubicBezTo>
                    <a:cubicBezTo>
                      <a:pt x="92" y="656"/>
                      <a:pt x="92" y="656"/>
                      <a:pt x="92" y="656"/>
                    </a:cubicBezTo>
                    <a:cubicBezTo>
                      <a:pt x="140" y="693"/>
                      <a:pt x="140" y="693"/>
                      <a:pt x="140" y="693"/>
                    </a:cubicBezTo>
                    <a:cubicBezTo>
                      <a:pt x="143" y="682"/>
                      <a:pt x="147" y="671"/>
                      <a:pt x="152" y="660"/>
                    </a:cubicBezTo>
                    <a:close/>
                    <a:moveTo>
                      <a:pt x="125" y="1415"/>
                    </a:moveTo>
                    <a:cubicBezTo>
                      <a:pt x="152" y="1405"/>
                      <a:pt x="154" y="1385"/>
                      <a:pt x="153" y="1367"/>
                    </a:cubicBezTo>
                    <a:cubicBezTo>
                      <a:pt x="151" y="1349"/>
                      <a:pt x="146" y="1332"/>
                      <a:pt x="159" y="1328"/>
                    </a:cubicBezTo>
                    <a:cubicBezTo>
                      <a:pt x="172" y="1323"/>
                      <a:pt x="179" y="1334"/>
                      <a:pt x="183" y="1345"/>
                    </a:cubicBezTo>
                    <a:cubicBezTo>
                      <a:pt x="187" y="1355"/>
                      <a:pt x="189" y="1370"/>
                      <a:pt x="190" y="1379"/>
                    </a:cubicBezTo>
                    <a:cubicBezTo>
                      <a:pt x="220" y="1378"/>
                      <a:pt x="220" y="1378"/>
                      <a:pt x="220" y="1378"/>
                    </a:cubicBezTo>
                    <a:cubicBezTo>
                      <a:pt x="219" y="1362"/>
                      <a:pt x="217" y="1346"/>
                      <a:pt x="211" y="1332"/>
                    </a:cubicBezTo>
                    <a:cubicBezTo>
                      <a:pt x="200" y="1301"/>
                      <a:pt x="176" y="1279"/>
                      <a:pt x="142" y="1292"/>
                    </a:cubicBezTo>
                    <a:cubicBezTo>
                      <a:pt x="122" y="1299"/>
                      <a:pt x="112" y="1314"/>
                      <a:pt x="117" y="1352"/>
                    </a:cubicBezTo>
                    <a:cubicBezTo>
                      <a:pt x="120" y="1370"/>
                      <a:pt x="117" y="1376"/>
                      <a:pt x="111" y="1378"/>
                    </a:cubicBezTo>
                    <a:cubicBezTo>
                      <a:pt x="102" y="1381"/>
                      <a:pt x="94" y="1377"/>
                      <a:pt x="87" y="1360"/>
                    </a:cubicBezTo>
                    <a:cubicBezTo>
                      <a:pt x="84" y="1352"/>
                      <a:pt x="82" y="1339"/>
                      <a:pt x="82" y="1329"/>
                    </a:cubicBezTo>
                    <a:cubicBezTo>
                      <a:pt x="52" y="1328"/>
                      <a:pt x="52" y="1328"/>
                      <a:pt x="52" y="1328"/>
                    </a:cubicBezTo>
                    <a:cubicBezTo>
                      <a:pt x="52" y="1334"/>
                      <a:pt x="53" y="1340"/>
                      <a:pt x="54" y="1347"/>
                    </a:cubicBezTo>
                    <a:cubicBezTo>
                      <a:pt x="59" y="1363"/>
                      <a:pt x="65" y="1380"/>
                      <a:pt x="72" y="1396"/>
                    </a:cubicBezTo>
                    <a:cubicBezTo>
                      <a:pt x="85" y="1413"/>
                      <a:pt x="104" y="1423"/>
                      <a:pt x="125" y="1415"/>
                    </a:cubicBezTo>
                    <a:close/>
                    <a:moveTo>
                      <a:pt x="1917" y="929"/>
                    </a:moveTo>
                    <a:cubicBezTo>
                      <a:pt x="2067" y="964"/>
                      <a:pt x="2067" y="964"/>
                      <a:pt x="2067" y="964"/>
                    </a:cubicBezTo>
                    <a:cubicBezTo>
                      <a:pt x="2066" y="952"/>
                      <a:pt x="2065" y="939"/>
                      <a:pt x="2064" y="926"/>
                    </a:cubicBezTo>
                    <a:cubicBezTo>
                      <a:pt x="1953" y="903"/>
                      <a:pt x="1953" y="903"/>
                      <a:pt x="1953" y="903"/>
                    </a:cubicBezTo>
                    <a:cubicBezTo>
                      <a:pt x="1953" y="903"/>
                      <a:pt x="1953" y="903"/>
                      <a:pt x="1953" y="903"/>
                    </a:cubicBezTo>
                    <a:cubicBezTo>
                      <a:pt x="2056" y="856"/>
                      <a:pt x="2056" y="856"/>
                      <a:pt x="2056" y="856"/>
                    </a:cubicBezTo>
                    <a:cubicBezTo>
                      <a:pt x="2054" y="842"/>
                      <a:pt x="2052" y="829"/>
                      <a:pt x="2049" y="816"/>
                    </a:cubicBezTo>
                    <a:cubicBezTo>
                      <a:pt x="1912" y="888"/>
                      <a:pt x="1912" y="888"/>
                      <a:pt x="1912" y="888"/>
                    </a:cubicBezTo>
                    <a:cubicBezTo>
                      <a:pt x="1914" y="902"/>
                      <a:pt x="1916" y="915"/>
                      <a:pt x="1917" y="929"/>
                    </a:cubicBezTo>
                    <a:close/>
                    <a:moveTo>
                      <a:pt x="1977" y="1350"/>
                    </a:moveTo>
                    <a:cubicBezTo>
                      <a:pt x="1869" y="1311"/>
                      <a:pt x="1869" y="1311"/>
                      <a:pt x="1869" y="1311"/>
                    </a:cubicBezTo>
                    <a:cubicBezTo>
                      <a:pt x="1866" y="1322"/>
                      <a:pt x="1861" y="1333"/>
                      <a:pt x="1857" y="1344"/>
                    </a:cubicBezTo>
                    <a:cubicBezTo>
                      <a:pt x="1963" y="1387"/>
                      <a:pt x="1963" y="1387"/>
                      <a:pt x="1963" y="1387"/>
                    </a:cubicBezTo>
                    <a:cubicBezTo>
                      <a:pt x="1958" y="1399"/>
                      <a:pt x="1954" y="1411"/>
                      <a:pt x="1948" y="1422"/>
                    </a:cubicBezTo>
                    <a:cubicBezTo>
                      <a:pt x="1978" y="1435"/>
                      <a:pt x="1978" y="1435"/>
                      <a:pt x="1978" y="1435"/>
                    </a:cubicBezTo>
                    <a:cubicBezTo>
                      <a:pt x="1994" y="1399"/>
                      <a:pt x="2008" y="1362"/>
                      <a:pt x="2020" y="1324"/>
                    </a:cubicBezTo>
                    <a:cubicBezTo>
                      <a:pt x="1989" y="1314"/>
                      <a:pt x="1989" y="1314"/>
                      <a:pt x="1989" y="1314"/>
                    </a:cubicBezTo>
                    <a:cubicBezTo>
                      <a:pt x="1986" y="1326"/>
                      <a:pt x="1981" y="1338"/>
                      <a:pt x="1977" y="1350"/>
                    </a:cubicBezTo>
                    <a:close/>
                    <a:moveTo>
                      <a:pt x="2024" y="1080"/>
                    </a:moveTo>
                    <a:cubicBezTo>
                      <a:pt x="1996" y="1076"/>
                      <a:pt x="1985" y="1093"/>
                      <a:pt x="1977" y="1109"/>
                    </a:cubicBezTo>
                    <a:cubicBezTo>
                      <a:pt x="1970" y="1126"/>
                      <a:pt x="1967" y="1143"/>
                      <a:pt x="1953" y="1141"/>
                    </a:cubicBezTo>
                    <a:cubicBezTo>
                      <a:pt x="1939" y="1140"/>
                      <a:pt x="1939" y="1127"/>
                      <a:pt x="1940" y="1115"/>
                    </a:cubicBezTo>
                    <a:cubicBezTo>
                      <a:pt x="1941" y="1105"/>
                      <a:pt x="1947" y="1090"/>
                      <a:pt x="1951" y="1082"/>
                    </a:cubicBezTo>
                    <a:cubicBezTo>
                      <a:pt x="1923" y="1069"/>
                      <a:pt x="1923" y="1069"/>
                      <a:pt x="1923" y="1069"/>
                    </a:cubicBezTo>
                    <a:cubicBezTo>
                      <a:pt x="1916" y="1083"/>
                      <a:pt x="1911" y="1098"/>
                      <a:pt x="1909" y="1113"/>
                    </a:cubicBezTo>
                    <a:cubicBezTo>
                      <a:pt x="1905" y="1146"/>
                      <a:pt x="1916" y="1177"/>
                      <a:pt x="1952" y="1181"/>
                    </a:cubicBezTo>
                    <a:cubicBezTo>
                      <a:pt x="1973" y="1184"/>
                      <a:pt x="1989" y="1175"/>
                      <a:pt x="2002" y="1139"/>
                    </a:cubicBezTo>
                    <a:cubicBezTo>
                      <a:pt x="2008" y="1122"/>
                      <a:pt x="2013" y="1119"/>
                      <a:pt x="2019" y="1119"/>
                    </a:cubicBezTo>
                    <a:cubicBezTo>
                      <a:pt x="2028" y="1120"/>
                      <a:pt x="2034" y="1128"/>
                      <a:pt x="2032" y="1146"/>
                    </a:cubicBezTo>
                    <a:cubicBezTo>
                      <a:pt x="2031" y="1154"/>
                      <a:pt x="2027" y="1167"/>
                      <a:pt x="2022" y="1177"/>
                    </a:cubicBezTo>
                    <a:cubicBezTo>
                      <a:pt x="2048" y="1191"/>
                      <a:pt x="2048" y="1191"/>
                      <a:pt x="2048" y="1191"/>
                    </a:cubicBezTo>
                    <a:cubicBezTo>
                      <a:pt x="2051" y="1185"/>
                      <a:pt x="2053" y="1179"/>
                      <a:pt x="2056" y="1173"/>
                    </a:cubicBezTo>
                    <a:cubicBezTo>
                      <a:pt x="2058" y="1156"/>
                      <a:pt x="2061" y="1139"/>
                      <a:pt x="2063" y="1121"/>
                    </a:cubicBezTo>
                    <a:cubicBezTo>
                      <a:pt x="2059" y="1101"/>
                      <a:pt x="2047" y="1083"/>
                      <a:pt x="2024" y="1080"/>
                    </a:cubicBezTo>
                    <a:close/>
                    <a:moveTo>
                      <a:pt x="290" y="1499"/>
                    </a:moveTo>
                    <a:cubicBezTo>
                      <a:pt x="141" y="1537"/>
                      <a:pt x="141" y="1537"/>
                      <a:pt x="141" y="1537"/>
                    </a:cubicBezTo>
                    <a:cubicBezTo>
                      <a:pt x="148" y="1548"/>
                      <a:pt x="154" y="1559"/>
                      <a:pt x="161" y="1570"/>
                    </a:cubicBezTo>
                    <a:cubicBezTo>
                      <a:pt x="271" y="1538"/>
                      <a:pt x="271" y="1538"/>
                      <a:pt x="271" y="1538"/>
                    </a:cubicBezTo>
                    <a:cubicBezTo>
                      <a:pt x="271" y="1538"/>
                      <a:pt x="271" y="1538"/>
                      <a:pt x="271" y="1538"/>
                    </a:cubicBezTo>
                    <a:cubicBezTo>
                      <a:pt x="201" y="1628"/>
                      <a:pt x="201" y="1628"/>
                      <a:pt x="201" y="1628"/>
                    </a:cubicBezTo>
                    <a:cubicBezTo>
                      <a:pt x="209" y="1639"/>
                      <a:pt x="217" y="1649"/>
                      <a:pt x="226" y="1660"/>
                    </a:cubicBezTo>
                    <a:cubicBezTo>
                      <a:pt x="314" y="1533"/>
                      <a:pt x="314" y="1533"/>
                      <a:pt x="314" y="1533"/>
                    </a:cubicBezTo>
                    <a:cubicBezTo>
                      <a:pt x="305" y="1522"/>
                      <a:pt x="298" y="1510"/>
                      <a:pt x="290" y="1499"/>
                    </a:cubicBezTo>
                    <a:close/>
                    <a:moveTo>
                      <a:pt x="147" y="959"/>
                    </a:moveTo>
                    <a:cubicBezTo>
                      <a:pt x="0" y="950"/>
                      <a:pt x="0" y="950"/>
                      <a:pt x="0" y="950"/>
                    </a:cubicBezTo>
                    <a:cubicBezTo>
                      <a:pt x="2" y="926"/>
                      <a:pt x="4" y="902"/>
                      <a:pt x="7" y="878"/>
                    </a:cubicBezTo>
                    <a:cubicBezTo>
                      <a:pt x="13" y="853"/>
                      <a:pt x="27" y="834"/>
                      <a:pt x="51" y="836"/>
                    </a:cubicBezTo>
                    <a:cubicBezTo>
                      <a:pt x="73" y="838"/>
                      <a:pt x="87" y="852"/>
                      <a:pt x="87" y="876"/>
                    </a:cubicBezTo>
                    <a:cubicBezTo>
                      <a:pt x="88" y="876"/>
                      <a:pt x="88" y="876"/>
                      <a:pt x="88" y="876"/>
                    </a:cubicBezTo>
                    <a:cubicBezTo>
                      <a:pt x="93" y="869"/>
                      <a:pt x="99" y="867"/>
                      <a:pt x="108" y="862"/>
                    </a:cubicBezTo>
                    <a:cubicBezTo>
                      <a:pt x="122" y="853"/>
                      <a:pt x="163" y="839"/>
                      <a:pt x="163" y="839"/>
                    </a:cubicBezTo>
                    <a:cubicBezTo>
                      <a:pt x="159" y="853"/>
                      <a:pt x="157" y="866"/>
                      <a:pt x="155" y="879"/>
                    </a:cubicBezTo>
                    <a:cubicBezTo>
                      <a:pt x="155" y="879"/>
                      <a:pt x="132" y="885"/>
                      <a:pt x="121" y="889"/>
                    </a:cubicBezTo>
                    <a:cubicBezTo>
                      <a:pt x="108" y="894"/>
                      <a:pt x="95" y="902"/>
                      <a:pt x="93" y="912"/>
                    </a:cubicBezTo>
                    <a:cubicBezTo>
                      <a:pt x="93" y="914"/>
                      <a:pt x="93" y="917"/>
                      <a:pt x="93" y="918"/>
                    </a:cubicBezTo>
                    <a:cubicBezTo>
                      <a:pt x="150" y="924"/>
                      <a:pt x="150" y="924"/>
                      <a:pt x="150" y="924"/>
                    </a:cubicBezTo>
                    <a:cubicBezTo>
                      <a:pt x="149" y="935"/>
                      <a:pt x="148" y="947"/>
                      <a:pt x="147" y="959"/>
                    </a:cubicBezTo>
                    <a:close/>
                    <a:moveTo>
                      <a:pt x="53" y="875"/>
                    </a:moveTo>
                    <a:cubicBezTo>
                      <a:pt x="41" y="873"/>
                      <a:pt x="33" y="880"/>
                      <a:pt x="31" y="895"/>
                    </a:cubicBezTo>
                    <a:cubicBezTo>
                      <a:pt x="31" y="901"/>
                      <a:pt x="31" y="906"/>
                      <a:pt x="30" y="912"/>
                    </a:cubicBezTo>
                    <a:cubicBezTo>
                      <a:pt x="67" y="916"/>
                      <a:pt x="67" y="916"/>
                      <a:pt x="67" y="916"/>
                    </a:cubicBezTo>
                    <a:cubicBezTo>
                      <a:pt x="67" y="911"/>
                      <a:pt x="68" y="905"/>
                      <a:pt x="68" y="900"/>
                    </a:cubicBezTo>
                    <a:cubicBezTo>
                      <a:pt x="69" y="890"/>
                      <a:pt x="68" y="876"/>
                      <a:pt x="53" y="875"/>
                    </a:cubicBezTo>
                    <a:close/>
                    <a:moveTo>
                      <a:pt x="1430" y="1807"/>
                    </a:moveTo>
                    <a:cubicBezTo>
                      <a:pt x="1496" y="1939"/>
                      <a:pt x="1496" y="1939"/>
                      <a:pt x="1496" y="1939"/>
                    </a:cubicBezTo>
                    <a:cubicBezTo>
                      <a:pt x="1508" y="1933"/>
                      <a:pt x="1520" y="1926"/>
                      <a:pt x="1532" y="1920"/>
                    </a:cubicBezTo>
                    <a:cubicBezTo>
                      <a:pt x="1461" y="1791"/>
                      <a:pt x="1461" y="1791"/>
                      <a:pt x="1461" y="1791"/>
                    </a:cubicBezTo>
                    <a:cubicBezTo>
                      <a:pt x="1451" y="1796"/>
                      <a:pt x="1440" y="1802"/>
                      <a:pt x="1430" y="1807"/>
                    </a:cubicBezTo>
                    <a:close/>
                    <a:moveTo>
                      <a:pt x="1754" y="1532"/>
                    </a:moveTo>
                    <a:cubicBezTo>
                      <a:pt x="1873" y="1618"/>
                      <a:pt x="1873" y="1618"/>
                      <a:pt x="1873" y="1618"/>
                    </a:cubicBezTo>
                    <a:cubicBezTo>
                      <a:pt x="1881" y="1607"/>
                      <a:pt x="1889" y="1595"/>
                      <a:pt x="1896" y="1584"/>
                    </a:cubicBezTo>
                    <a:cubicBezTo>
                      <a:pt x="1774" y="1502"/>
                      <a:pt x="1774" y="1502"/>
                      <a:pt x="1774" y="1502"/>
                    </a:cubicBezTo>
                    <a:cubicBezTo>
                      <a:pt x="1767" y="1512"/>
                      <a:pt x="1760" y="1522"/>
                      <a:pt x="1754" y="1532"/>
                    </a:cubicBezTo>
                    <a:close/>
                    <a:moveTo>
                      <a:pt x="1712" y="1750"/>
                    </a:moveTo>
                    <a:cubicBezTo>
                      <a:pt x="1635" y="1666"/>
                      <a:pt x="1635" y="1666"/>
                      <a:pt x="1635" y="1666"/>
                    </a:cubicBezTo>
                    <a:cubicBezTo>
                      <a:pt x="1627" y="1673"/>
                      <a:pt x="1617" y="1682"/>
                      <a:pt x="1609" y="1689"/>
                    </a:cubicBezTo>
                    <a:cubicBezTo>
                      <a:pt x="1683" y="1776"/>
                      <a:pt x="1683" y="1776"/>
                      <a:pt x="1683" y="1776"/>
                    </a:cubicBezTo>
                    <a:cubicBezTo>
                      <a:pt x="1673" y="1785"/>
                      <a:pt x="1663" y="1793"/>
                      <a:pt x="1653" y="1801"/>
                    </a:cubicBezTo>
                    <a:cubicBezTo>
                      <a:pt x="1673" y="1826"/>
                      <a:pt x="1673" y="1826"/>
                      <a:pt x="1673" y="1826"/>
                    </a:cubicBezTo>
                    <a:cubicBezTo>
                      <a:pt x="1704" y="1801"/>
                      <a:pt x="1734" y="1775"/>
                      <a:pt x="1762" y="1747"/>
                    </a:cubicBezTo>
                    <a:cubicBezTo>
                      <a:pt x="1739" y="1724"/>
                      <a:pt x="1739" y="1724"/>
                      <a:pt x="1739" y="1724"/>
                    </a:cubicBezTo>
                    <a:cubicBezTo>
                      <a:pt x="1731" y="1733"/>
                      <a:pt x="1722" y="1742"/>
                      <a:pt x="1712" y="1750"/>
                    </a:cubicBezTo>
                    <a:close/>
                    <a:moveTo>
                      <a:pt x="807" y="2023"/>
                    </a:moveTo>
                    <a:cubicBezTo>
                      <a:pt x="839" y="1879"/>
                      <a:pt x="839" y="1879"/>
                      <a:pt x="839" y="1879"/>
                    </a:cubicBezTo>
                    <a:cubicBezTo>
                      <a:pt x="828" y="1877"/>
                      <a:pt x="816" y="1874"/>
                      <a:pt x="805" y="1871"/>
                    </a:cubicBezTo>
                    <a:cubicBezTo>
                      <a:pt x="766" y="2013"/>
                      <a:pt x="766" y="2013"/>
                      <a:pt x="766" y="2013"/>
                    </a:cubicBezTo>
                    <a:moveTo>
                      <a:pt x="403" y="1639"/>
                    </a:moveTo>
                    <a:cubicBezTo>
                      <a:pt x="380" y="1662"/>
                      <a:pt x="380" y="1662"/>
                      <a:pt x="380" y="1662"/>
                    </a:cubicBezTo>
                    <a:cubicBezTo>
                      <a:pt x="395" y="1677"/>
                      <a:pt x="411" y="1692"/>
                      <a:pt x="427" y="1706"/>
                    </a:cubicBezTo>
                    <a:cubicBezTo>
                      <a:pt x="352" y="1792"/>
                      <a:pt x="352" y="1792"/>
                      <a:pt x="352" y="1792"/>
                    </a:cubicBezTo>
                    <a:cubicBezTo>
                      <a:pt x="362" y="1800"/>
                      <a:pt x="373" y="1809"/>
                      <a:pt x="383" y="1818"/>
                    </a:cubicBezTo>
                    <a:cubicBezTo>
                      <a:pt x="476" y="1704"/>
                      <a:pt x="476" y="1704"/>
                      <a:pt x="476" y="1704"/>
                    </a:cubicBezTo>
                    <a:cubicBezTo>
                      <a:pt x="450" y="1684"/>
                      <a:pt x="426" y="1662"/>
                      <a:pt x="403" y="1639"/>
                    </a:cubicBezTo>
                    <a:close/>
                    <a:moveTo>
                      <a:pt x="571" y="1771"/>
                    </a:moveTo>
                    <a:cubicBezTo>
                      <a:pt x="554" y="1800"/>
                      <a:pt x="554" y="1800"/>
                      <a:pt x="554" y="1800"/>
                    </a:cubicBezTo>
                    <a:cubicBezTo>
                      <a:pt x="573" y="1811"/>
                      <a:pt x="591" y="1821"/>
                      <a:pt x="610" y="1831"/>
                    </a:cubicBezTo>
                    <a:cubicBezTo>
                      <a:pt x="558" y="1932"/>
                      <a:pt x="558" y="1932"/>
                      <a:pt x="558" y="1932"/>
                    </a:cubicBezTo>
                    <a:cubicBezTo>
                      <a:pt x="570" y="1938"/>
                      <a:pt x="582" y="1945"/>
                      <a:pt x="595" y="1950"/>
                    </a:cubicBezTo>
                    <a:cubicBezTo>
                      <a:pt x="657" y="1817"/>
                      <a:pt x="657" y="1817"/>
                      <a:pt x="657" y="1817"/>
                    </a:cubicBezTo>
                    <a:cubicBezTo>
                      <a:pt x="628" y="1804"/>
                      <a:pt x="599" y="1788"/>
                      <a:pt x="571" y="1771"/>
                    </a:cubicBezTo>
                    <a:close/>
                    <a:moveTo>
                      <a:pt x="41" y="1154"/>
                    </a:moveTo>
                    <a:cubicBezTo>
                      <a:pt x="154" y="1138"/>
                      <a:pt x="154" y="1138"/>
                      <a:pt x="154" y="1138"/>
                    </a:cubicBezTo>
                    <a:cubicBezTo>
                      <a:pt x="153" y="1127"/>
                      <a:pt x="151" y="1114"/>
                      <a:pt x="150" y="1103"/>
                    </a:cubicBezTo>
                    <a:cubicBezTo>
                      <a:pt x="36" y="1114"/>
                      <a:pt x="36" y="1114"/>
                      <a:pt x="36" y="1114"/>
                    </a:cubicBezTo>
                    <a:cubicBezTo>
                      <a:pt x="35" y="1102"/>
                      <a:pt x="34" y="1089"/>
                      <a:pt x="33" y="1076"/>
                    </a:cubicBezTo>
                    <a:cubicBezTo>
                      <a:pt x="1" y="1079"/>
                      <a:pt x="1" y="1079"/>
                      <a:pt x="1" y="1079"/>
                    </a:cubicBezTo>
                    <a:cubicBezTo>
                      <a:pt x="3" y="1119"/>
                      <a:pt x="8" y="1158"/>
                      <a:pt x="15" y="1196"/>
                    </a:cubicBezTo>
                    <a:cubicBezTo>
                      <a:pt x="47" y="1191"/>
                      <a:pt x="47" y="1191"/>
                      <a:pt x="47" y="1191"/>
                    </a:cubicBezTo>
                    <a:cubicBezTo>
                      <a:pt x="45" y="1179"/>
                      <a:pt x="43" y="1166"/>
                      <a:pt x="41" y="1154"/>
                    </a:cubicBezTo>
                    <a:close/>
                    <a:moveTo>
                      <a:pt x="1854" y="447"/>
                    </a:moveTo>
                    <a:cubicBezTo>
                      <a:pt x="1842" y="430"/>
                      <a:pt x="1819" y="425"/>
                      <a:pt x="1802" y="437"/>
                    </a:cubicBezTo>
                    <a:cubicBezTo>
                      <a:pt x="1785" y="449"/>
                      <a:pt x="1781" y="472"/>
                      <a:pt x="1793" y="489"/>
                    </a:cubicBezTo>
                    <a:cubicBezTo>
                      <a:pt x="1804" y="506"/>
                      <a:pt x="1828" y="510"/>
                      <a:pt x="1845" y="499"/>
                    </a:cubicBezTo>
                    <a:cubicBezTo>
                      <a:pt x="1862" y="487"/>
                      <a:pt x="1866" y="464"/>
                      <a:pt x="1854" y="447"/>
                    </a:cubicBezTo>
                    <a:close/>
                    <a:moveTo>
                      <a:pt x="1219" y="37"/>
                    </a:moveTo>
                    <a:cubicBezTo>
                      <a:pt x="1212" y="65"/>
                      <a:pt x="1227" y="78"/>
                      <a:pt x="1242" y="87"/>
                    </a:cubicBezTo>
                    <a:cubicBezTo>
                      <a:pt x="1258" y="96"/>
                      <a:pt x="1275" y="102"/>
                      <a:pt x="1271" y="115"/>
                    </a:cubicBezTo>
                    <a:cubicBezTo>
                      <a:pt x="1268" y="129"/>
                      <a:pt x="1255" y="128"/>
                      <a:pt x="1244" y="125"/>
                    </a:cubicBezTo>
                    <a:cubicBezTo>
                      <a:pt x="1233" y="123"/>
                      <a:pt x="1220" y="116"/>
                      <a:pt x="1212" y="111"/>
                    </a:cubicBezTo>
                    <a:cubicBezTo>
                      <a:pt x="1196" y="136"/>
                      <a:pt x="1196" y="136"/>
                      <a:pt x="1196" y="136"/>
                    </a:cubicBezTo>
                    <a:cubicBezTo>
                      <a:pt x="1209" y="145"/>
                      <a:pt x="1223" y="152"/>
                      <a:pt x="1238" y="156"/>
                    </a:cubicBezTo>
                    <a:cubicBezTo>
                      <a:pt x="1270" y="163"/>
                      <a:pt x="1302" y="157"/>
                      <a:pt x="1311" y="121"/>
                    </a:cubicBezTo>
                    <a:cubicBezTo>
                      <a:pt x="1316" y="101"/>
                      <a:pt x="1309" y="84"/>
                      <a:pt x="1275" y="66"/>
                    </a:cubicBezTo>
                    <a:cubicBezTo>
                      <a:pt x="1259" y="59"/>
                      <a:pt x="1256" y="53"/>
                      <a:pt x="1257" y="47"/>
                    </a:cubicBezTo>
                    <a:cubicBezTo>
                      <a:pt x="1260" y="38"/>
                      <a:pt x="1268" y="33"/>
                      <a:pt x="1286" y="37"/>
                    </a:cubicBezTo>
                    <a:cubicBezTo>
                      <a:pt x="1293" y="39"/>
                      <a:pt x="1306" y="45"/>
                      <a:pt x="1315" y="51"/>
                    </a:cubicBezTo>
                    <a:cubicBezTo>
                      <a:pt x="1332" y="27"/>
                      <a:pt x="1332" y="27"/>
                      <a:pt x="1332" y="27"/>
                    </a:cubicBezTo>
                    <a:cubicBezTo>
                      <a:pt x="1327" y="23"/>
                      <a:pt x="1321" y="20"/>
                      <a:pt x="1316" y="17"/>
                    </a:cubicBezTo>
                    <a:cubicBezTo>
                      <a:pt x="1299" y="13"/>
                      <a:pt x="1282" y="8"/>
                      <a:pt x="1264" y="4"/>
                    </a:cubicBezTo>
                    <a:cubicBezTo>
                      <a:pt x="1244" y="5"/>
                      <a:pt x="1224" y="15"/>
                      <a:pt x="1219" y="37"/>
                    </a:cubicBezTo>
                    <a:close/>
                    <a:moveTo>
                      <a:pt x="1489" y="84"/>
                    </a:moveTo>
                    <a:cubicBezTo>
                      <a:pt x="1506" y="92"/>
                      <a:pt x="1523" y="101"/>
                      <a:pt x="1539" y="110"/>
                    </a:cubicBezTo>
                    <a:cubicBezTo>
                      <a:pt x="1563" y="135"/>
                      <a:pt x="1566" y="169"/>
                      <a:pt x="1551" y="199"/>
                    </a:cubicBezTo>
                    <a:cubicBezTo>
                      <a:pt x="1531" y="238"/>
                      <a:pt x="1488" y="255"/>
                      <a:pt x="1443" y="232"/>
                    </a:cubicBezTo>
                    <a:cubicBezTo>
                      <a:pt x="1399" y="208"/>
                      <a:pt x="1389" y="163"/>
                      <a:pt x="1409" y="125"/>
                    </a:cubicBezTo>
                    <a:cubicBezTo>
                      <a:pt x="1425" y="95"/>
                      <a:pt x="1455" y="78"/>
                      <a:pt x="1489" y="84"/>
                    </a:cubicBezTo>
                    <a:close/>
                    <a:moveTo>
                      <a:pt x="1444" y="144"/>
                    </a:moveTo>
                    <a:cubicBezTo>
                      <a:pt x="1429" y="172"/>
                      <a:pt x="1438" y="194"/>
                      <a:pt x="1458" y="204"/>
                    </a:cubicBezTo>
                    <a:cubicBezTo>
                      <a:pt x="1477" y="215"/>
                      <a:pt x="1500" y="210"/>
                      <a:pt x="1515" y="181"/>
                    </a:cubicBezTo>
                    <a:cubicBezTo>
                      <a:pt x="1530" y="152"/>
                      <a:pt x="1522" y="130"/>
                      <a:pt x="1502" y="120"/>
                    </a:cubicBezTo>
                    <a:cubicBezTo>
                      <a:pt x="1482" y="110"/>
                      <a:pt x="1459" y="115"/>
                      <a:pt x="1444" y="144"/>
                    </a:cubicBezTo>
                    <a:close/>
                    <a:moveTo>
                      <a:pt x="1869" y="714"/>
                    </a:moveTo>
                    <a:cubicBezTo>
                      <a:pt x="2008" y="665"/>
                      <a:pt x="2008" y="665"/>
                      <a:pt x="2008" y="665"/>
                    </a:cubicBezTo>
                    <a:cubicBezTo>
                      <a:pt x="2004" y="652"/>
                      <a:pt x="1999" y="639"/>
                      <a:pt x="1993" y="627"/>
                    </a:cubicBezTo>
                    <a:cubicBezTo>
                      <a:pt x="1857" y="681"/>
                      <a:pt x="1857" y="681"/>
                      <a:pt x="1857" y="681"/>
                    </a:cubicBezTo>
                    <a:cubicBezTo>
                      <a:pt x="1861" y="692"/>
                      <a:pt x="1866" y="704"/>
                      <a:pt x="1869" y="714"/>
                    </a:cubicBezTo>
                    <a:close/>
                    <a:moveTo>
                      <a:pt x="1664" y="387"/>
                    </a:moveTo>
                    <a:cubicBezTo>
                      <a:pt x="1687" y="364"/>
                      <a:pt x="1687" y="364"/>
                      <a:pt x="1687" y="364"/>
                    </a:cubicBezTo>
                    <a:cubicBezTo>
                      <a:pt x="1672" y="349"/>
                      <a:pt x="1656" y="334"/>
                      <a:pt x="1640" y="320"/>
                    </a:cubicBezTo>
                    <a:cubicBezTo>
                      <a:pt x="1715" y="234"/>
                      <a:pt x="1715" y="234"/>
                      <a:pt x="1715" y="234"/>
                    </a:cubicBezTo>
                    <a:cubicBezTo>
                      <a:pt x="1705" y="226"/>
                      <a:pt x="1694" y="217"/>
                      <a:pt x="1684" y="208"/>
                    </a:cubicBezTo>
                    <a:cubicBezTo>
                      <a:pt x="1592" y="322"/>
                      <a:pt x="1592" y="322"/>
                      <a:pt x="1592" y="322"/>
                    </a:cubicBezTo>
                    <a:cubicBezTo>
                      <a:pt x="1617" y="342"/>
                      <a:pt x="1641" y="364"/>
                      <a:pt x="1664" y="387"/>
                    </a:cubicBezTo>
                    <a:close/>
                    <a:moveTo>
                      <a:pt x="527" y="110"/>
                    </a:moveTo>
                    <a:cubicBezTo>
                      <a:pt x="543" y="101"/>
                      <a:pt x="560" y="92"/>
                      <a:pt x="577" y="84"/>
                    </a:cubicBezTo>
                    <a:cubicBezTo>
                      <a:pt x="611" y="78"/>
                      <a:pt x="642" y="95"/>
                      <a:pt x="657" y="125"/>
                    </a:cubicBezTo>
                    <a:cubicBezTo>
                      <a:pt x="677" y="163"/>
                      <a:pt x="668" y="208"/>
                      <a:pt x="623" y="232"/>
                    </a:cubicBezTo>
                    <a:cubicBezTo>
                      <a:pt x="578" y="255"/>
                      <a:pt x="536" y="238"/>
                      <a:pt x="516" y="199"/>
                    </a:cubicBezTo>
                    <a:cubicBezTo>
                      <a:pt x="500" y="169"/>
                      <a:pt x="503" y="135"/>
                      <a:pt x="527" y="110"/>
                    </a:cubicBezTo>
                    <a:close/>
                    <a:moveTo>
                      <a:pt x="551" y="181"/>
                    </a:moveTo>
                    <a:cubicBezTo>
                      <a:pt x="566" y="210"/>
                      <a:pt x="589" y="215"/>
                      <a:pt x="609" y="204"/>
                    </a:cubicBezTo>
                    <a:cubicBezTo>
                      <a:pt x="628" y="194"/>
                      <a:pt x="637" y="172"/>
                      <a:pt x="622" y="144"/>
                    </a:cubicBezTo>
                    <a:cubicBezTo>
                      <a:pt x="607" y="115"/>
                      <a:pt x="584" y="110"/>
                      <a:pt x="564" y="120"/>
                    </a:cubicBezTo>
                    <a:cubicBezTo>
                      <a:pt x="545" y="130"/>
                      <a:pt x="536" y="152"/>
                      <a:pt x="551" y="181"/>
                    </a:cubicBezTo>
                    <a:close/>
                    <a:moveTo>
                      <a:pt x="1033" y="1935"/>
                    </a:moveTo>
                    <a:cubicBezTo>
                      <a:pt x="1013" y="1935"/>
                      <a:pt x="996" y="1952"/>
                      <a:pt x="996" y="1973"/>
                    </a:cubicBezTo>
                    <a:cubicBezTo>
                      <a:pt x="996" y="1994"/>
                      <a:pt x="1013" y="2010"/>
                      <a:pt x="1033" y="2010"/>
                    </a:cubicBezTo>
                    <a:cubicBezTo>
                      <a:pt x="1054" y="2010"/>
                      <a:pt x="1071" y="1994"/>
                      <a:pt x="1071" y="1973"/>
                    </a:cubicBezTo>
                    <a:cubicBezTo>
                      <a:pt x="1071" y="1952"/>
                      <a:pt x="1054" y="1935"/>
                      <a:pt x="1033" y="1935"/>
                    </a:cubicBezTo>
                    <a:close/>
                    <a:moveTo>
                      <a:pt x="744" y="63"/>
                    </a:moveTo>
                    <a:cubicBezTo>
                      <a:pt x="751" y="91"/>
                      <a:pt x="770" y="95"/>
                      <a:pt x="788" y="96"/>
                    </a:cubicBezTo>
                    <a:cubicBezTo>
                      <a:pt x="806" y="97"/>
                      <a:pt x="823" y="94"/>
                      <a:pt x="827" y="107"/>
                    </a:cubicBezTo>
                    <a:cubicBezTo>
                      <a:pt x="830" y="121"/>
                      <a:pt x="818" y="126"/>
                      <a:pt x="807" y="129"/>
                    </a:cubicBezTo>
                    <a:cubicBezTo>
                      <a:pt x="797" y="132"/>
                      <a:pt x="781" y="132"/>
                      <a:pt x="772" y="131"/>
                    </a:cubicBezTo>
                    <a:cubicBezTo>
                      <a:pt x="770" y="161"/>
                      <a:pt x="770" y="161"/>
                      <a:pt x="770" y="161"/>
                    </a:cubicBezTo>
                    <a:cubicBezTo>
                      <a:pt x="785" y="163"/>
                      <a:pt x="801" y="162"/>
                      <a:pt x="816" y="159"/>
                    </a:cubicBezTo>
                    <a:cubicBezTo>
                      <a:pt x="848" y="151"/>
                      <a:pt x="873" y="130"/>
                      <a:pt x="865" y="94"/>
                    </a:cubicBezTo>
                    <a:cubicBezTo>
                      <a:pt x="860" y="74"/>
                      <a:pt x="846" y="62"/>
                      <a:pt x="807" y="63"/>
                    </a:cubicBezTo>
                    <a:cubicBezTo>
                      <a:pt x="790" y="63"/>
                      <a:pt x="784" y="59"/>
                      <a:pt x="783" y="54"/>
                    </a:cubicBezTo>
                    <a:cubicBezTo>
                      <a:pt x="780" y="44"/>
                      <a:pt x="785" y="36"/>
                      <a:pt x="803" y="32"/>
                    </a:cubicBezTo>
                    <a:cubicBezTo>
                      <a:pt x="811" y="30"/>
                      <a:pt x="825" y="29"/>
                      <a:pt x="835" y="30"/>
                    </a:cubicBezTo>
                    <a:cubicBezTo>
                      <a:pt x="839" y="1"/>
                      <a:pt x="839" y="1"/>
                      <a:pt x="839" y="1"/>
                    </a:cubicBezTo>
                    <a:cubicBezTo>
                      <a:pt x="833" y="0"/>
                      <a:pt x="826" y="0"/>
                      <a:pt x="820" y="0"/>
                    </a:cubicBezTo>
                    <a:cubicBezTo>
                      <a:pt x="803" y="4"/>
                      <a:pt x="786" y="8"/>
                      <a:pt x="770" y="12"/>
                    </a:cubicBezTo>
                    <a:cubicBezTo>
                      <a:pt x="752" y="23"/>
                      <a:pt x="738" y="40"/>
                      <a:pt x="744" y="63"/>
                    </a:cubicBezTo>
                    <a:close/>
                    <a:moveTo>
                      <a:pt x="421" y="370"/>
                    </a:moveTo>
                    <a:cubicBezTo>
                      <a:pt x="353" y="299"/>
                      <a:pt x="353" y="299"/>
                      <a:pt x="353" y="299"/>
                    </a:cubicBezTo>
                    <a:cubicBezTo>
                      <a:pt x="461" y="334"/>
                      <a:pt x="461" y="334"/>
                      <a:pt x="461" y="334"/>
                    </a:cubicBezTo>
                    <a:cubicBezTo>
                      <a:pt x="471" y="326"/>
                      <a:pt x="481" y="317"/>
                      <a:pt x="492" y="309"/>
                    </a:cubicBezTo>
                    <a:cubicBezTo>
                      <a:pt x="404" y="192"/>
                      <a:pt x="404" y="192"/>
                      <a:pt x="404" y="192"/>
                    </a:cubicBezTo>
                    <a:cubicBezTo>
                      <a:pt x="394" y="199"/>
                      <a:pt x="384" y="207"/>
                      <a:pt x="374" y="215"/>
                    </a:cubicBezTo>
                    <a:cubicBezTo>
                      <a:pt x="435" y="290"/>
                      <a:pt x="435" y="290"/>
                      <a:pt x="435" y="290"/>
                    </a:cubicBezTo>
                    <a:cubicBezTo>
                      <a:pt x="329" y="255"/>
                      <a:pt x="329" y="255"/>
                      <a:pt x="329" y="255"/>
                    </a:cubicBezTo>
                    <a:cubicBezTo>
                      <a:pt x="317" y="266"/>
                      <a:pt x="305" y="278"/>
                      <a:pt x="293" y="290"/>
                    </a:cubicBezTo>
                    <a:cubicBezTo>
                      <a:pt x="398" y="392"/>
                      <a:pt x="398" y="392"/>
                      <a:pt x="398" y="392"/>
                    </a:cubicBezTo>
                    <a:cubicBezTo>
                      <a:pt x="406" y="385"/>
                      <a:pt x="413" y="377"/>
                      <a:pt x="421" y="370"/>
                    </a:cubicBezTo>
                    <a:close/>
                    <a:moveTo>
                      <a:pt x="212" y="447"/>
                    </a:moveTo>
                    <a:cubicBezTo>
                      <a:pt x="201" y="464"/>
                      <a:pt x="205" y="487"/>
                      <a:pt x="222" y="499"/>
                    </a:cubicBezTo>
                    <a:cubicBezTo>
                      <a:pt x="239" y="510"/>
                      <a:pt x="262" y="506"/>
                      <a:pt x="274" y="489"/>
                    </a:cubicBezTo>
                    <a:cubicBezTo>
                      <a:pt x="286" y="472"/>
                      <a:pt x="281" y="449"/>
                      <a:pt x="264" y="437"/>
                    </a:cubicBezTo>
                    <a:cubicBezTo>
                      <a:pt x="247" y="425"/>
                      <a:pt x="224" y="430"/>
                      <a:pt x="212" y="447"/>
                    </a:cubicBezTo>
                    <a:close/>
                    <a:moveTo>
                      <a:pt x="1033" y="16"/>
                    </a:moveTo>
                    <a:cubicBezTo>
                      <a:pt x="1013" y="16"/>
                      <a:pt x="996" y="32"/>
                      <a:pt x="996" y="53"/>
                    </a:cubicBezTo>
                    <a:cubicBezTo>
                      <a:pt x="996" y="74"/>
                      <a:pt x="1013" y="90"/>
                      <a:pt x="1033" y="90"/>
                    </a:cubicBezTo>
                    <a:cubicBezTo>
                      <a:pt x="1054" y="90"/>
                      <a:pt x="1071" y="74"/>
                      <a:pt x="1071" y="53"/>
                    </a:cubicBezTo>
                    <a:cubicBezTo>
                      <a:pt x="1071" y="32"/>
                      <a:pt x="1054" y="16"/>
                      <a:pt x="103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sp>
        <p:nvSpPr>
          <p:cNvPr id="175" name="Tijdelijke aanduiding voor voettekst 4"/>
          <p:cNvSpPr>
            <a:spLocks noGrp="1"/>
          </p:cNvSpPr>
          <p:nvPr>
            <p:ph type="ftr" sz="quarter" idx="11"/>
          </p:nvPr>
        </p:nvSpPr>
        <p:spPr>
          <a:xfrm>
            <a:off x="10152000" y="7534800"/>
            <a:ext cx="36000" cy="36000"/>
          </a:xfrm>
        </p:spPr>
        <p:txBody>
          <a:bodyPr/>
          <a:lstStyle>
            <a:lvl1pPr>
              <a:defRPr sz="100">
                <a:solidFill>
                  <a:srgbClr val="211C1C"/>
                </a:solidFill>
              </a:defRPr>
            </a:lvl1pPr>
          </a:lstStyle>
          <a:p>
            <a:endParaRPr lang="en-GB" dirty="0"/>
          </a:p>
        </p:txBody>
      </p:sp>
      <p:sp>
        <p:nvSpPr>
          <p:cNvPr id="176" name="Tijdelijke aanduiding voor dianummer 5"/>
          <p:cNvSpPr>
            <a:spLocks noGrp="1"/>
          </p:cNvSpPr>
          <p:nvPr>
            <p:ph type="sldNum" sz="quarter" idx="12"/>
          </p:nvPr>
        </p:nvSpPr>
        <p:spPr>
          <a:xfrm>
            <a:off x="10152000" y="7534800"/>
            <a:ext cx="36000" cy="36000"/>
          </a:xfrm>
        </p:spPr>
        <p:txBody>
          <a:bodyPr/>
          <a:lstStyle>
            <a:lvl1pPr>
              <a:defRPr sz="100">
                <a:solidFill>
                  <a:srgbClr val="211C1C"/>
                </a:solidFill>
              </a:defRPr>
            </a:lvl1pPr>
          </a:lstStyle>
          <a:p>
            <a:fld id="{1336C48C-F87C-4E4B-81EF-5027B17D1F61}" type="slidenum">
              <a:rPr lang="en-GB" smtClean="0"/>
              <a:pPr/>
              <a:t>‹#›</a:t>
            </a:fld>
            <a:endParaRPr lang="en-GB" dirty="0"/>
          </a:p>
        </p:txBody>
      </p:sp>
      <p:sp>
        <p:nvSpPr>
          <p:cNvPr id="2" name="Titel 1"/>
          <p:cNvSpPr>
            <a:spLocks noGrp="1"/>
          </p:cNvSpPr>
          <p:nvPr userDrawn="1">
            <p:ph type="ctrTitle" hasCustomPrompt="1"/>
          </p:nvPr>
        </p:nvSpPr>
        <p:spPr bwMode="white">
          <a:xfrm>
            <a:off x="2088000" y="1834998"/>
            <a:ext cx="6120000" cy="1470025"/>
          </a:xfrm>
        </p:spPr>
        <p:txBody>
          <a:bodyPr anchor="t" anchorCtr="0"/>
          <a:lstStyle>
            <a:lvl1pPr algn="l">
              <a:defRPr sz="4200">
                <a:solidFill>
                  <a:schemeClr val="tx1"/>
                </a:solidFill>
              </a:defRPr>
            </a:lvl1pPr>
          </a:lstStyle>
          <a:p>
            <a:r>
              <a:rPr lang="en-GB" dirty="0"/>
              <a:t>[Title (max. 2 lines)]</a:t>
            </a:r>
          </a:p>
        </p:txBody>
      </p:sp>
      <p:sp>
        <p:nvSpPr>
          <p:cNvPr id="4" name="Tijdelijke aanduiding voor datum 3"/>
          <p:cNvSpPr>
            <a:spLocks noGrp="1"/>
          </p:cNvSpPr>
          <p:nvPr userDrawn="1">
            <p:ph type="dt" sz="half" idx="10"/>
          </p:nvPr>
        </p:nvSpPr>
        <p:spPr bwMode="white">
          <a:xfrm>
            <a:off x="2088000" y="6139993"/>
            <a:ext cx="2133600" cy="365125"/>
          </a:xfrm>
        </p:spPr>
        <p:txBody>
          <a:bodyPr/>
          <a:lstStyle>
            <a:lvl1pPr algn="l">
              <a:defRPr sz="1200" b="0">
                <a:solidFill>
                  <a:schemeClr val="bg1"/>
                </a:solidFill>
              </a:defRPr>
            </a:lvl1pPr>
          </a:lstStyle>
          <a:p>
            <a:fld id="{D9C29B6C-853F-43CF-B455-F8C4C2AA4713}" type="datetime4">
              <a:rPr lang="en-GB" smtClean="0"/>
              <a:t>17 April 2018</a:t>
            </a:fld>
            <a:endParaRPr lang="en-GB" dirty="0"/>
          </a:p>
        </p:txBody>
      </p:sp>
      <p:sp>
        <p:nvSpPr>
          <p:cNvPr id="3" name="Ondertitel 2"/>
          <p:cNvSpPr>
            <a:spLocks noGrp="1"/>
          </p:cNvSpPr>
          <p:nvPr userDrawn="1">
            <p:ph type="subTitle" idx="1" hasCustomPrompt="1"/>
          </p:nvPr>
        </p:nvSpPr>
        <p:spPr bwMode="white">
          <a:xfrm>
            <a:off x="2088000" y="3482165"/>
            <a:ext cx="6120000" cy="288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[Name]</a:t>
            </a:r>
          </a:p>
        </p:txBody>
      </p:sp>
      <p:sp>
        <p:nvSpPr>
          <p:cNvPr id="9" name="Tijdelijke aanduiding voor tekst 8"/>
          <p:cNvSpPr>
            <a:spLocks noGrp="1"/>
          </p:cNvSpPr>
          <p:nvPr userDrawn="1">
            <p:ph type="body" sz="quarter" idx="13" hasCustomPrompt="1"/>
          </p:nvPr>
        </p:nvSpPr>
        <p:spPr bwMode="white">
          <a:xfrm>
            <a:off x="2088000" y="3781579"/>
            <a:ext cx="6120000" cy="288000"/>
          </a:xfrm>
        </p:spPr>
        <p:txBody>
          <a:bodyPr/>
          <a:lstStyle>
            <a:lvl1pPr>
              <a:defRPr b="0">
                <a:solidFill>
                  <a:schemeClr val="tx1"/>
                </a:solidFill>
              </a:defRPr>
            </a:lvl1pPr>
          </a:lstStyle>
          <a:p>
            <a:pPr lvl="0"/>
            <a:r>
              <a:rPr lang="en-GB" dirty="0"/>
              <a:t>[Job description]</a:t>
            </a:r>
          </a:p>
        </p:txBody>
      </p:sp>
      <p:sp>
        <p:nvSpPr>
          <p:cNvPr id="78" name="Freeform 57"/>
          <p:cNvSpPr>
            <a:spLocks noEditPoints="1"/>
          </p:cNvSpPr>
          <p:nvPr userDrawn="1"/>
        </p:nvSpPr>
        <p:spPr bwMode="auto">
          <a:xfrm>
            <a:off x="1292225" y="708025"/>
            <a:ext cx="1882775" cy="209550"/>
          </a:xfrm>
          <a:custGeom>
            <a:avLst/>
            <a:gdLst>
              <a:gd name="T0" fmla="*/ 3083 w 5938"/>
              <a:gd name="T1" fmla="*/ 304 h 658"/>
              <a:gd name="T2" fmla="*/ 2597 w 5938"/>
              <a:gd name="T3" fmla="*/ 32 h 658"/>
              <a:gd name="T4" fmla="*/ 2895 w 5938"/>
              <a:gd name="T5" fmla="*/ 449 h 658"/>
              <a:gd name="T6" fmla="*/ 3522 w 5938"/>
              <a:gd name="T7" fmla="*/ 421 h 658"/>
              <a:gd name="T8" fmla="*/ 3433 w 5938"/>
              <a:gd name="T9" fmla="*/ 317 h 658"/>
              <a:gd name="T10" fmla="*/ 3359 w 5938"/>
              <a:gd name="T11" fmla="*/ 488 h 658"/>
              <a:gd name="T12" fmla="*/ 3186 w 5938"/>
              <a:gd name="T13" fmla="*/ 237 h 658"/>
              <a:gd name="T14" fmla="*/ 3445 w 5938"/>
              <a:gd name="T15" fmla="*/ 180 h 658"/>
              <a:gd name="T16" fmla="*/ 3598 w 5938"/>
              <a:gd name="T17" fmla="*/ 464 h 658"/>
              <a:gd name="T18" fmla="*/ 3716 w 5938"/>
              <a:gd name="T19" fmla="*/ 172 h 658"/>
              <a:gd name="T20" fmla="*/ 3681 w 5938"/>
              <a:gd name="T21" fmla="*/ 106 h 658"/>
              <a:gd name="T22" fmla="*/ 3968 w 5938"/>
              <a:gd name="T23" fmla="*/ 212 h 658"/>
              <a:gd name="T24" fmla="*/ 4012 w 5938"/>
              <a:gd name="T25" fmla="*/ 188 h 658"/>
              <a:gd name="T26" fmla="*/ 3838 w 5938"/>
              <a:gd name="T27" fmla="*/ 257 h 658"/>
              <a:gd name="T28" fmla="*/ 4319 w 5938"/>
              <a:gd name="T29" fmla="*/ 180 h 658"/>
              <a:gd name="T30" fmla="*/ 4436 w 5938"/>
              <a:gd name="T31" fmla="*/ 389 h 658"/>
              <a:gd name="T32" fmla="*/ 4703 w 5938"/>
              <a:gd name="T33" fmla="*/ 488 h 658"/>
              <a:gd name="T34" fmla="*/ 4519 w 5938"/>
              <a:gd name="T35" fmla="*/ 244 h 658"/>
              <a:gd name="T36" fmla="*/ 4636 w 5938"/>
              <a:gd name="T37" fmla="*/ 254 h 658"/>
              <a:gd name="T38" fmla="*/ 4634 w 5938"/>
              <a:gd name="T39" fmla="*/ 296 h 658"/>
              <a:gd name="T40" fmla="*/ 4842 w 5938"/>
              <a:gd name="T41" fmla="*/ 401 h 658"/>
              <a:gd name="T42" fmla="*/ 5017 w 5938"/>
              <a:gd name="T43" fmla="*/ 274 h 658"/>
              <a:gd name="T44" fmla="*/ 4863 w 5938"/>
              <a:gd name="T45" fmla="*/ 485 h 658"/>
              <a:gd name="T46" fmla="*/ 5074 w 5938"/>
              <a:gd name="T47" fmla="*/ 464 h 658"/>
              <a:gd name="T48" fmla="*/ 5074 w 5938"/>
              <a:gd name="T49" fmla="*/ 214 h 658"/>
              <a:gd name="T50" fmla="*/ 5223 w 5938"/>
              <a:gd name="T51" fmla="*/ 56 h 658"/>
              <a:gd name="T52" fmla="*/ 5456 w 5938"/>
              <a:gd name="T53" fmla="*/ 445 h 658"/>
              <a:gd name="T54" fmla="*/ 5294 w 5938"/>
              <a:gd name="T55" fmla="*/ 229 h 658"/>
              <a:gd name="T56" fmla="*/ 5508 w 5938"/>
              <a:gd name="T57" fmla="*/ 229 h 658"/>
              <a:gd name="T58" fmla="*/ 5753 w 5938"/>
              <a:gd name="T59" fmla="*/ 188 h 658"/>
              <a:gd name="T60" fmla="*/ 5802 w 5938"/>
              <a:gd name="T61" fmla="*/ 188 h 658"/>
              <a:gd name="T62" fmla="*/ 5598 w 5938"/>
              <a:gd name="T63" fmla="*/ 617 h 658"/>
              <a:gd name="T64" fmla="*/ 552 w 5938"/>
              <a:gd name="T65" fmla="*/ 34 h 658"/>
              <a:gd name="T66" fmla="*/ 63 w 5938"/>
              <a:gd name="T67" fmla="*/ 328 h 658"/>
              <a:gd name="T68" fmla="*/ 227 w 5938"/>
              <a:gd name="T69" fmla="*/ 62 h 658"/>
              <a:gd name="T70" fmla="*/ 437 w 5938"/>
              <a:gd name="T71" fmla="*/ 137 h 658"/>
              <a:gd name="T72" fmla="*/ 756 w 5938"/>
              <a:gd name="T73" fmla="*/ 407 h 658"/>
              <a:gd name="T74" fmla="*/ 540 w 5938"/>
              <a:gd name="T75" fmla="*/ 210 h 658"/>
              <a:gd name="T76" fmla="*/ 667 w 5938"/>
              <a:gd name="T77" fmla="*/ 229 h 658"/>
              <a:gd name="T78" fmla="*/ 845 w 5938"/>
              <a:gd name="T79" fmla="*/ 412 h 658"/>
              <a:gd name="T80" fmla="*/ 934 w 5938"/>
              <a:gd name="T81" fmla="*/ 173 h 658"/>
              <a:gd name="T82" fmla="*/ 1035 w 5938"/>
              <a:gd name="T83" fmla="*/ 281 h 658"/>
              <a:gd name="T84" fmla="*/ 1001 w 5938"/>
              <a:gd name="T85" fmla="*/ 485 h 658"/>
              <a:gd name="T86" fmla="*/ 1392 w 5938"/>
              <a:gd name="T87" fmla="*/ 313 h 658"/>
              <a:gd name="T88" fmla="*/ 1292 w 5938"/>
              <a:gd name="T89" fmla="*/ 306 h 658"/>
              <a:gd name="T90" fmla="*/ 1436 w 5938"/>
              <a:gd name="T91" fmla="*/ 350 h 658"/>
              <a:gd name="T92" fmla="*/ 1622 w 5938"/>
              <a:gd name="T93" fmla="*/ 456 h 658"/>
              <a:gd name="T94" fmla="*/ 1939 w 5938"/>
              <a:gd name="T95" fmla="*/ 485 h 658"/>
              <a:gd name="T96" fmla="*/ 1782 w 5938"/>
              <a:gd name="T97" fmla="*/ 59 h 658"/>
              <a:gd name="T98" fmla="*/ 2024 w 5938"/>
              <a:gd name="T99" fmla="*/ 181 h 658"/>
              <a:gd name="T100" fmla="*/ 1972 w 5938"/>
              <a:gd name="T101" fmla="*/ 485 h 658"/>
              <a:gd name="T102" fmla="*/ 1894 w 5938"/>
              <a:gd name="T103" fmla="*/ 263 h 658"/>
              <a:gd name="T104" fmla="*/ 2295 w 5938"/>
              <a:gd name="T105" fmla="*/ 493 h 658"/>
              <a:gd name="T106" fmla="*/ 2302 w 5938"/>
              <a:gd name="T107" fmla="*/ 9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8" h="658">
                <a:moveTo>
                  <a:pt x="2966" y="32"/>
                </a:moveTo>
                <a:cubicBezTo>
                  <a:pt x="3155" y="32"/>
                  <a:pt x="3155" y="32"/>
                  <a:pt x="3155" y="32"/>
                </a:cubicBezTo>
                <a:cubicBezTo>
                  <a:pt x="3155" y="60"/>
                  <a:pt x="3155" y="60"/>
                  <a:pt x="3155" y="60"/>
                </a:cubicBezTo>
                <a:cubicBezTo>
                  <a:pt x="3150" y="60"/>
                  <a:pt x="3150" y="60"/>
                  <a:pt x="3150" y="60"/>
                </a:cubicBezTo>
                <a:cubicBezTo>
                  <a:pt x="3092" y="60"/>
                  <a:pt x="3083" y="86"/>
                  <a:pt x="3083" y="121"/>
                </a:cubicBezTo>
                <a:cubicBezTo>
                  <a:pt x="3083" y="304"/>
                  <a:pt x="3083" y="304"/>
                  <a:pt x="3083" y="304"/>
                </a:cubicBezTo>
                <a:cubicBezTo>
                  <a:pt x="3083" y="467"/>
                  <a:pt x="2964" y="498"/>
                  <a:pt x="2877" y="498"/>
                </a:cubicBezTo>
                <a:cubicBezTo>
                  <a:pt x="2745" y="498"/>
                  <a:pt x="2661" y="441"/>
                  <a:pt x="2661" y="328"/>
                </a:cubicBezTo>
                <a:cubicBezTo>
                  <a:pt x="2661" y="110"/>
                  <a:pt x="2661" y="110"/>
                  <a:pt x="2661" y="110"/>
                </a:cubicBezTo>
                <a:cubicBezTo>
                  <a:pt x="2661" y="73"/>
                  <a:pt x="2651" y="60"/>
                  <a:pt x="2610" y="60"/>
                </a:cubicBezTo>
                <a:cubicBezTo>
                  <a:pt x="2597" y="60"/>
                  <a:pt x="2597" y="60"/>
                  <a:pt x="2597" y="60"/>
                </a:cubicBezTo>
                <a:cubicBezTo>
                  <a:pt x="2597" y="32"/>
                  <a:pt x="2597" y="32"/>
                  <a:pt x="2597" y="32"/>
                </a:cubicBezTo>
                <a:cubicBezTo>
                  <a:pt x="2827" y="32"/>
                  <a:pt x="2827" y="32"/>
                  <a:pt x="2827" y="32"/>
                </a:cubicBezTo>
                <a:cubicBezTo>
                  <a:pt x="2827" y="60"/>
                  <a:pt x="2827" y="60"/>
                  <a:pt x="2827" y="60"/>
                </a:cubicBezTo>
                <a:cubicBezTo>
                  <a:pt x="2814" y="60"/>
                  <a:pt x="2814" y="60"/>
                  <a:pt x="2814" y="60"/>
                </a:cubicBezTo>
                <a:cubicBezTo>
                  <a:pt x="2784" y="60"/>
                  <a:pt x="2762" y="74"/>
                  <a:pt x="2762" y="110"/>
                </a:cubicBezTo>
                <a:cubicBezTo>
                  <a:pt x="2762" y="328"/>
                  <a:pt x="2762" y="328"/>
                  <a:pt x="2762" y="328"/>
                </a:cubicBezTo>
                <a:cubicBezTo>
                  <a:pt x="2762" y="418"/>
                  <a:pt x="2828" y="449"/>
                  <a:pt x="2895" y="449"/>
                </a:cubicBezTo>
                <a:cubicBezTo>
                  <a:pt x="2991" y="449"/>
                  <a:pt x="3039" y="394"/>
                  <a:pt x="3039" y="314"/>
                </a:cubicBezTo>
                <a:cubicBezTo>
                  <a:pt x="3039" y="136"/>
                  <a:pt x="3039" y="136"/>
                  <a:pt x="3039" y="136"/>
                </a:cubicBezTo>
                <a:cubicBezTo>
                  <a:pt x="3039" y="84"/>
                  <a:pt x="3024" y="60"/>
                  <a:pt x="2979" y="60"/>
                </a:cubicBezTo>
                <a:cubicBezTo>
                  <a:pt x="2966" y="60"/>
                  <a:pt x="2966" y="60"/>
                  <a:pt x="2966" y="60"/>
                </a:cubicBezTo>
                <a:lnTo>
                  <a:pt x="2966" y="32"/>
                </a:lnTo>
                <a:close/>
                <a:moveTo>
                  <a:pt x="3522" y="421"/>
                </a:moveTo>
                <a:cubicBezTo>
                  <a:pt x="3522" y="457"/>
                  <a:pt x="3535" y="464"/>
                  <a:pt x="3564" y="464"/>
                </a:cubicBezTo>
                <a:cubicBezTo>
                  <a:pt x="3564" y="488"/>
                  <a:pt x="3564" y="488"/>
                  <a:pt x="3564" y="488"/>
                </a:cubicBezTo>
                <a:cubicBezTo>
                  <a:pt x="3391" y="488"/>
                  <a:pt x="3391" y="488"/>
                  <a:pt x="3391" y="488"/>
                </a:cubicBezTo>
                <a:cubicBezTo>
                  <a:pt x="3391" y="464"/>
                  <a:pt x="3391" y="464"/>
                  <a:pt x="3391" y="464"/>
                </a:cubicBezTo>
                <a:cubicBezTo>
                  <a:pt x="3421" y="462"/>
                  <a:pt x="3433" y="441"/>
                  <a:pt x="3433" y="381"/>
                </a:cubicBezTo>
                <a:cubicBezTo>
                  <a:pt x="3433" y="317"/>
                  <a:pt x="3433" y="317"/>
                  <a:pt x="3433" y="317"/>
                </a:cubicBezTo>
                <a:cubicBezTo>
                  <a:pt x="3433" y="259"/>
                  <a:pt x="3417" y="236"/>
                  <a:pt x="3387" y="236"/>
                </a:cubicBezTo>
                <a:cubicBezTo>
                  <a:pt x="3364" y="236"/>
                  <a:pt x="3340" y="247"/>
                  <a:pt x="3309" y="268"/>
                </a:cubicBezTo>
                <a:cubicBezTo>
                  <a:pt x="3309" y="417"/>
                  <a:pt x="3309" y="417"/>
                  <a:pt x="3309" y="417"/>
                </a:cubicBezTo>
                <a:cubicBezTo>
                  <a:pt x="3309" y="450"/>
                  <a:pt x="3323" y="464"/>
                  <a:pt x="3353" y="464"/>
                </a:cubicBezTo>
                <a:cubicBezTo>
                  <a:pt x="3359" y="464"/>
                  <a:pt x="3359" y="464"/>
                  <a:pt x="3359" y="464"/>
                </a:cubicBezTo>
                <a:cubicBezTo>
                  <a:pt x="3359" y="488"/>
                  <a:pt x="3359" y="488"/>
                  <a:pt x="3359" y="488"/>
                </a:cubicBezTo>
                <a:cubicBezTo>
                  <a:pt x="3174" y="488"/>
                  <a:pt x="3174" y="488"/>
                  <a:pt x="3174" y="488"/>
                </a:cubicBezTo>
                <a:cubicBezTo>
                  <a:pt x="3174" y="464"/>
                  <a:pt x="3174" y="464"/>
                  <a:pt x="3174" y="464"/>
                </a:cubicBezTo>
                <a:cubicBezTo>
                  <a:pt x="3178" y="464"/>
                  <a:pt x="3178" y="464"/>
                  <a:pt x="3178" y="464"/>
                </a:cubicBezTo>
                <a:cubicBezTo>
                  <a:pt x="3209" y="464"/>
                  <a:pt x="3220" y="451"/>
                  <a:pt x="3220" y="413"/>
                </a:cubicBezTo>
                <a:cubicBezTo>
                  <a:pt x="3220" y="270"/>
                  <a:pt x="3220" y="270"/>
                  <a:pt x="3220" y="270"/>
                </a:cubicBezTo>
                <a:cubicBezTo>
                  <a:pt x="3220" y="254"/>
                  <a:pt x="3211" y="244"/>
                  <a:pt x="3186" y="237"/>
                </a:cubicBezTo>
                <a:cubicBezTo>
                  <a:pt x="3170" y="232"/>
                  <a:pt x="3170" y="232"/>
                  <a:pt x="3170" y="232"/>
                </a:cubicBezTo>
                <a:cubicBezTo>
                  <a:pt x="3170" y="215"/>
                  <a:pt x="3170" y="215"/>
                  <a:pt x="3170" y="215"/>
                </a:cubicBezTo>
                <a:cubicBezTo>
                  <a:pt x="3296" y="172"/>
                  <a:pt x="3296" y="172"/>
                  <a:pt x="3296" y="172"/>
                </a:cubicBezTo>
                <a:cubicBezTo>
                  <a:pt x="3309" y="172"/>
                  <a:pt x="3309" y="172"/>
                  <a:pt x="3309" y="172"/>
                </a:cubicBezTo>
                <a:cubicBezTo>
                  <a:pt x="3309" y="238"/>
                  <a:pt x="3309" y="238"/>
                  <a:pt x="3309" y="238"/>
                </a:cubicBezTo>
                <a:cubicBezTo>
                  <a:pt x="3363" y="202"/>
                  <a:pt x="3410" y="180"/>
                  <a:pt x="3445" y="180"/>
                </a:cubicBezTo>
                <a:cubicBezTo>
                  <a:pt x="3499" y="180"/>
                  <a:pt x="3522" y="219"/>
                  <a:pt x="3522" y="306"/>
                </a:cubicBezTo>
                <a:lnTo>
                  <a:pt x="3522" y="421"/>
                </a:lnTo>
                <a:close/>
                <a:moveTo>
                  <a:pt x="3774" y="488"/>
                </a:moveTo>
                <a:cubicBezTo>
                  <a:pt x="3590" y="488"/>
                  <a:pt x="3590" y="488"/>
                  <a:pt x="3590" y="488"/>
                </a:cubicBezTo>
                <a:cubicBezTo>
                  <a:pt x="3590" y="464"/>
                  <a:pt x="3590" y="464"/>
                  <a:pt x="3590" y="464"/>
                </a:cubicBezTo>
                <a:cubicBezTo>
                  <a:pt x="3598" y="464"/>
                  <a:pt x="3598" y="464"/>
                  <a:pt x="3598" y="464"/>
                </a:cubicBezTo>
                <a:cubicBezTo>
                  <a:pt x="3628" y="464"/>
                  <a:pt x="3639" y="451"/>
                  <a:pt x="3639" y="413"/>
                </a:cubicBezTo>
                <a:cubicBezTo>
                  <a:pt x="3639" y="272"/>
                  <a:pt x="3639" y="272"/>
                  <a:pt x="3639" y="272"/>
                </a:cubicBezTo>
                <a:cubicBezTo>
                  <a:pt x="3639" y="253"/>
                  <a:pt x="3635" y="248"/>
                  <a:pt x="3614" y="240"/>
                </a:cubicBezTo>
                <a:cubicBezTo>
                  <a:pt x="3590" y="232"/>
                  <a:pt x="3590" y="232"/>
                  <a:pt x="3590" y="232"/>
                </a:cubicBezTo>
                <a:cubicBezTo>
                  <a:pt x="3590" y="214"/>
                  <a:pt x="3590" y="214"/>
                  <a:pt x="3590" y="214"/>
                </a:cubicBezTo>
                <a:cubicBezTo>
                  <a:pt x="3716" y="172"/>
                  <a:pt x="3716" y="172"/>
                  <a:pt x="3716" y="172"/>
                </a:cubicBezTo>
                <a:cubicBezTo>
                  <a:pt x="3729" y="172"/>
                  <a:pt x="3729" y="172"/>
                  <a:pt x="3729" y="172"/>
                </a:cubicBezTo>
                <a:cubicBezTo>
                  <a:pt x="3729" y="418"/>
                  <a:pt x="3729" y="418"/>
                  <a:pt x="3729" y="418"/>
                </a:cubicBezTo>
                <a:cubicBezTo>
                  <a:pt x="3729" y="448"/>
                  <a:pt x="3741" y="464"/>
                  <a:pt x="3774" y="464"/>
                </a:cubicBezTo>
                <a:lnTo>
                  <a:pt x="3774" y="488"/>
                </a:lnTo>
                <a:close/>
                <a:moveTo>
                  <a:pt x="3739" y="56"/>
                </a:moveTo>
                <a:cubicBezTo>
                  <a:pt x="3739" y="85"/>
                  <a:pt x="3711" y="106"/>
                  <a:pt x="3681" y="106"/>
                </a:cubicBezTo>
                <a:cubicBezTo>
                  <a:pt x="3647" y="106"/>
                  <a:pt x="3623" y="84"/>
                  <a:pt x="3623" y="56"/>
                </a:cubicBezTo>
                <a:cubicBezTo>
                  <a:pt x="3623" y="29"/>
                  <a:pt x="3650" y="6"/>
                  <a:pt x="3681" y="6"/>
                </a:cubicBezTo>
                <a:cubicBezTo>
                  <a:pt x="3715" y="6"/>
                  <a:pt x="3739" y="28"/>
                  <a:pt x="3739" y="56"/>
                </a:cubicBezTo>
                <a:close/>
                <a:moveTo>
                  <a:pt x="3782" y="188"/>
                </a:moveTo>
                <a:cubicBezTo>
                  <a:pt x="3968" y="188"/>
                  <a:pt x="3968" y="188"/>
                  <a:pt x="3968" y="188"/>
                </a:cubicBezTo>
                <a:cubicBezTo>
                  <a:pt x="3968" y="212"/>
                  <a:pt x="3968" y="212"/>
                  <a:pt x="3968" y="212"/>
                </a:cubicBezTo>
                <a:cubicBezTo>
                  <a:pt x="3942" y="212"/>
                  <a:pt x="3942" y="212"/>
                  <a:pt x="3942" y="212"/>
                </a:cubicBezTo>
                <a:cubicBezTo>
                  <a:pt x="3927" y="212"/>
                  <a:pt x="3920" y="226"/>
                  <a:pt x="3933" y="253"/>
                </a:cubicBezTo>
                <a:cubicBezTo>
                  <a:pt x="3998" y="399"/>
                  <a:pt x="3998" y="399"/>
                  <a:pt x="3998" y="399"/>
                </a:cubicBezTo>
                <a:cubicBezTo>
                  <a:pt x="4055" y="270"/>
                  <a:pt x="4055" y="270"/>
                  <a:pt x="4055" y="270"/>
                </a:cubicBezTo>
                <a:cubicBezTo>
                  <a:pt x="4072" y="232"/>
                  <a:pt x="4063" y="217"/>
                  <a:pt x="4012" y="212"/>
                </a:cubicBezTo>
                <a:cubicBezTo>
                  <a:pt x="4012" y="188"/>
                  <a:pt x="4012" y="188"/>
                  <a:pt x="4012" y="188"/>
                </a:cubicBezTo>
                <a:cubicBezTo>
                  <a:pt x="4158" y="188"/>
                  <a:pt x="4158" y="188"/>
                  <a:pt x="4158" y="188"/>
                </a:cubicBezTo>
                <a:cubicBezTo>
                  <a:pt x="4158" y="212"/>
                  <a:pt x="4158" y="212"/>
                  <a:pt x="4158" y="212"/>
                </a:cubicBezTo>
                <a:cubicBezTo>
                  <a:pt x="4120" y="216"/>
                  <a:pt x="4110" y="225"/>
                  <a:pt x="4096" y="256"/>
                </a:cubicBezTo>
                <a:cubicBezTo>
                  <a:pt x="3991" y="493"/>
                  <a:pt x="3991" y="493"/>
                  <a:pt x="3991" y="493"/>
                </a:cubicBezTo>
                <a:cubicBezTo>
                  <a:pt x="3947" y="493"/>
                  <a:pt x="3947" y="493"/>
                  <a:pt x="3947" y="493"/>
                </a:cubicBezTo>
                <a:cubicBezTo>
                  <a:pt x="3838" y="257"/>
                  <a:pt x="3838" y="257"/>
                  <a:pt x="3838" y="257"/>
                </a:cubicBezTo>
                <a:cubicBezTo>
                  <a:pt x="3824" y="227"/>
                  <a:pt x="3814" y="216"/>
                  <a:pt x="3782" y="212"/>
                </a:cubicBezTo>
                <a:lnTo>
                  <a:pt x="3782" y="188"/>
                </a:lnTo>
                <a:close/>
                <a:moveTo>
                  <a:pt x="4453" y="402"/>
                </a:moveTo>
                <a:cubicBezTo>
                  <a:pt x="4412" y="460"/>
                  <a:pt x="4353" y="496"/>
                  <a:pt x="4296" y="496"/>
                </a:cubicBezTo>
                <a:cubicBezTo>
                  <a:pt x="4217" y="496"/>
                  <a:pt x="4162" y="434"/>
                  <a:pt x="4162" y="345"/>
                </a:cubicBezTo>
                <a:cubicBezTo>
                  <a:pt x="4162" y="249"/>
                  <a:pt x="4228" y="180"/>
                  <a:pt x="4319" y="180"/>
                </a:cubicBezTo>
                <a:cubicBezTo>
                  <a:pt x="4358" y="180"/>
                  <a:pt x="4389" y="193"/>
                  <a:pt x="4412" y="216"/>
                </a:cubicBezTo>
                <a:cubicBezTo>
                  <a:pt x="4455" y="259"/>
                  <a:pt x="4434" y="300"/>
                  <a:pt x="4460" y="313"/>
                </a:cubicBezTo>
                <a:cubicBezTo>
                  <a:pt x="4460" y="334"/>
                  <a:pt x="4460" y="334"/>
                  <a:pt x="4460" y="334"/>
                </a:cubicBezTo>
                <a:cubicBezTo>
                  <a:pt x="4257" y="334"/>
                  <a:pt x="4257" y="334"/>
                  <a:pt x="4257" y="334"/>
                </a:cubicBezTo>
                <a:cubicBezTo>
                  <a:pt x="4263" y="395"/>
                  <a:pt x="4304" y="441"/>
                  <a:pt x="4347" y="441"/>
                </a:cubicBezTo>
                <a:cubicBezTo>
                  <a:pt x="4374" y="441"/>
                  <a:pt x="4401" y="426"/>
                  <a:pt x="4436" y="389"/>
                </a:cubicBezTo>
                <a:lnTo>
                  <a:pt x="4453" y="402"/>
                </a:lnTo>
                <a:close/>
                <a:moveTo>
                  <a:pt x="4359" y="306"/>
                </a:moveTo>
                <a:cubicBezTo>
                  <a:pt x="4358" y="249"/>
                  <a:pt x="4338" y="215"/>
                  <a:pt x="4307" y="215"/>
                </a:cubicBezTo>
                <a:cubicBezTo>
                  <a:pt x="4277" y="215"/>
                  <a:pt x="4250" y="254"/>
                  <a:pt x="4255" y="306"/>
                </a:cubicBezTo>
                <a:lnTo>
                  <a:pt x="4359" y="306"/>
                </a:lnTo>
                <a:close/>
                <a:moveTo>
                  <a:pt x="4703" y="488"/>
                </a:moveTo>
                <a:cubicBezTo>
                  <a:pt x="4499" y="488"/>
                  <a:pt x="4499" y="488"/>
                  <a:pt x="4499" y="488"/>
                </a:cubicBezTo>
                <a:cubicBezTo>
                  <a:pt x="4499" y="464"/>
                  <a:pt x="4499" y="464"/>
                  <a:pt x="4499" y="464"/>
                </a:cubicBezTo>
                <a:cubicBezTo>
                  <a:pt x="4504" y="464"/>
                  <a:pt x="4504" y="464"/>
                  <a:pt x="4504" y="464"/>
                </a:cubicBezTo>
                <a:cubicBezTo>
                  <a:pt x="4534" y="464"/>
                  <a:pt x="4545" y="451"/>
                  <a:pt x="4545" y="413"/>
                </a:cubicBezTo>
                <a:cubicBezTo>
                  <a:pt x="4545" y="293"/>
                  <a:pt x="4545" y="293"/>
                  <a:pt x="4545" y="293"/>
                </a:cubicBezTo>
                <a:cubicBezTo>
                  <a:pt x="4545" y="260"/>
                  <a:pt x="4541" y="253"/>
                  <a:pt x="4519" y="244"/>
                </a:cubicBezTo>
                <a:cubicBezTo>
                  <a:pt x="4499" y="236"/>
                  <a:pt x="4499" y="236"/>
                  <a:pt x="4499" y="236"/>
                </a:cubicBezTo>
                <a:cubicBezTo>
                  <a:pt x="4499" y="218"/>
                  <a:pt x="4499" y="218"/>
                  <a:pt x="4499" y="218"/>
                </a:cubicBezTo>
                <a:cubicBezTo>
                  <a:pt x="4619" y="172"/>
                  <a:pt x="4619" y="172"/>
                  <a:pt x="4619" y="172"/>
                </a:cubicBezTo>
                <a:cubicBezTo>
                  <a:pt x="4634" y="172"/>
                  <a:pt x="4634" y="172"/>
                  <a:pt x="4634" y="172"/>
                </a:cubicBezTo>
                <a:cubicBezTo>
                  <a:pt x="4634" y="254"/>
                  <a:pt x="4634" y="254"/>
                  <a:pt x="4634" y="254"/>
                </a:cubicBezTo>
                <a:cubicBezTo>
                  <a:pt x="4636" y="254"/>
                  <a:pt x="4636" y="254"/>
                  <a:pt x="4636" y="254"/>
                </a:cubicBezTo>
                <a:cubicBezTo>
                  <a:pt x="4663" y="202"/>
                  <a:pt x="4675" y="180"/>
                  <a:pt x="4700" y="180"/>
                </a:cubicBezTo>
                <a:cubicBezTo>
                  <a:pt x="4705" y="180"/>
                  <a:pt x="4711" y="181"/>
                  <a:pt x="4714" y="183"/>
                </a:cubicBezTo>
                <a:cubicBezTo>
                  <a:pt x="4772" y="204"/>
                  <a:pt x="4772" y="204"/>
                  <a:pt x="4772" y="204"/>
                </a:cubicBezTo>
                <a:cubicBezTo>
                  <a:pt x="4763" y="235"/>
                  <a:pt x="4752" y="261"/>
                  <a:pt x="4737" y="282"/>
                </a:cubicBezTo>
                <a:cubicBezTo>
                  <a:pt x="4714" y="273"/>
                  <a:pt x="4687" y="263"/>
                  <a:pt x="4678" y="263"/>
                </a:cubicBezTo>
                <a:cubicBezTo>
                  <a:pt x="4663" y="263"/>
                  <a:pt x="4651" y="273"/>
                  <a:pt x="4634" y="296"/>
                </a:cubicBezTo>
                <a:cubicBezTo>
                  <a:pt x="4634" y="415"/>
                  <a:pt x="4634" y="415"/>
                  <a:pt x="4634" y="415"/>
                </a:cubicBezTo>
                <a:cubicBezTo>
                  <a:pt x="4634" y="450"/>
                  <a:pt x="4645" y="464"/>
                  <a:pt x="4684" y="464"/>
                </a:cubicBezTo>
                <a:cubicBezTo>
                  <a:pt x="4703" y="464"/>
                  <a:pt x="4703" y="464"/>
                  <a:pt x="4703" y="464"/>
                </a:cubicBezTo>
                <a:lnTo>
                  <a:pt x="4703" y="488"/>
                </a:lnTo>
                <a:close/>
                <a:moveTo>
                  <a:pt x="4819" y="401"/>
                </a:moveTo>
                <a:cubicBezTo>
                  <a:pt x="4842" y="401"/>
                  <a:pt x="4842" y="401"/>
                  <a:pt x="4842" y="401"/>
                </a:cubicBezTo>
                <a:cubicBezTo>
                  <a:pt x="4854" y="442"/>
                  <a:pt x="4887" y="464"/>
                  <a:pt x="4918" y="464"/>
                </a:cubicBezTo>
                <a:cubicBezTo>
                  <a:pt x="4939" y="464"/>
                  <a:pt x="4956" y="449"/>
                  <a:pt x="4956" y="430"/>
                </a:cubicBezTo>
                <a:cubicBezTo>
                  <a:pt x="4956" y="380"/>
                  <a:pt x="4819" y="362"/>
                  <a:pt x="4819" y="273"/>
                </a:cubicBezTo>
                <a:cubicBezTo>
                  <a:pt x="4819" y="218"/>
                  <a:pt x="4865" y="180"/>
                  <a:pt x="4934" y="180"/>
                </a:cubicBezTo>
                <a:cubicBezTo>
                  <a:pt x="4961" y="180"/>
                  <a:pt x="4985" y="185"/>
                  <a:pt x="5016" y="196"/>
                </a:cubicBezTo>
                <a:cubicBezTo>
                  <a:pt x="5017" y="274"/>
                  <a:pt x="5017" y="274"/>
                  <a:pt x="5017" y="274"/>
                </a:cubicBezTo>
                <a:cubicBezTo>
                  <a:pt x="4994" y="274"/>
                  <a:pt x="4994" y="274"/>
                  <a:pt x="4994" y="274"/>
                </a:cubicBezTo>
                <a:cubicBezTo>
                  <a:pt x="4981" y="234"/>
                  <a:pt x="4956" y="212"/>
                  <a:pt x="4925" y="212"/>
                </a:cubicBezTo>
                <a:cubicBezTo>
                  <a:pt x="4906" y="212"/>
                  <a:pt x="4891" y="224"/>
                  <a:pt x="4891" y="240"/>
                </a:cubicBezTo>
                <a:cubicBezTo>
                  <a:pt x="4891" y="300"/>
                  <a:pt x="5036" y="302"/>
                  <a:pt x="5036" y="402"/>
                </a:cubicBezTo>
                <a:cubicBezTo>
                  <a:pt x="5036" y="457"/>
                  <a:pt x="4997" y="495"/>
                  <a:pt x="4940" y="495"/>
                </a:cubicBezTo>
                <a:cubicBezTo>
                  <a:pt x="4890" y="495"/>
                  <a:pt x="4873" y="485"/>
                  <a:pt x="4863" y="485"/>
                </a:cubicBezTo>
                <a:cubicBezTo>
                  <a:pt x="4858" y="485"/>
                  <a:pt x="4854" y="488"/>
                  <a:pt x="4848" y="494"/>
                </a:cubicBezTo>
                <a:cubicBezTo>
                  <a:pt x="4827" y="494"/>
                  <a:pt x="4827" y="494"/>
                  <a:pt x="4827" y="494"/>
                </a:cubicBezTo>
                <a:lnTo>
                  <a:pt x="4819" y="401"/>
                </a:lnTo>
                <a:close/>
                <a:moveTo>
                  <a:pt x="5257" y="488"/>
                </a:moveTo>
                <a:cubicBezTo>
                  <a:pt x="5074" y="488"/>
                  <a:pt x="5074" y="488"/>
                  <a:pt x="5074" y="488"/>
                </a:cubicBezTo>
                <a:cubicBezTo>
                  <a:pt x="5074" y="464"/>
                  <a:pt x="5074" y="464"/>
                  <a:pt x="5074" y="464"/>
                </a:cubicBezTo>
                <a:cubicBezTo>
                  <a:pt x="5082" y="464"/>
                  <a:pt x="5082" y="464"/>
                  <a:pt x="5082" y="464"/>
                </a:cubicBezTo>
                <a:cubicBezTo>
                  <a:pt x="5112" y="464"/>
                  <a:pt x="5123" y="451"/>
                  <a:pt x="5123" y="413"/>
                </a:cubicBezTo>
                <a:cubicBezTo>
                  <a:pt x="5123" y="272"/>
                  <a:pt x="5123" y="272"/>
                  <a:pt x="5123" y="272"/>
                </a:cubicBezTo>
                <a:cubicBezTo>
                  <a:pt x="5123" y="253"/>
                  <a:pt x="5118" y="248"/>
                  <a:pt x="5098" y="240"/>
                </a:cubicBezTo>
                <a:cubicBezTo>
                  <a:pt x="5074" y="232"/>
                  <a:pt x="5074" y="232"/>
                  <a:pt x="5074" y="232"/>
                </a:cubicBezTo>
                <a:cubicBezTo>
                  <a:pt x="5074" y="214"/>
                  <a:pt x="5074" y="214"/>
                  <a:pt x="5074" y="214"/>
                </a:cubicBezTo>
                <a:cubicBezTo>
                  <a:pt x="5199" y="172"/>
                  <a:pt x="5199" y="172"/>
                  <a:pt x="5199" y="172"/>
                </a:cubicBezTo>
                <a:cubicBezTo>
                  <a:pt x="5212" y="172"/>
                  <a:pt x="5212" y="172"/>
                  <a:pt x="5212" y="172"/>
                </a:cubicBezTo>
                <a:cubicBezTo>
                  <a:pt x="5212" y="418"/>
                  <a:pt x="5212" y="418"/>
                  <a:pt x="5212" y="418"/>
                </a:cubicBezTo>
                <a:cubicBezTo>
                  <a:pt x="5212" y="448"/>
                  <a:pt x="5225" y="464"/>
                  <a:pt x="5257" y="464"/>
                </a:cubicBezTo>
                <a:lnTo>
                  <a:pt x="5257" y="488"/>
                </a:lnTo>
                <a:close/>
                <a:moveTo>
                  <a:pt x="5223" y="56"/>
                </a:moveTo>
                <a:cubicBezTo>
                  <a:pt x="5223" y="85"/>
                  <a:pt x="5195" y="106"/>
                  <a:pt x="5165" y="106"/>
                </a:cubicBezTo>
                <a:cubicBezTo>
                  <a:pt x="5131" y="106"/>
                  <a:pt x="5106" y="84"/>
                  <a:pt x="5106" y="56"/>
                </a:cubicBezTo>
                <a:cubicBezTo>
                  <a:pt x="5106" y="29"/>
                  <a:pt x="5134" y="6"/>
                  <a:pt x="5165" y="6"/>
                </a:cubicBezTo>
                <a:cubicBezTo>
                  <a:pt x="5198" y="6"/>
                  <a:pt x="5223" y="28"/>
                  <a:pt x="5223" y="56"/>
                </a:cubicBezTo>
                <a:close/>
                <a:moveTo>
                  <a:pt x="5423" y="406"/>
                </a:moveTo>
                <a:cubicBezTo>
                  <a:pt x="5423" y="433"/>
                  <a:pt x="5435" y="445"/>
                  <a:pt x="5456" y="445"/>
                </a:cubicBezTo>
                <a:cubicBezTo>
                  <a:pt x="5474" y="445"/>
                  <a:pt x="5491" y="434"/>
                  <a:pt x="5512" y="408"/>
                </a:cubicBezTo>
                <a:cubicBezTo>
                  <a:pt x="5522" y="429"/>
                  <a:pt x="5522" y="429"/>
                  <a:pt x="5522" y="429"/>
                </a:cubicBezTo>
                <a:cubicBezTo>
                  <a:pt x="5500" y="469"/>
                  <a:pt x="5456" y="496"/>
                  <a:pt x="5416" y="496"/>
                </a:cubicBezTo>
                <a:cubicBezTo>
                  <a:pt x="5366" y="496"/>
                  <a:pt x="5333" y="468"/>
                  <a:pt x="5333" y="405"/>
                </a:cubicBezTo>
                <a:cubicBezTo>
                  <a:pt x="5333" y="229"/>
                  <a:pt x="5333" y="229"/>
                  <a:pt x="5333" y="229"/>
                </a:cubicBezTo>
                <a:cubicBezTo>
                  <a:pt x="5294" y="229"/>
                  <a:pt x="5294" y="229"/>
                  <a:pt x="5294" y="229"/>
                </a:cubicBezTo>
                <a:cubicBezTo>
                  <a:pt x="5294" y="210"/>
                  <a:pt x="5294" y="210"/>
                  <a:pt x="5294" y="210"/>
                </a:cubicBezTo>
                <a:cubicBezTo>
                  <a:pt x="5338" y="191"/>
                  <a:pt x="5388" y="138"/>
                  <a:pt x="5401" y="97"/>
                </a:cubicBezTo>
                <a:cubicBezTo>
                  <a:pt x="5423" y="97"/>
                  <a:pt x="5423" y="97"/>
                  <a:pt x="5423" y="97"/>
                </a:cubicBezTo>
                <a:cubicBezTo>
                  <a:pt x="5423" y="188"/>
                  <a:pt x="5423" y="188"/>
                  <a:pt x="5423" y="188"/>
                </a:cubicBezTo>
                <a:cubicBezTo>
                  <a:pt x="5519" y="188"/>
                  <a:pt x="5519" y="188"/>
                  <a:pt x="5519" y="188"/>
                </a:cubicBezTo>
                <a:cubicBezTo>
                  <a:pt x="5508" y="229"/>
                  <a:pt x="5508" y="229"/>
                  <a:pt x="5508" y="229"/>
                </a:cubicBezTo>
                <a:cubicBezTo>
                  <a:pt x="5423" y="229"/>
                  <a:pt x="5423" y="229"/>
                  <a:pt x="5423" y="229"/>
                </a:cubicBezTo>
                <a:lnTo>
                  <a:pt x="5423" y="406"/>
                </a:lnTo>
                <a:close/>
                <a:moveTo>
                  <a:pt x="5636" y="279"/>
                </a:moveTo>
                <a:cubicBezTo>
                  <a:pt x="5610" y="226"/>
                  <a:pt x="5598" y="212"/>
                  <a:pt x="5566" y="212"/>
                </a:cubicBezTo>
                <a:cubicBezTo>
                  <a:pt x="5566" y="188"/>
                  <a:pt x="5566" y="188"/>
                  <a:pt x="5566" y="188"/>
                </a:cubicBezTo>
                <a:cubicBezTo>
                  <a:pt x="5753" y="188"/>
                  <a:pt x="5753" y="188"/>
                  <a:pt x="5753" y="188"/>
                </a:cubicBezTo>
                <a:cubicBezTo>
                  <a:pt x="5753" y="212"/>
                  <a:pt x="5753" y="212"/>
                  <a:pt x="5753" y="212"/>
                </a:cubicBezTo>
                <a:cubicBezTo>
                  <a:pt x="5715" y="212"/>
                  <a:pt x="5709" y="227"/>
                  <a:pt x="5723" y="256"/>
                </a:cubicBezTo>
                <a:cubicBezTo>
                  <a:pt x="5784" y="382"/>
                  <a:pt x="5784" y="382"/>
                  <a:pt x="5784" y="382"/>
                </a:cubicBezTo>
                <a:cubicBezTo>
                  <a:pt x="5840" y="269"/>
                  <a:pt x="5840" y="269"/>
                  <a:pt x="5840" y="269"/>
                </a:cubicBezTo>
                <a:cubicBezTo>
                  <a:pt x="5855" y="238"/>
                  <a:pt x="5846" y="213"/>
                  <a:pt x="5802" y="212"/>
                </a:cubicBezTo>
                <a:cubicBezTo>
                  <a:pt x="5802" y="188"/>
                  <a:pt x="5802" y="188"/>
                  <a:pt x="5802" y="188"/>
                </a:cubicBezTo>
                <a:cubicBezTo>
                  <a:pt x="5938" y="188"/>
                  <a:pt x="5938" y="188"/>
                  <a:pt x="5938" y="188"/>
                </a:cubicBezTo>
                <a:cubicBezTo>
                  <a:pt x="5938" y="212"/>
                  <a:pt x="5938" y="212"/>
                  <a:pt x="5938" y="212"/>
                </a:cubicBezTo>
                <a:cubicBezTo>
                  <a:pt x="5905" y="219"/>
                  <a:pt x="5896" y="228"/>
                  <a:pt x="5875" y="270"/>
                </a:cubicBezTo>
                <a:cubicBezTo>
                  <a:pt x="5711" y="604"/>
                  <a:pt x="5711" y="604"/>
                  <a:pt x="5711" y="604"/>
                </a:cubicBezTo>
                <a:cubicBezTo>
                  <a:pt x="5693" y="641"/>
                  <a:pt x="5670" y="658"/>
                  <a:pt x="5644" y="658"/>
                </a:cubicBezTo>
                <a:cubicBezTo>
                  <a:pt x="5618" y="658"/>
                  <a:pt x="5598" y="641"/>
                  <a:pt x="5598" y="617"/>
                </a:cubicBezTo>
                <a:cubicBezTo>
                  <a:pt x="5598" y="605"/>
                  <a:pt x="5602" y="592"/>
                  <a:pt x="5609" y="586"/>
                </a:cubicBezTo>
                <a:cubicBezTo>
                  <a:pt x="5643" y="552"/>
                  <a:pt x="5682" y="598"/>
                  <a:pt x="5720" y="512"/>
                </a:cubicBezTo>
                <a:cubicBezTo>
                  <a:pt x="5735" y="480"/>
                  <a:pt x="5735" y="480"/>
                  <a:pt x="5735" y="480"/>
                </a:cubicBezTo>
                <a:lnTo>
                  <a:pt x="5636" y="279"/>
                </a:lnTo>
                <a:close/>
                <a:moveTo>
                  <a:pt x="364" y="34"/>
                </a:moveTo>
                <a:cubicBezTo>
                  <a:pt x="552" y="34"/>
                  <a:pt x="552" y="34"/>
                  <a:pt x="552" y="34"/>
                </a:cubicBezTo>
                <a:cubicBezTo>
                  <a:pt x="552" y="62"/>
                  <a:pt x="552" y="62"/>
                  <a:pt x="552" y="62"/>
                </a:cubicBezTo>
                <a:cubicBezTo>
                  <a:pt x="547" y="62"/>
                  <a:pt x="547" y="62"/>
                  <a:pt x="547" y="62"/>
                </a:cubicBezTo>
                <a:cubicBezTo>
                  <a:pt x="489" y="62"/>
                  <a:pt x="480" y="88"/>
                  <a:pt x="480" y="123"/>
                </a:cubicBezTo>
                <a:cubicBezTo>
                  <a:pt x="480" y="303"/>
                  <a:pt x="480" y="303"/>
                  <a:pt x="480" y="303"/>
                </a:cubicBezTo>
                <a:cubicBezTo>
                  <a:pt x="480" y="465"/>
                  <a:pt x="363" y="496"/>
                  <a:pt x="276" y="496"/>
                </a:cubicBezTo>
                <a:cubicBezTo>
                  <a:pt x="146" y="496"/>
                  <a:pt x="63" y="439"/>
                  <a:pt x="63" y="328"/>
                </a:cubicBezTo>
                <a:cubicBezTo>
                  <a:pt x="63" y="112"/>
                  <a:pt x="63" y="112"/>
                  <a:pt x="63" y="112"/>
                </a:cubicBezTo>
                <a:cubicBezTo>
                  <a:pt x="63" y="75"/>
                  <a:pt x="53" y="62"/>
                  <a:pt x="12" y="62"/>
                </a:cubicBezTo>
                <a:cubicBezTo>
                  <a:pt x="0" y="62"/>
                  <a:pt x="0" y="62"/>
                  <a:pt x="0" y="62"/>
                </a:cubicBezTo>
                <a:cubicBezTo>
                  <a:pt x="0" y="34"/>
                  <a:pt x="0" y="34"/>
                  <a:pt x="0" y="34"/>
                </a:cubicBezTo>
                <a:cubicBezTo>
                  <a:pt x="227" y="34"/>
                  <a:pt x="227" y="34"/>
                  <a:pt x="227" y="34"/>
                </a:cubicBezTo>
                <a:cubicBezTo>
                  <a:pt x="227" y="62"/>
                  <a:pt x="227" y="62"/>
                  <a:pt x="227" y="62"/>
                </a:cubicBezTo>
                <a:cubicBezTo>
                  <a:pt x="215" y="62"/>
                  <a:pt x="215" y="62"/>
                  <a:pt x="215" y="62"/>
                </a:cubicBezTo>
                <a:cubicBezTo>
                  <a:pt x="184" y="62"/>
                  <a:pt x="163" y="76"/>
                  <a:pt x="163" y="112"/>
                </a:cubicBezTo>
                <a:cubicBezTo>
                  <a:pt x="163" y="328"/>
                  <a:pt x="163" y="328"/>
                  <a:pt x="163" y="328"/>
                </a:cubicBezTo>
                <a:cubicBezTo>
                  <a:pt x="163" y="416"/>
                  <a:pt x="228" y="447"/>
                  <a:pt x="294" y="447"/>
                </a:cubicBezTo>
                <a:cubicBezTo>
                  <a:pt x="389" y="447"/>
                  <a:pt x="437" y="393"/>
                  <a:pt x="437" y="313"/>
                </a:cubicBezTo>
                <a:cubicBezTo>
                  <a:pt x="437" y="137"/>
                  <a:pt x="437" y="137"/>
                  <a:pt x="437" y="137"/>
                </a:cubicBezTo>
                <a:cubicBezTo>
                  <a:pt x="437" y="86"/>
                  <a:pt x="422" y="62"/>
                  <a:pt x="377" y="62"/>
                </a:cubicBezTo>
                <a:cubicBezTo>
                  <a:pt x="364" y="62"/>
                  <a:pt x="364" y="62"/>
                  <a:pt x="364" y="62"/>
                </a:cubicBezTo>
                <a:lnTo>
                  <a:pt x="364" y="34"/>
                </a:lnTo>
                <a:close/>
                <a:moveTo>
                  <a:pt x="667" y="405"/>
                </a:moveTo>
                <a:cubicBezTo>
                  <a:pt x="667" y="432"/>
                  <a:pt x="680" y="443"/>
                  <a:pt x="701" y="443"/>
                </a:cubicBezTo>
                <a:cubicBezTo>
                  <a:pt x="718" y="443"/>
                  <a:pt x="735" y="432"/>
                  <a:pt x="756" y="407"/>
                </a:cubicBezTo>
                <a:cubicBezTo>
                  <a:pt x="766" y="427"/>
                  <a:pt x="766" y="427"/>
                  <a:pt x="766" y="427"/>
                </a:cubicBezTo>
                <a:cubicBezTo>
                  <a:pt x="744" y="467"/>
                  <a:pt x="701" y="493"/>
                  <a:pt x="661" y="493"/>
                </a:cubicBezTo>
                <a:cubicBezTo>
                  <a:pt x="611" y="493"/>
                  <a:pt x="579" y="466"/>
                  <a:pt x="579" y="403"/>
                </a:cubicBezTo>
                <a:cubicBezTo>
                  <a:pt x="579" y="229"/>
                  <a:pt x="579" y="229"/>
                  <a:pt x="579" y="229"/>
                </a:cubicBezTo>
                <a:cubicBezTo>
                  <a:pt x="540" y="229"/>
                  <a:pt x="540" y="229"/>
                  <a:pt x="540" y="229"/>
                </a:cubicBezTo>
                <a:cubicBezTo>
                  <a:pt x="540" y="210"/>
                  <a:pt x="540" y="210"/>
                  <a:pt x="540" y="210"/>
                </a:cubicBezTo>
                <a:cubicBezTo>
                  <a:pt x="584" y="192"/>
                  <a:pt x="633" y="139"/>
                  <a:pt x="646" y="99"/>
                </a:cubicBezTo>
                <a:cubicBezTo>
                  <a:pt x="667" y="99"/>
                  <a:pt x="667" y="99"/>
                  <a:pt x="667" y="99"/>
                </a:cubicBezTo>
                <a:cubicBezTo>
                  <a:pt x="667" y="189"/>
                  <a:pt x="667" y="189"/>
                  <a:pt x="667" y="189"/>
                </a:cubicBezTo>
                <a:cubicBezTo>
                  <a:pt x="762" y="189"/>
                  <a:pt x="762" y="189"/>
                  <a:pt x="762" y="189"/>
                </a:cubicBezTo>
                <a:cubicBezTo>
                  <a:pt x="751" y="229"/>
                  <a:pt x="751" y="229"/>
                  <a:pt x="751" y="229"/>
                </a:cubicBezTo>
                <a:cubicBezTo>
                  <a:pt x="667" y="229"/>
                  <a:pt x="667" y="229"/>
                  <a:pt x="667" y="229"/>
                </a:cubicBezTo>
                <a:lnTo>
                  <a:pt x="667" y="405"/>
                </a:lnTo>
                <a:close/>
                <a:moveTo>
                  <a:pt x="1001" y="485"/>
                </a:moveTo>
                <a:cubicBezTo>
                  <a:pt x="799" y="485"/>
                  <a:pt x="799" y="485"/>
                  <a:pt x="799" y="485"/>
                </a:cubicBezTo>
                <a:cubicBezTo>
                  <a:pt x="799" y="462"/>
                  <a:pt x="799" y="462"/>
                  <a:pt x="799" y="462"/>
                </a:cubicBezTo>
                <a:cubicBezTo>
                  <a:pt x="804" y="462"/>
                  <a:pt x="804" y="462"/>
                  <a:pt x="804" y="462"/>
                </a:cubicBezTo>
                <a:cubicBezTo>
                  <a:pt x="834" y="462"/>
                  <a:pt x="845" y="449"/>
                  <a:pt x="845" y="412"/>
                </a:cubicBezTo>
                <a:cubicBezTo>
                  <a:pt x="845" y="293"/>
                  <a:pt x="845" y="293"/>
                  <a:pt x="845" y="293"/>
                </a:cubicBezTo>
                <a:cubicBezTo>
                  <a:pt x="845" y="261"/>
                  <a:pt x="841" y="253"/>
                  <a:pt x="819" y="245"/>
                </a:cubicBezTo>
                <a:cubicBezTo>
                  <a:pt x="799" y="236"/>
                  <a:pt x="799" y="236"/>
                  <a:pt x="799" y="236"/>
                </a:cubicBezTo>
                <a:cubicBezTo>
                  <a:pt x="799" y="218"/>
                  <a:pt x="799" y="218"/>
                  <a:pt x="799" y="218"/>
                </a:cubicBezTo>
                <a:cubicBezTo>
                  <a:pt x="918" y="173"/>
                  <a:pt x="918" y="173"/>
                  <a:pt x="918" y="173"/>
                </a:cubicBezTo>
                <a:cubicBezTo>
                  <a:pt x="934" y="173"/>
                  <a:pt x="934" y="173"/>
                  <a:pt x="934" y="173"/>
                </a:cubicBezTo>
                <a:cubicBezTo>
                  <a:pt x="934" y="255"/>
                  <a:pt x="934" y="255"/>
                  <a:pt x="934" y="255"/>
                </a:cubicBezTo>
                <a:cubicBezTo>
                  <a:pt x="935" y="255"/>
                  <a:pt x="935" y="255"/>
                  <a:pt x="935" y="255"/>
                </a:cubicBezTo>
                <a:cubicBezTo>
                  <a:pt x="962" y="202"/>
                  <a:pt x="974" y="181"/>
                  <a:pt x="998" y="181"/>
                </a:cubicBezTo>
                <a:cubicBezTo>
                  <a:pt x="1003" y="181"/>
                  <a:pt x="1009" y="182"/>
                  <a:pt x="1013" y="184"/>
                </a:cubicBezTo>
                <a:cubicBezTo>
                  <a:pt x="1070" y="205"/>
                  <a:pt x="1070" y="205"/>
                  <a:pt x="1070" y="205"/>
                </a:cubicBezTo>
                <a:cubicBezTo>
                  <a:pt x="1061" y="235"/>
                  <a:pt x="1050" y="261"/>
                  <a:pt x="1035" y="281"/>
                </a:cubicBezTo>
                <a:cubicBezTo>
                  <a:pt x="1013" y="273"/>
                  <a:pt x="986" y="263"/>
                  <a:pt x="976" y="263"/>
                </a:cubicBezTo>
                <a:cubicBezTo>
                  <a:pt x="962" y="263"/>
                  <a:pt x="950" y="274"/>
                  <a:pt x="934" y="296"/>
                </a:cubicBezTo>
                <a:cubicBezTo>
                  <a:pt x="934" y="414"/>
                  <a:pt x="934" y="414"/>
                  <a:pt x="934" y="414"/>
                </a:cubicBezTo>
                <a:cubicBezTo>
                  <a:pt x="934" y="449"/>
                  <a:pt x="945" y="462"/>
                  <a:pt x="982" y="462"/>
                </a:cubicBezTo>
                <a:cubicBezTo>
                  <a:pt x="1001" y="462"/>
                  <a:pt x="1001" y="462"/>
                  <a:pt x="1001" y="462"/>
                </a:cubicBezTo>
                <a:lnTo>
                  <a:pt x="1001" y="485"/>
                </a:lnTo>
                <a:close/>
                <a:moveTo>
                  <a:pt x="1386" y="401"/>
                </a:moveTo>
                <a:cubicBezTo>
                  <a:pt x="1345" y="458"/>
                  <a:pt x="1286" y="493"/>
                  <a:pt x="1230" y="493"/>
                </a:cubicBezTo>
                <a:cubicBezTo>
                  <a:pt x="1151" y="493"/>
                  <a:pt x="1098" y="432"/>
                  <a:pt x="1098" y="345"/>
                </a:cubicBezTo>
                <a:cubicBezTo>
                  <a:pt x="1098" y="249"/>
                  <a:pt x="1162" y="181"/>
                  <a:pt x="1253" y="181"/>
                </a:cubicBezTo>
                <a:cubicBezTo>
                  <a:pt x="1292" y="181"/>
                  <a:pt x="1322" y="194"/>
                  <a:pt x="1344" y="216"/>
                </a:cubicBezTo>
                <a:cubicBezTo>
                  <a:pt x="1387" y="259"/>
                  <a:pt x="1367" y="300"/>
                  <a:pt x="1392" y="313"/>
                </a:cubicBezTo>
                <a:cubicBezTo>
                  <a:pt x="1392" y="334"/>
                  <a:pt x="1392" y="334"/>
                  <a:pt x="1392" y="334"/>
                </a:cubicBezTo>
                <a:cubicBezTo>
                  <a:pt x="1191" y="334"/>
                  <a:pt x="1191" y="334"/>
                  <a:pt x="1191" y="334"/>
                </a:cubicBezTo>
                <a:cubicBezTo>
                  <a:pt x="1197" y="394"/>
                  <a:pt x="1238" y="440"/>
                  <a:pt x="1281" y="440"/>
                </a:cubicBezTo>
                <a:cubicBezTo>
                  <a:pt x="1307" y="440"/>
                  <a:pt x="1334" y="425"/>
                  <a:pt x="1369" y="387"/>
                </a:cubicBezTo>
                <a:lnTo>
                  <a:pt x="1386" y="401"/>
                </a:lnTo>
                <a:close/>
                <a:moveTo>
                  <a:pt x="1292" y="306"/>
                </a:moveTo>
                <a:cubicBezTo>
                  <a:pt x="1292" y="250"/>
                  <a:pt x="1272" y="216"/>
                  <a:pt x="1241" y="216"/>
                </a:cubicBezTo>
                <a:cubicBezTo>
                  <a:pt x="1211" y="216"/>
                  <a:pt x="1184" y="254"/>
                  <a:pt x="1189" y="306"/>
                </a:cubicBezTo>
                <a:lnTo>
                  <a:pt x="1292" y="306"/>
                </a:lnTo>
                <a:close/>
                <a:moveTo>
                  <a:pt x="1736" y="416"/>
                </a:moveTo>
                <a:cubicBezTo>
                  <a:pt x="1703" y="467"/>
                  <a:pt x="1652" y="493"/>
                  <a:pt x="1588" y="493"/>
                </a:cubicBezTo>
                <a:cubicBezTo>
                  <a:pt x="1500" y="493"/>
                  <a:pt x="1436" y="433"/>
                  <a:pt x="1436" y="350"/>
                </a:cubicBezTo>
                <a:cubicBezTo>
                  <a:pt x="1436" y="255"/>
                  <a:pt x="1518" y="181"/>
                  <a:pt x="1624" y="181"/>
                </a:cubicBezTo>
                <a:cubicBezTo>
                  <a:pt x="1686" y="181"/>
                  <a:pt x="1733" y="207"/>
                  <a:pt x="1733" y="243"/>
                </a:cubicBezTo>
                <a:cubicBezTo>
                  <a:pt x="1733" y="265"/>
                  <a:pt x="1719" y="279"/>
                  <a:pt x="1696" y="279"/>
                </a:cubicBezTo>
                <a:cubicBezTo>
                  <a:pt x="1646" y="279"/>
                  <a:pt x="1635" y="215"/>
                  <a:pt x="1593" y="215"/>
                </a:cubicBezTo>
                <a:cubicBezTo>
                  <a:pt x="1556" y="215"/>
                  <a:pt x="1532" y="259"/>
                  <a:pt x="1532" y="324"/>
                </a:cubicBezTo>
                <a:cubicBezTo>
                  <a:pt x="1532" y="403"/>
                  <a:pt x="1569" y="456"/>
                  <a:pt x="1622" y="456"/>
                </a:cubicBezTo>
                <a:cubicBezTo>
                  <a:pt x="1655" y="456"/>
                  <a:pt x="1686" y="439"/>
                  <a:pt x="1715" y="404"/>
                </a:cubicBezTo>
                <a:lnTo>
                  <a:pt x="1736" y="416"/>
                </a:lnTo>
                <a:close/>
                <a:moveTo>
                  <a:pt x="1894" y="412"/>
                </a:moveTo>
                <a:cubicBezTo>
                  <a:pt x="1894" y="458"/>
                  <a:pt x="1906" y="462"/>
                  <a:pt x="1932" y="462"/>
                </a:cubicBezTo>
                <a:cubicBezTo>
                  <a:pt x="1939" y="462"/>
                  <a:pt x="1939" y="462"/>
                  <a:pt x="1939" y="462"/>
                </a:cubicBezTo>
                <a:cubicBezTo>
                  <a:pt x="1939" y="485"/>
                  <a:pt x="1939" y="485"/>
                  <a:pt x="1939" y="485"/>
                </a:cubicBezTo>
                <a:cubicBezTo>
                  <a:pt x="1755" y="485"/>
                  <a:pt x="1755" y="485"/>
                  <a:pt x="1755" y="485"/>
                </a:cubicBezTo>
                <a:cubicBezTo>
                  <a:pt x="1755" y="462"/>
                  <a:pt x="1755" y="462"/>
                  <a:pt x="1755" y="462"/>
                </a:cubicBezTo>
                <a:cubicBezTo>
                  <a:pt x="1765" y="462"/>
                  <a:pt x="1765" y="462"/>
                  <a:pt x="1765" y="462"/>
                </a:cubicBezTo>
                <a:cubicBezTo>
                  <a:pt x="1802" y="462"/>
                  <a:pt x="1805" y="448"/>
                  <a:pt x="1805" y="409"/>
                </a:cubicBezTo>
                <a:cubicBezTo>
                  <a:pt x="1805" y="92"/>
                  <a:pt x="1805" y="92"/>
                  <a:pt x="1805" y="92"/>
                </a:cubicBezTo>
                <a:cubicBezTo>
                  <a:pt x="1805" y="71"/>
                  <a:pt x="1802" y="66"/>
                  <a:pt x="1782" y="59"/>
                </a:cubicBezTo>
                <a:cubicBezTo>
                  <a:pt x="1761" y="52"/>
                  <a:pt x="1761" y="52"/>
                  <a:pt x="1761" y="52"/>
                </a:cubicBezTo>
                <a:cubicBezTo>
                  <a:pt x="1761" y="35"/>
                  <a:pt x="1761" y="35"/>
                  <a:pt x="1761" y="35"/>
                </a:cubicBezTo>
                <a:cubicBezTo>
                  <a:pt x="1876" y="0"/>
                  <a:pt x="1876" y="0"/>
                  <a:pt x="1876" y="0"/>
                </a:cubicBezTo>
                <a:cubicBezTo>
                  <a:pt x="1894" y="0"/>
                  <a:pt x="1894" y="0"/>
                  <a:pt x="1894" y="0"/>
                </a:cubicBezTo>
                <a:cubicBezTo>
                  <a:pt x="1894" y="236"/>
                  <a:pt x="1894" y="236"/>
                  <a:pt x="1894" y="236"/>
                </a:cubicBezTo>
                <a:cubicBezTo>
                  <a:pt x="1934" y="208"/>
                  <a:pt x="1987" y="181"/>
                  <a:pt x="2024" y="181"/>
                </a:cubicBezTo>
                <a:cubicBezTo>
                  <a:pt x="2078" y="181"/>
                  <a:pt x="2104" y="224"/>
                  <a:pt x="2104" y="310"/>
                </a:cubicBezTo>
                <a:cubicBezTo>
                  <a:pt x="2104" y="406"/>
                  <a:pt x="2104" y="406"/>
                  <a:pt x="2104" y="406"/>
                </a:cubicBezTo>
                <a:cubicBezTo>
                  <a:pt x="2104" y="449"/>
                  <a:pt x="2109" y="462"/>
                  <a:pt x="2136" y="462"/>
                </a:cubicBezTo>
                <a:cubicBezTo>
                  <a:pt x="2143" y="462"/>
                  <a:pt x="2143" y="462"/>
                  <a:pt x="2143" y="462"/>
                </a:cubicBezTo>
                <a:cubicBezTo>
                  <a:pt x="2143" y="485"/>
                  <a:pt x="2143" y="485"/>
                  <a:pt x="2143" y="485"/>
                </a:cubicBezTo>
                <a:cubicBezTo>
                  <a:pt x="1972" y="485"/>
                  <a:pt x="1972" y="485"/>
                  <a:pt x="1972" y="485"/>
                </a:cubicBezTo>
                <a:cubicBezTo>
                  <a:pt x="1972" y="462"/>
                  <a:pt x="1972" y="462"/>
                  <a:pt x="1972" y="462"/>
                </a:cubicBezTo>
                <a:cubicBezTo>
                  <a:pt x="1978" y="462"/>
                  <a:pt x="1978" y="462"/>
                  <a:pt x="1978" y="462"/>
                </a:cubicBezTo>
                <a:cubicBezTo>
                  <a:pt x="2008" y="462"/>
                  <a:pt x="2015" y="451"/>
                  <a:pt x="2015" y="409"/>
                </a:cubicBezTo>
                <a:cubicBezTo>
                  <a:pt x="2015" y="300"/>
                  <a:pt x="2015" y="300"/>
                  <a:pt x="2015" y="300"/>
                </a:cubicBezTo>
                <a:cubicBezTo>
                  <a:pt x="2015" y="261"/>
                  <a:pt x="1997" y="236"/>
                  <a:pt x="1968" y="236"/>
                </a:cubicBezTo>
                <a:cubicBezTo>
                  <a:pt x="1948" y="236"/>
                  <a:pt x="1919" y="247"/>
                  <a:pt x="1894" y="263"/>
                </a:cubicBezTo>
                <a:lnTo>
                  <a:pt x="1894" y="412"/>
                </a:lnTo>
                <a:close/>
                <a:moveTo>
                  <a:pt x="2302" y="405"/>
                </a:moveTo>
                <a:cubicBezTo>
                  <a:pt x="2302" y="432"/>
                  <a:pt x="2314" y="443"/>
                  <a:pt x="2335" y="443"/>
                </a:cubicBezTo>
                <a:cubicBezTo>
                  <a:pt x="2353" y="443"/>
                  <a:pt x="2369" y="432"/>
                  <a:pt x="2390" y="407"/>
                </a:cubicBezTo>
                <a:cubicBezTo>
                  <a:pt x="2400" y="427"/>
                  <a:pt x="2400" y="427"/>
                  <a:pt x="2400" y="427"/>
                </a:cubicBezTo>
                <a:cubicBezTo>
                  <a:pt x="2379" y="467"/>
                  <a:pt x="2335" y="493"/>
                  <a:pt x="2295" y="493"/>
                </a:cubicBezTo>
                <a:cubicBezTo>
                  <a:pt x="2246" y="493"/>
                  <a:pt x="2213" y="466"/>
                  <a:pt x="2213" y="403"/>
                </a:cubicBezTo>
                <a:cubicBezTo>
                  <a:pt x="2213" y="229"/>
                  <a:pt x="2213" y="229"/>
                  <a:pt x="2213" y="229"/>
                </a:cubicBezTo>
                <a:cubicBezTo>
                  <a:pt x="2175" y="229"/>
                  <a:pt x="2175" y="229"/>
                  <a:pt x="2175" y="229"/>
                </a:cubicBezTo>
                <a:cubicBezTo>
                  <a:pt x="2175" y="210"/>
                  <a:pt x="2175" y="210"/>
                  <a:pt x="2175" y="210"/>
                </a:cubicBezTo>
                <a:cubicBezTo>
                  <a:pt x="2218" y="192"/>
                  <a:pt x="2268" y="139"/>
                  <a:pt x="2281" y="99"/>
                </a:cubicBezTo>
                <a:cubicBezTo>
                  <a:pt x="2302" y="99"/>
                  <a:pt x="2302" y="99"/>
                  <a:pt x="2302" y="99"/>
                </a:cubicBezTo>
                <a:cubicBezTo>
                  <a:pt x="2302" y="189"/>
                  <a:pt x="2302" y="189"/>
                  <a:pt x="2302" y="189"/>
                </a:cubicBezTo>
                <a:cubicBezTo>
                  <a:pt x="2397" y="189"/>
                  <a:pt x="2397" y="189"/>
                  <a:pt x="2397" y="189"/>
                </a:cubicBezTo>
                <a:cubicBezTo>
                  <a:pt x="2386" y="229"/>
                  <a:pt x="2386" y="229"/>
                  <a:pt x="2386" y="229"/>
                </a:cubicBezTo>
                <a:cubicBezTo>
                  <a:pt x="2302" y="229"/>
                  <a:pt x="2302" y="229"/>
                  <a:pt x="2302" y="229"/>
                </a:cubicBezTo>
                <a:lnTo>
                  <a:pt x="2302"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2" name="Tijdelijke aanduiding voor tekst 15"/>
          <p:cNvSpPr>
            <a:spLocks noGrp="1"/>
          </p:cNvSpPr>
          <p:nvPr>
            <p:ph type="body" sz="quarter" idx="15" hasCustomPrompt="1"/>
          </p:nvPr>
        </p:nvSpPr>
        <p:spPr>
          <a:xfrm>
            <a:off x="4244400" y="518400"/>
            <a:ext cx="4248000" cy="828000"/>
          </a:xfrm>
        </p:spPr>
        <p:txBody>
          <a:bodyPr/>
          <a:lstStyle>
            <a:lvl1pPr algn="r">
              <a:defRPr sz="1200" b="0" baseline="0">
                <a:solidFill>
                  <a:schemeClr val="bg1"/>
                </a:solidFill>
              </a:defRPr>
            </a:lvl1pPr>
          </a:lstStyle>
          <a:p>
            <a:pPr lvl="0"/>
            <a:r>
              <a:rPr lang="en-US" dirty="0"/>
              <a:t>[Name of faculty (bold),</a:t>
            </a:r>
            <a:br>
              <a:rPr lang="en-US" dirty="0"/>
            </a:br>
            <a:r>
              <a:rPr lang="en-US" dirty="0"/>
              <a:t>department or division (normal)</a:t>
            </a:r>
            <a:br>
              <a:rPr lang="en-US" dirty="0"/>
            </a:br>
            <a:r>
              <a:rPr lang="en-US" dirty="0"/>
              <a:t>total max. 4 lines]</a:t>
            </a:r>
          </a:p>
          <a:p>
            <a:pPr lvl="0"/>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dirty="0"/>
              <a:t>[Title]</a:t>
            </a:r>
          </a:p>
        </p:txBody>
      </p:sp>
      <p:sp>
        <p:nvSpPr>
          <p:cNvPr id="3" name="Tijdelijke aanduiding voor inhoud 2"/>
          <p:cNvSpPr>
            <a:spLocks noGrp="1"/>
          </p:cNvSpPr>
          <p:nvPr>
            <p:ph idx="1" hasCustomPrompt="1"/>
          </p:nvPr>
        </p:nvSpPr>
        <p:spPr/>
        <p:txBody>
          <a:bodyPr/>
          <a:lstStyle>
            <a:lvl1pPr>
              <a:lnSpc>
                <a:spcPct val="110000"/>
              </a:lnSpc>
              <a:defRPr/>
            </a:lvl1pPr>
            <a:lvl2pPr>
              <a:lnSpc>
                <a:spcPct val="110000"/>
              </a:lnSpc>
              <a:defRPr/>
            </a:lvl2pPr>
            <a:lvl3pPr>
              <a:lnSpc>
                <a:spcPct val="110000"/>
              </a:lnSpc>
              <a:spcBef>
                <a:spcPts val="2100"/>
              </a:spcBef>
              <a:defRPr/>
            </a:lvl3pPr>
            <a:lvl4pPr>
              <a:lnSpc>
                <a:spcPct val="110000"/>
              </a:lnSpc>
              <a:spcBef>
                <a:spcPts val="2100"/>
              </a:spcBef>
              <a:defRPr/>
            </a:lvl4pPr>
            <a:lvl5pPr>
              <a:lnSpc>
                <a:spcPct val="110000"/>
              </a:lnSpc>
              <a:defRPr/>
            </a:lvl5pPr>
          </a:lstStyle>
          <a:p>
            <a:pPr lvl="0"/>
            <a:r>
              <a:rPr lang="en-GB" dirty="0"/>
              <a:t>[Type text or click on icon to insert an object]</a:t>
            </a:r>
          </a:p>
        </p:txBody>
      </p:sp>
      <p:sp>
        <p:nvSpPr>
          <p:cNvPr id="4" name="Tijdelijke aanduiding voor datum 3"/>
          <p:cNvSpPr>
            <a:spLocks noGrp="1"/>
          </p:cNvSpPr>
          <p:nvPr>
            <p:ph type="dt" sz="half" idx="10"/>
          </p:nvPr>
        </p:nvSpPr>
        <p:spPr/>
        <p:txBody>
          <a:bodyPr/>
          <a:lstStyle/>
          <a:p>
            <a:fld id="{300A4695-D480-4371-9397-1ACB4E0A0146}" type="datetime4">
              <a:rPr lang="en-GB" smtClean="0"/>
              <a:t>17 April 2018</a:t>
            </a:fld>
            <a:endParaRPr lang="en-GB" dirty="0"/>
          </a:p>
        </p:txBody>
      </p:sp>
      <p:sp>
        <p:nvSpPr>
          <p:cNvPr id="5" name="Tijdelijke aanduiding voor voettekst 4"/>
          <p:cNvSpPr>
            <a:spLocks noGrp="1"/>
          </p:cNvSpPr>
          <p:nvPr>
            <p:ph type="ftr" sz="quarter" idx="11"/>
          </p:nvPr>
        </p:nvSpPr>
        <p:spPr/>
        <p:txBody>
          <a:bodyPr/>
          <a:lstStyle/>
          <a:p>
            <a:endParaRPr lang="en-GB" dirty="0"/>
          </a:p>
        </p:txBody>
      </p:sp>
      <p:sp>
        <p:nvSpPr>
          <p:cNvPr id="6" name="Tijdelijke aanduiding voor dianummer 5"/>
          <p:cNvSpPr>
            <a:spLocks noGrp="1"/>
          </p:cNvSpPr>
          <p:nvPr>
            <p:ph type="sldNum" sz="quarter" idx="12"/>
          </p:nvPr>
        </p:nvSpPr>
        <p:spPr/>
        <p:txBody>
          <a:bodyPr/>
          <a:lstStyle/>
          <a:p>
            <a:fld id="{1336C48C-F87C-4E4B-81EF-5027B17D1F61}" type="slidenum">
              <a:rPr lang="en-GB" smtClean="0"/>
              <a:pPr/>
              <a:t>‹#›</a:t>
            </a:fld>
            <a:endParaRPr lang="en-GB" dirty="0"/>
          </a:p>
        </p:txBody>
      </p:sp>
      <p:sp>
        <p:nvSpPr>
          <p:cNvPr id="7" name="Tijdelijke aanduiding voor tekst 15"/>
          <p:cNvSpPr>
            <a:spLocks noGrp="1"/>
          </p:cNvSpPr>
          <p:nvPr>
            <p:ph type="body" sz="quarter" idx="15" hasCustomPrompt="1"/>
          </p:nvPr>
        </p:nvSpPr>
        <p:spPr>
          <a:xfrm>
            <a:off x="4244400" y="162000"/>
            <a:ext cx="4248000" cy="396000"/>
          </a:xfrm>
        </p:spPr>
        <p:txBody>
          <a:bodyPr/>
          <a:lstStyle>
            <a:lvl1pPr algn="r">
              <a:defRPr sz="1200" b="0" baseline="0">
                <a:solidFill>
                  <a:schemeClr val="tx1"/>
                </a:solidFill>
              </a:defRPr>
            </a:lvl1pPr>
          </a:lstStyle>
          <a:p>
            <a:pPr lvl="0"/>
            <a:r>
              <a:rPr lang="en-US" dirty="0"/>
              <a:t>Department max. 2 lines]</a:t>
            </a:r>
          </a:p>
          <a:p>
            <a:pPr lvl="0"/>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umeratio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188000" y="1620000"/>
            <a:ext cx="7308000" cy="3672000"/>
          </a:xfrm>
        </p:spPr>
        <p:txBody>
          <a:bodyPr/>
          <a:lstStyle>
            <a:lvl1pPr marL="270000" indent="-270000">
              <a:lnSpc>
                <a:spcPct val="110000"/>
              </a:lnSpc>
              <a:buFont typeface="Verdana" pitchFamily="34" charset="0"/>
              <a:buChar char="•"/>
              <a:defRPr/>
            </a:lvl1pPr>
            <a:lvl2pPr marL="270000" indent="-270000">
              <a:lnSpc>
                <a:spcPct val="110000"/>
              </a:lnSpc>
              <a:spcBef>
                <a:spcPts val="2100"/>
              </a:spcBef>
              <a:buFont typeface="Verdana" pitchFamily="34" charset="0"/>
              <a:buChar char="•"/>
              <a:defRPr/>
            </a:lvl2pPr>
            <a:lvl3pPr marL="540000">
              <a:lnSpc>
                <a:spcPct val="110000"/>
              </a:lnSpc>
              <a:defRPr/>
            </a:lvl3pPr>
            <a:lvl4pPr marL="810000">
              <a:lnSpc>
                <a:spcPct val="110000"/>
              </a:lnSpc>
              <a:defRPr/>
            </a:lvl4pPr>
            <a:lvl5pPr marL="1080000">
              <a:lnSpc>
                <a:spcPct val="110000"/>
              </a:lnSpc>
              <a:defRPr/>
            </a:lvl5pPr>
          </a:lstStyle>
          <a:p>
            <a:pPr lvl="0"/>
            <a:r>
              <a:rPr lang="en-GB" dirty="0"/>
              <a:t>[Type text or click on icon to insert an object]</a:t>
            </a:r>
          </a:p>
        </p:txBody>
      </p:sp>
      <p:sp>
        <p:nvSpPr>
          <p:cNvPr id="4" name="Tijdelijke aanduiding voor datum 3"/>
          <p:cNvSpPr>
            <a:spLocks noGrp="1"/>
          </p:cNvSpPr>
          <p:nvPr>
            <p:ph type="dt" sz="half" idx="10"/>
          </p:nvPr>
        </p:nvSpPr>
        <p:spPr/>
        <p:txBody>
          <a:bodyPr/>
          <a:lstStyle/>
          <a:p>
            <a:fld id="{60A48D54-237A-43BE-A26F-487337E5FBC6}" type="datetime4">
              <a:rPr lang="en-GB" smtClean="0"/>
              <a:t>17 April 2018</a:t>
            </a:fld>
            <a:endParaRPr lang="en-GB" dirty="0"/>
          </a:p>
        </p:txBody>
      </p:sp>
      <p:sp>
        <p:nvSpPr>
          <p:cNvPr id="5" name="Tijdelijke aanduiding voor voettekst 4"/>
          <p:cNvSpPr>
            <a:spLocks noGrp="1"/>
          </p:cNvSpPr>
          <p:nvPr>
            <p:ph type="ftr" sz="quarter" idx="11"/>
          </p:nvPr>
        </p:nvSpPr>
        <p:spPr/>
        <p:txBody>
          <a:bodyPr/>
          <a:lstStyle/>
          <a:p>
            <a:endParaRPr lang="en-GB" dirty="0"/>
          </a:p>
        </p:txBody>
      </p:sp>
      <p:sp>
        <p:nvSpPr>
          <p:cNvPr id="6" name="Tijdelijke aanduiding voor dianummer 5"/>
          <p:cNvSpPr>
            <a:spLocks noGrp="1"/>
          </p:cNvSpPr>
          <p:nvPr>
            <p:ph type="sldNum" sz="quarter" idx="12"/>
          </p:nvPr>
        </p:nvSpPr>
        <p:spPr/>
        <p:txBody>
          <a:bodyPr/>
          <a:lstStyle/>
          <a:p>
            <a:fld id="{1336C48C-F87C-4E4B-81EF-5027B17D1F61}" type="slidenum">
              <a:rPr lang="en-GB" smtClean="0"/>
              <a:pPr/>
              <a:t>‹#›</a:t>
            </a:fld>
            <a:endParaRPr lang="en-GB" dirty="0"/>
          </a:p>
        </p:txBody>
      </p:sp>
      <p:sp>
        <p:nvSpPr>
          <p:cNvPr id="7" name="Tijdelijke aanduiding voor tekst 15"/>
          <p:cNvSpPr>
            <a:spLocks noGrp="1"/>
          </p:cNvSpPr>
          <p:nvPr>
            <p:ph type="body" sz="quarter" idx="15" hasCustomPrompt="1"/>
          </p:nvPr>
        </p:nvSpPr>
        <p:spPr>
          <a:xfrm>
            <a:off x="4244400" y="162000"/>
            <a:ext cx="4248000" cy="396000"/>
          </a:xfrm>
        </p:spPr>
        <p:txBody>
          <a:bodyPr/>
          <a:lstStyle>
            <a:lvl1pPr algn="r">
              <a:defRPr sz="1200" b="0" baseline="0">
                <a:solidFill>
                  <a:schemeClr val="tx1"/>
                </a:solidFill>
              </a:defRPr>
            </a:lvl1pPr>
          </a:lstStyle>
          <a:p>
            <a:pPr lvl="0"/>
            <a:r>
              <a:rPr lang="en-US" dirty="0"/>
              <a:t>Department max. 2 lines]</a:t>
            </a:r>
          </a:p>
          <a:p>
            <a:pPr lvl="0"/>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eft, photo righ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188000" y="1634400"/>
            <a:ext cx="3492000" cy="3672000"/>
          </a:xfrm>
        </p:spPr>
        <p:txBody>
          <a:bodyPr/>
          <a:lstStyle/>
          <a:p>
            <a:pPr lvl="0"/>
            <a:r>
              <a:rPr lang="en-GB" dirty="0"/>
              <a:t>[Type text or click on icon to insert an object]</a:t>
            </a:r>
          </a:p>
        </p:txBody>
      </p:sp>
      <p:sp>
        <p:nvSpPr>
          <p:cNvPr id="4" name="Tijdelijke aanduiding voor datum 3"/>
          <p:cNvSpPr>
            <a:spLocks noGrp="1"/>
          </p:cNvSpPr>
          <p:nvPr>
            <p:ph type="dt" sz="half" idx="10"/>
          </p:nvPr>
        </p:nvSpPr>
        <p:spPr/>
        <p:txBody>
          <a:bodyPr/>
          <a:lstStyle/>
          <a:p>
            <a:fld id="{2CAB9D85-C7E2-4FA3-976E-8A3ABDDAF59E}" type="datetime4">
              <a:rPr lang="en-GB" smtClean="0"/>
              <a:t>17 April 2018</a:t>
            </a:fld>
            <a:endParaRPr lang="en-GB" dirty="0"/>
          </a:p>
        </p:txBody>
      </p:sp>
      <p:sp>
        <p:nvSpPr>
          <p:cNvPr id="5" name="Tijdelijke aanduiding voor voettekst 4"/>
          <p:cNvSpPr>
            <a:spLocks noGrp="1"/>
          </p:cNvSpPr>
          <p:nvPr>
            <p:ph type="ftr" sz="quarter" idx="11"/>
          </p:nvPr>
        </p:nvSpPr>
        <p:spPr/>
        <p:txBody>
          <a:bodyPr/>
          <a:lstStyle/>
          <a:p>
            <a:endParaRPr lang="en-GB" dirty="0"/>
          </a:p>
        </p:txBody>
      </p:sp>
      <p:sp>
        <p:nvSpPr>
          <p:cNvPr id="6" name="Tijdelijke aanduiding voor dianummer 5"/>
          <p:cNvSpPr>
            <a:spLocks noGrp="1"/>
          </p:cNvSpPr>
          <p:nvPr>
            <p:ph type="sldNum" sz="quarter" idx="12"/>
          </p:nvPr>
        </p:nvSpPr>
        <p:spPr/>
        <p:txBody>
          <a:bodyPr/>
          <a:lstStyle/>
          <a:p>
            <a:fld id="{1336C48C-F87C-4E4B-81EF-5027B17D1F61}" type="slidenum">
              <a:rPr lang="en-GB" smtClean="0"/>
              <a:pPr/>
              <a:t>‹#›</a:t>
            </a:fld>
            <a:endParaRPr lang="en-GB" dirty="0"/>
          </a:p>
        </p:txBody>
      </p:sp>
      <p:sp>
        <p:nvSpPr>
          <p:cNvPr id="9" name="Tijdelijke aanduiding voor afbeelding 8"/>
          <p:cNvSpPr>
            <a:spLocks noGrp="1"/>
          </p:cNvSpPr>
          <p:nvPr>
            <p:ph type="pic" sz="quarter" idx="13" hasCustomPrompt="1"/>
          </p:nvPr>
        </p:nvSpPr>
        <p:spPr>
          <a:xfrm>
            <a:off x="4968000" y="1702396"/>
            <a:ext cx="3492000" cy="2520000"/>
          </a:xfrm>
        </p:spPr>
        <p:txBody>
          <a:bodyPr/>
          <a:lstStyle/>
          <a:p>
            <a:r>
              <a:rPr lang="en-GB" dirty="0"/>
              <a:t>[Click on icon to insert picture]</a:t>
            </a:r>
          </a:p>
        </p:txBody>
      </p:sp>
      <p:sp>
        <p:nvSpPr>
          <p:cNvPr id="11" name="Tijdelijke aanduiding voor tekst 10"/>
          <p:cNvSpPr>
            <a:spLocks noGrp="1"/>
          </p:cNvSpPr>
          <p:nvPr>
            <p:ph type="body" sz="quarter" idx="14" hasCustomPrompt="1"/>
          </p:nvPr>
        </p:nvSpPr>
        <p:spPr>
          <a:xfrm>
            <a:off x="4968000" y="4329264"/>
            <a:ext cx="3492000" cy="1008000"/>
          </a:xfrm>
        </p:spPr>
        <p:txBody>
          <a:bodyPr/>
          <a:lstStyle>
            <a:lvl1pPr>
              <a:defRPr sz="1300" b="0"/>
            </a:lvl1pPr>
          </a:lstStyle>
          <a:p>
            <a:pPr lvl="0"/>
            <a:r>
              <a:rPr lang="en-GB" dirty="0"/>
              <a:t>[Caption]</a:t>
            </a:r>
          </a:p>
        </p:txBody>
      </p:sp>
      <p:sp>
        <p:nvSpPr>
          <p:cNvPr id="8" name="Tijdelijke aanduiding voor tekst 15"/>
          <p:cNvSpPr>
            <a:spLocks noGrp="1"/>
          </p:cNvSpPr>
          <p:nvPr>
            <p:ph type="body" sz="quarter" idx="15" hasCustomPrompt="1"/>
          </p:nvPr>
        </p:nvSpPr>
        <p:spPr>
          <a:xfrm>
            <a:off x="4244400" y="162000"/>
            <a:ext cx="4248000" cy="396000"/>
          </a:xfrm>
        </p:spPr>
        <p:txBody>
          <a:bodyPr/>
          <a:lstStyle>
            <a:lvl1pPr algn="r">
              <a:defRPr sz="1200" b="0" baseline="0">
                <a:solidFill>
                  <a:schemeClr val="tx1"/>
                </a:solidFill>
              </a:defRPr>
            </a:lvl1pPr>
          </a:lstStyle>
          <a:p>
            <a:pPr lvl="0"/>
            <a:r>
              <a:rPr lang="en-US" dirty="0"/>
              <a:t>Department max. 2 lines]</a:t>
            </a:r>
          </a:p>
          <a:p>
            <a:pPr lvl="0"/>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D093716F-CB08-42D4-8895-A07A5F632896}" type="datetime4">
              <a:rPr lang="en-GB" smtClean="0"/>
              <a:t>17 April 2018</a:t>
            </a:fld>
            <a:endParaRPr lang="en-GB" dirty="0"/>
          </a:p>
        </p:txBody>
      </p:sp>
      <p:sp>
        <p:nvSpPr>
          <p:cNvPr id="5" name="Tijdelijke aanduiding voor voettekst 4"/>
          <p:cNvSpPr>
            <a:spLocks noGrp="1"/>
          </p:cNvSpPr>
          <p:nvPr>
            <p:ph type="ftr" sz="quarter" idx="11"/>
          </p:nvPr>
        </p:nvSpPr>
        <p:spPr/>
        <p:txBody>
          <a:bodyPr/>
          <a:lstStyle/>
          <a:p>
            <a:endParaRPr lang="en-GB" dirty="0"/>
          </a:p>
        </p:txBody>
      </p:sp>
      <p:sp>
        <p:nvSpPr>
          <p:cNvPr id="6" name="Tijdelijke aanduiding voor dianummer 5"/>
          <p:cNvSpPr>
            <a:spLocks noGrp="1"/>
          </p:cNvSpPr>
          <p:nvPr>
            <p:ph type="sldNum" sz="quarter" idx="12"/>
          </p:nvPr>
        </p:nvSpPr>
        <p:spPr/>
        <p:txBody>
          <a:bodyPr/>
          <a:lstStyle/>
          <a:p>
            <a:fld id="{1336C48C-F87C-4E4B-81EF-5027B17D1F61}" type="slidenum">
              <a:rPr lang="en-GB" smtClean="0"/>
              <a:pPr/>
              <a:t>‹#›</a:t>
            </a:fld>
            <a:endParaRPr lang="en-GB" dirty="0"/>
          </a:p>
        </p:txBody>
      </p:sp>
      <p:sp>
        <p:nvSpPr>
          <p:cNvPr id="9" name="Tijdelijke aanduiding voor afbeelding 8"/>
          <p:cNvSpPr>
            <a:spLocks noGrp="1"/>
          </p:cNvSpPr>
          <p:nvPr>
            <p:ph type="pic" sz="quarter" idx="13" hasCustomPrompt="1"/>
          </p:nvPr>
        </p:nvSpPr>
        <p:spPr>
          <a:xfrm>
            <a:off x="4968000" y="1702396"/>
            <a:ext cx="3492000" cy="2520000"/>
          </a:xfrm>
        </p:spPr>
        <p:txBody>
          <a:bodyPr/>
          <a:lstStyle/>
          <a:p>
            <a:r>
              <a:rPr lang="en-GB" dirty="0"/>
              <a:t>[Click on icon to insert picture]</a:t>
            </a:r>
          </a:p>
        </p:txBody>
      </p:sp>
      <p:sp>
        <p:nvSpPr>
          <p:cNvPr id="7" name="Tijdelijke aanduiding voor afbeelding 8"/>
          <p:cNvSpPr>
            <a:spLocks noGrp="1"/>
          </p:cNvSpPr>
          <p:nvPr>
            <p:ph type="pic" sz="quarter" idx="14" hasCustomPrompt="1"/>
          </p:nvPr>
        </p:nvSpPr>
        <p:spPr>
          <a:xfrm>
            <a:off x="1188000" y="1705934"/>
            <a:ext cx="3492000" cy="2520000"/>
          </a:xfrm>
        </p:spPr>
        <p:txBody>
          <a:bodyPr/>
          <a:lstStyle/>
          <a:p>
            <a:r>
              <a:rPr lang="en-GB" dirty="0"/>
              <a:t>[Click on icon to insert picture]</a:t>
            </a:r>
          </a:p>
        </p:txBody>
      </p:sp>
      <p:sp>
        <p:nvSpPr>
          <p:cNvPr id="8" name="Tijdelijke aanduiding voor tekst 10"/>
          <p:cNvSpPr>
            <a:spLocks noGrp="1"/>
          </p:cNvSpPr>
          <p:nvPr>
            <p:ph type="body" sz="quarter" idx="15" hasCustomPrompt="1"/>
          </p:nvPr>
        </p:nvSpPr>
        <p:spPr>
          <a:xfrm>
            <a:off x="4968000" y="4329264"/>
            <a:ext cx="3492000" cy="1008000"/>
          </a:xfrm>
        </p:spPr>
        <p:txBody>
          <a:bodyPr/>
          <a:lstStyle>
            <a:lvl1pPr>
              <a:defRPr sz="1300" b="0"/>
            </a:lvl1pPr>
          </a:lstStyle>
          <a:p>
            <a:pPr lvl="0"/>
            <a:r>
              <a:rPr lang="en-GB" dirty="0"/>
              <a:t>[Caption]</a:t>
            </a:r>
          </a:p>
        </p:txBody>
      </p:sp>
      <p:sp>
        <p:nvSpPr>
          <p:cNvPr id="10" name="Tijdelijke aanduiding voor tekst 10"/>
          <p:cNvSpPr>
            <a:spLocks noGrp="1"/>
          </p:cNvSpPr>
          <p:nvPr>
            <p:ph type="body" sz="quarter" idx="16" hasCustomPrompt="1"/>
          </p:nvPr>
        </p:nvSpPr>
        <p:spPr>
          <a:xfrm>
            <a:off x="1188000" y="4329264"/>
            <a:ext cx="3492000" cy="1008000"/>
          </a:xfrm>
        </p:spPr>
        <p:txBody>
          <a:bodyPr/>
          <a:lstStyle>
            <a:lvl1pPr>
              <a:defRPr sz="1300" b="0"/>
            </a:lvl1pPr>
          </a:lstStyle>
          <a:p>
            <a:pPr lvl="0"/>
            <a:r>
              <a:rPr lang="en-GB" dirty="0"/>
              <a:t>[Caption]</a:t>
            </a:r>
          </a:p>
        </p:txBody>
      </p:sp>
      <p:sp>
        <p:nvSpPr>
          <p:cNvPr id="11" name="Tijdelijke aanduiding voor tekst 15"/>
          <p:cNvSpPr>
            <a:spLocks noGrp="1"/>
          </p:cNvSpPr>
          <p:nvPr>
            <p:ph type="body" sz="quarter" idx="17" hasCustomPrompt="1"/>
          </p:nvPr>
        </p:nvSpPr>
        <p:spPr>
          <a:xfrm>
            <a:off x="4244400" y="162000"/>
            <a:ext cx="4248000" cy="396000"/>
          </a:xfrm>
        </p:spPr>
        <p:txBody>
          <a:bodyPr/>
          <a:lstStyle>
            <a:lvl1pPr algn="r">
              <a:defRPr sz="1200" b="0" baseline="0">
                <a:solidFill>
                  <a:schemeClr val="tx1"/>
                </a:solidFill>
              </a:defRPr>
            </a:lvl1pPr>
          </a:lstStyle>
          <a:p>
            <a:pPr lvl="0"/>
            <a:r>
              <a:rPr lang="en-US" dirty="0"/>
              <a:t>Department max. 2 lines]</a:t>
            </a:r>
          </a:p>
          <a:p>
            <a:pPr lvl="0"/>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hasCustomPrompt="1"/>
          </p:nvPr>
        </p:nvSpPr>
        <p:spPr>
          <a:xfrm>
            <a:off x="0" y="707396"/>
            <a:ext cx="9151200" cy="6156000"/>
          </a:xfrm>
        </p:spPr>
        <p:txBody>
          <a:bodyPr/>
          <a:lstStyle/>
          <a:p>
            <a:r>
              <a:rPr lang="en-GB" dirty="0"/>
              <a:t>[Click on icon to insert picture]</a:t>
            </a:r>
          </a:p>
        </p:txBody>
      </p:sp>
      <p:sp>
        <p:nvSpPr>
          <p:cNvPr id="3" name="Tijdelijke aanduiding voor tekst 15"/>
          <p:cNvSpPr>
            <a:spLocks noGrp="1"/>
          </p:cNvSpPr>
          <p:nvPr>
            <p:ph type="body" sz="quarter" idx="15" hasCustomPrompt="1"/>
          </p:nvPr>
        </p:nvSpPr>
        <p:spPr>
          <a:xfrm>
            <a:off x="4244400" y="162000"/>
            <a:ext cx="4248000" cy="396000"/>
          </a:xfrm>
        </p:spPr>
        <p:txBody>
          <a:bodyPr/>
          <a:lstStyle>
            <a:lvl1pPr algn="r">
              <a:defRPr sz="1200" b="0" baseline="0">
                <a:solidFill>
                  <a:schemeClr val="tx1"/>
                </a:solidFill>
              </a:defRPr>
            </a:lvl1pPr>
          </a:lstStyle>
          <a:p>
            <a:pPr lvl="0"/>
            <a:r>
              <a:rPr lang="en-US" dirty="0"/>
              <a:t>Department max. 2 lines]</a:t>
            </a:r>
          </a:p>
          <a:p>
            <a:pPr lvl="0"/>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242FE76F-2834-4C6B-8D5C-8B565E4D0778}" type="datetime1">
              <a:rPr lang="nl-NL" smtClean="0"/>
              <a:t>17-4-2018</a:t>
            </a:fld>
            <a:endParaRPr lang="nl-NL"/>
          </a:p>
        </p:txBody>
      </p:sp>
      <p:sp>
        <p:nvSpPr>
          <p:cNvPr id="9" name="Slide Number Placeholder 8"/>
          <p:cNvSpPr>
            <a:spLocks noGrp="1"/>
          </p:cNvSpPr>
          <p:nvPr>
            <p:ph type="sldNum" sz="quarter" idx="15"/>
          </p:nvPr>
        </p:nvSpPr>
        <p:spPr/>
        <p:txBody>
          <a:bodyPr rtlCol="0"/>
          <a:lstStyle/>
          <a:p>
            <a:fld id="{223DC096-09C6-4B3E-BF35-9B3A44FEF2C4}" type="slidenum">
              <a:rPr lang="nl-NL" smtClean="0"/>
              <a:t>‹#›</a:t>
            </a:fld>
            <a:endParaRPr lang="nl-NL"/>
          </a:p>
        </p:txBody>
      </p:sp>
      <p:sp>
        <p:nvSpPr>
          <p:cNvPr id="10" name="Footer Placeholder 9"/>
          <p:cNvSpPr>
            <a:spLocks noGrp="1"/>
          </p:cNvSpPr>
          <p:nvPr>
            <p:ph type="ftr" sz="quarter" idx="16"/>
          </p:nvPr>
        </p:nvSpPr>
        <p:spPr/>
        <p:txBody>
          <a:bodyPr rtlCol="0"/>
          <a:lstStyle/>
          <a:p>
            <a:endParaRPr lang="nl-NL"/>
          </a:p>
        </p:txBody>
      </p:sp>
    </p:spTree>
    <p:extLst>
      <p:ext uri="{BB962C8B-B14F-4D97-AF65-F5344CB8AC3E}">
        <p14:creationId xmlns:p14="http://schemas.microsoft.com/office/powerpoint/2010/main" val="389104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71" name="Content Placeholder 4" descr="UU_volg alleen achtergrond.png"/>
          <p:cNvPicPr>
            <a:picLocks noChangeAspect="1"/>
          </p:cNvPicPr>
          <p:nvPr/>
        </p:nvPicPr>
        <p:blipFill>
          <a:blip r:embed="rId12" cstate="print"/>
          <a:srcRect/>
          <a:stretch>
            <a:fillRect/>
          </a:stretch>
        </p:blipFill>
        <p:spPr bwMode="auto">
          <a:xfrm>
            <a:off x="0" y="0"/>
            <a:ext cx="9180513" cy="6884988"/>
          </a:xfrm>
          <a:prstGeom prst="rect">
            <a:avLst/>
          </a:prstGeom>
          <a:noFill/>
          <a:ln w="9525">
            <a:noFill/>
            <a:miter lim="800000"/>
            <a:headEnd/>
            <a:tailEnd/>
          </a:ln>
        </p:spPr>
      </p:pic>
      <p:grpSp>
        <p:nvGrpSpPr>
          <p:cNvPr id="72" name="Group 178"/>
          <p:cNvGrpSpPr>
            <a:grpSpLocks noChangeAspect="1"/>
          </p:cNvGrpSpPr>
          <p:nvPr/>
        </p:nvGrpSpPr>
        <p:grpSpPr bwMode="auto">
          <a:xfrm>
            <a:off x="196850" y="196850"/>
            <a:ext cx="1282700" cy="323850"/>
            <a:chOff x="124" y="124"/>
            <a:chExt cx="808" cy="204"/>
          </a:xfrm>
        </p:grpSpPr>
        <p:sp>
          <p:nvSpPr>
            <p:cNvPr id="73" name="Freeform 179"/>
            <p:cNvSpPr>
              <a:spLocks noEditPoints="1"/>
            </p:cNvSpPr>
            <p:nvPr userDrawn="1"/>
          </p:nvSpPr>
          <p:spPr bwMode="auto">
            <a:xfrm>
              <a:off x="355" y="198"/>
              <a:ext cx="577" cy="64"/>
            </a:xfrm>
            <a:custGeom>
              <a:avLst/>
              <a:gdLst>
                <a:gd name="T0" fmla="*/ 2132 w 4106"/>
                <a:gd name="T1" fmla="*/ 210 h 455"/>
                <a:gd name="T2" fmla="*/ 1796 w 4106"/>
                <a:gd name="T3" fmla="*/ 22 h 455"/>
                <a:gd name="T4" fmla="*/ 2002 w 4106"/>
                <a:gd name="T5" fmla="*/ 310 h 455"/>
                <a:gd name="T6" fmla="*/ 2436 w 4106"/>
                <a:gd name="T7" fmla="*/ 291 h 455"/>
                <a:gd name="T8" fmla="*/ 2374 w 4106"/>
                <a:gd name="T9" fmla="*/ 219 h 455"/>
                <a:gd name="T10" fmla="*/ 2323 w 4106"/>
                <a:gd name="T11" fmla="*/ 337 h 455"/>
                <a:gd name="T12" fmla="*/ 2203 w 4106"/>
                <a:gd name="T13" fmla="*/ 163 h 455"/>
                <a:gd name="T14" fmla="*/ 2382 w 4106"/>
                <a:gd name="T15" fmla="*/ 124 h 455"/>
                <a:gd name="T16" fmla="*/ 2488 w 4106"/>
                <a:gd name="T17" fmla="*/ 321 h 455"/>
                <a:gd name="T18" fmla="*/ 2569 w 4106"/>
                <a:gd name="T19" fmla="*/ 119 h 455"/>
                <a:gd name="T20" fmla="*/ 2546 w 4106"/>
                <a:gd name="T21" fmla="*/ 73 h 455"/>
                <a:gd name="T22" fmla="*/ 2744 w 4106"/>
                <a:gd name="T23" fmla="*/ 146 h 455"/>
                <a:gd name="T24" fmla="*/ 2774 w 4106"/>
                <a:gd name="T25" fmla="*/ 130 h 455"/>
                <a:gd name="T26" fmla="*/ 2654 w 4106"/>
                <a:gd name="T27" fmla="*/ 178 h 455"/>
                <a:gd name="T28" fmla="*/ 2987 w 4106"/>
                <a:gd name="T29" fmla="*/ 124 h 455"/>
                <a:gd name="T30" fmla="*/ 3068 w 4106"/>
                <a:gd name="T31" fmla="*/ 268 h 455"/>
                <a:gd name="T32" fmla="*/ 3252 w 4106"/>
                <a:gd name="T33" fmla="*/ 337 h 455"/>
                <a:gd name="T34" fmla="*/ 3125 w 4106"/>
                <a:gd name="T35" fmla="*/ 169 h 455"/>
                <a:gd name="T36" fmla="*/ 3206 w 4106"/>
                <a:gd name="T37" fmla="*/ 176 h 455"/>
                <a:gd name="T38" fmla="*/ 3205 w 4106"/>
                <a:gd name="T39" fmla="*/ 205 h 455"/>
                <a:gd name="T40" fmla="*/ 3348 w 4106"/>
                <a:gd name="T41" fmla="*/ 277 h 455"/>
                <a:gd name="T42" fmla="*/ 3469 w 4106"/>
                <a:gd name="T43" fmla="*/ 189 h 455"/>
                <a:gd name="T44" fmla="*/ 3362 w 4106"/>
                <a:gd name="T45" fmla="*/ 335 h 455"/>
                <a:gd name="T46" fmla="*/ 3508 w 4106"/>
                <a:gd name="T47" fmla="*/ 321 h 455"/>
                <a:gd name="T48" fmla="*/ 3508 w 4106"/>
                <a:gd name="T49" fmla="*/ 148 h 455"/>
                <a:gd name="T50" fmla="*/ 3611 w 4106"/>
                <a:gd name="T51" fmla="*/ 38 h 455"/>
                <a:gd name="T52" fmla="*/ 3773 w 4106"/>
                <a:gd name="T53" fmla="*/ 307 h 455"/>
                <a:gd name="T54" fmla="*/ 3661 w 4106"/>
                <a:gd name="T55" fmla="*/ 158 h 455"/>
                <a:gd name="T56" fmla="*/ 3808 w 4106"/>
                <a:gd name="T57" fmla="*/ 158 h 455"/>
                <a:gd name="T58" fmla="*/ 3978 w 4106"/>
                <a:gd name="T59" fmla="*/ 130 h 455"/>
                <a:gd name="T60" fmla="*/ 4012 w 4106"/>
                <a:gd name="T61" fmla="*/ 130 h 455"/>
                <a:gd name="T62" fmla="*/ 3871 w 4106"/>
                <a:gd name="T63" fmla="*/ 426 h 455"/>
                <a:gd name="T64" fmla="*/ 382 w 4106"/>
                <a:gd name="T65" fmla="*/ 23 h 455"/>
                <a:gd name="T66" fmla="*/ 44 w 4106"/>
                <a:gd name="T67" fmla="*/ 226 h 455"/>
                <a:gd name="T68" fmla="*/ 157 w 4106"/>
                <a:gd name="T69" fmla="*/ 43 h 455"/>
                <a:gd name="T70" fmla="*/ 302 w 4106"/>
                <a:gd name="T71" fmla="*/ 95 h 455"/>
                <a:gd name="T72" fmla="*/ 523 w 4106"/>
                <a:gd name="T73" fmla="*/ 281 h 455"/>
                <a:gd name="T74" fmla="*/ 374 w 4106"/>
                <a:gd name="T75" fmla="*/ 145 h 455"/>
                <a:gd name="T76" fmla="*/ 462 w 4106"/>
                <a:gd name="T77" fmla="*/ 158 h 455"/>
                <a:gd name="T78" fmla="*/ 585 w 4106"/>
                <a:gd name="T79" fmla="*/ 284 h 455"/>
                <a:gd name="T80" fmla="*/ 646 w 4106"/>
                <a:gd name="T81" fmla="*/ 120 h 455"/>
                <a:gd name="T82" fmla="*/ 716 w 4106"/>
                <a:gd name="T83" fmla="*/ 194 h 455"/>
                <a:gd name="T84" fmla="*/ 693 w 4106"/>
                <a:gd name="T85" fmla="*/ 335 h 455"/>
                <a:gd name="T86" fmla="*/ 963 w 4106"/>
                <a:gd name="T87" fmla="*/ 216 h 455"/>
                <a:gd name="T88" fmla="*/ 894 w 4106"/>
                <a:gd name="T89" fmla="*/ 211 h 455"/>
                <a:gd name="T90" fmla="*/ 993 w 4106"/>
                <a:gd name="T91" fmla="*/ 242 h 455"/>
                <a:gd name="T92" fmla="*/ 1122 w 4106"/>
                <a:gd name="T93" fmla="*/ 315 h 455"/>
                <a:gd name="T94" fmla="*/ 1341 w 4106"/>
                <a:gd name="T95" fmla="*/ 335 h 455"/>
                <a:gd name="T96" fmla="*/ 1233 w 4106"/>
                <a:gd name="T97" fmla="*/ 41 h 455"/>
                <a:gd name="T98" fmla="*/ 1400 w 4106"/>
                <a:gd name="T99" fmla="*/ 125 h 455"/>
                <a:gd name="T100" fmla="*/ 1364 w 4106"/>
                <a:gd name="T101" fmla="*/ 335 h 455"/>
                <a:gd name="T102" fmla="*/ 1310 w 4106"/>
                <a:gd name="T103" fmla="*/ 182 h 455"/>
                <a:gd name="T104" fmla="*/ 1587 w 4106"/>
                <a:gd name="T105" fmla="*/ 341 h 455"/>
                <a:gd name="T106" fmla="*/ 1592 w 4106"/>
                <a:gd name="T107" fmla="*/ 6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06" h="455">
                  <a:moveTo>
                    <a:pt x="2051" y="22"/>
                  </a:moveTo>
                  <a:cubicBezTo>
                    <a:pt x="2182" y="22"/>
                    <a:pt x="2182" y="22"/>
                    <a:pt x="2182" y="22"/>
                  </a:cubicBezTo>
                  <a:cubicBezTo>
                    <a:pt x="2182" y="41"/>
                    <a:pt x="2182" y="41"/>
                    <a:pt x="2182" y="41"/>
                  </a:cubicBezTo>
                  <a:cubicBezTo>
                    <a:pt x="2179" y="41"/>
                    <a:pt x="2179" y="41"/>
                    <a:pt x="2179" y="41"/>
                  </a:cubicBezTo>
                  <a:cubicBezTo>
                    <a:pt x="2138" y="41"/>
                    <a:pt x="2132" y="59"/>
                    <a:pt x="2132" y="83"/>
                  </a:cubicBezTo>
                  <a:cubicBezTo>
                    <a:pt x="2132" y="210"/>
                    <a:pt x="2132" y="210"/>
                    <a:pt x="2132" y="210"/>
                  </a:cubicBezTo>
                  <a:cubicBezTo>
                    <a:pt x="2132" y="323"/>
                    <a:pt x="2050" y="344"/>
                    <a:pt x="1990" y="344"/>
                  </a:cubicBezTo>
                  <a:cubicBezTo>
                    <a:pt x="1898" y="344"/>
                    <a:pt x="1840" y="304"/>
                    <a:pt x="1840" y="227"/>
                  </a:cubicBezTo>
                  <a:cubicBezTo>
                    <a:pt x="1840" y="76"/>
                    <a:pt x="1840" y="76"/>
                    <a:pt x="1840" y="76"/>
                  </a:cubicBezTo>
                  <a:cubicBezTo>
                    <a:pt x="1840" y="50"/>
                    <a:pt x="1833" y="41"/>
                    <a:pt x="1805" y="41"/>
                  </a:cubicBezTo>
                  <a:cubicBezTo>
                    <a:pt x="1796" y="41"/>
                    <a:pt x="1796" y="41"/>
                    <a:pt x="1796" y="41"/>
                  </a:cubicBezTo>
                  <a:cubicBezTo>
                    <a:pt x="1796" y="22"/>
                    <a:pt x="1796" y="22"/>
                    <a:pt x="1796" y="22"/>
                  </a:cubicBezTo>
                  <a:cubicBezTo>
                    <a:pt x="1955" y="22"/>
                    <a:pt x="1955" y="22"/>
                    <a:pt x="1955" y="22"/>
                  </a:cubicBezTo>
                  <a:cubicBezTo>
                    <a:pt x="1955" y="41"/>
                    <a:pt x="1955" y="41"/>
                    <a:pt x="1955" y="41"/>
                  </a:cubicBezTo>
                  <a:cubicBezTo>
                    <a:pt x="1946" y="41"/>
                    <a:pt x="1946" y="41"/>
                    <a:pt x="1946" y="41"/>
                  </a:cubicBezTo>
                  <a:cubicBezTo>
                    <a:pt x="1925" y="41"/>
                    <a:pt x="1910" y="51"/>
                    <a:pt x="1910" y="76"/>
                  </a:cubicBezTo>
                  <a:cubicBezTo>
                    <a:pt x="1910" y="227"/>
                    <a:pt x="1910" y="227"/>
                    <a:pt x="1910" y="227"/>
                  </a:cubicBezTo>
                  <a:cubicBezTo>
                    <a:pt x="1910" y="289"/>
                    <a:pt x="1956" y="310"/>
                    <a:pt x="2002" y="310"/>
                  </a:cubicBezTo>
                  <a:cubicBezTo>
                    <a:pt x="2069" y="310"/>
                    <a:pt x="2102" y="272"/>
                    <a:pt x="2102" y="217"/>
                  </a:cubicBezTo>
                  <a:cubicBezTo>
                    <a:pt x="2102" y="94"/>
                    <a:pt x="2102" y="94"/>
                    <a:pt x="2102" y="94"/>
                  </a:cubicBezTo>
                  <a:cubicBezTo>
                    <a:pt x="2102" y="58"/>
                    <a:pt x="2091" y="41"/>
                    <a:pt x="2060" y="41"/>
                  </a:cubicBezTo>
                  <a:cubicBezTo>
                    <a:pt x="2051" y="41"/>
                    <a:pt x="2051" y="41"/>
                    <a:pt x="2051" y="41"/>
                  </a:cubicBezTo>
                  <a:lnTo>
                    <a:pt x="2051" y="22"/>
                  </a:lnTo>
                  <a:close/>
                  <a:moveTo>
                    <a:pt x="2436" y="291"/>
                  </a:moveTo>
                  <a:cubicBezTo>
                    <a:pt x="2436" y="316"/>
                    <a:pt x="2445" y="321"/>
                    <a:pt x="2464" y="321"/>
                  </a:cubicBezTo>
                  <a:cubicBezTo>
                    <a:pt x="2464" y="337"/>
                    <a:pt x="2464" y="337"/>
                    <a:pt x="2464" y="337"/>
                  </a:cubicBezTo>
                  <a:cubicBezTo>
                    <a:pt x="2345" y="337"/>
                    <a:pt x="2345" y="337"/>
                    <a:pt x="2345" y="337"/>
                  </a:cubicBezTo>
                  <a:cubicBezTo>
                    <a:pt x="2345" y="321"/>
                    <a:pt x="2345" y="321"/>
                    <a:pt x="2345" y="321"/>
                  </a:cubicBezTo>
                  <a:cubicBezTo>
                    <a:pt x="2366" y="319"/>
                    <a:pt x="2374" y="305"/>
                    <a:pt x="2374" y="263"/>
                  </a:cubicBezTo>
                  <a:cubicBezTo>
                    <a:pt x="2374" y="219"/>
                    <a:pt x="2374" y="219"/>
                    <a:pt x="2374" y="219"/>
                  </a:cubicBezTo>
                  <a:cubicBezTo>
                    <a:pt x="2374" y="179"/>
                    <a:pt x="2363" y="163"/>
                    <a:pt x="2342" y="163"/>
                  </a:cubicBezTo>
                  <a:cubicBezTo>
                    <a:pt x="2327" y="163"/>
                    <a:pt x="2310" y="171"/>
                    <a:pt x="2289" y="185"/>
                  </a:cubicBezTo>
                  <a:cubicBezTo>
                    <a:pt x="2289" y="288"/>
                    <a:pt x="2289" y="288"/>
                    <a:pt x="2289" y="288"/>
                  </a:cubicBezTo>
                  <a:cubicBezTo>
                    <a:pt x="2289" y="311"/>
                    <a:pt x="2298" y="321"/>
                    <a:pt x="2319" y="321"/>
                  </a:cubicBezTo>
                  <a:cubicBezTo>
                    <a:pt x="2323" y="321"/>
                    <a:pt x="2323" y="321"/>
                    <a:pt x="2323" y="321"/>
                  </a:cubicBezTo>
                  <a:cubicBezTo>
                    <a:pt x="2323" y="337"/>
                    <a:pt x="2323" y="337"/>
                    <a:pt x="2323" y="337"/>
                  </a:cubicBezTo>
                  <a:cubicBezTo>
                    <a:pt x="2195" y="337"/>
                    <a:pt x="2195" y="337"/>
                    <a:pt x="2195" y="337"/>
                  </a:cubicBezTo>
                  <a:cubicBezTo>
                    <a:pt x="2195" y="321"/>
                    <a:pt x="2195" y="321"/>
                    <a:pt x="2195" y="321"/>
                  </a:cubicBezTo>
                  <a:cubicBezTo>
                    <a:pt x="2198" y="321"/>
                    <a:pt x="2198" y="321"/>
                    <a:pt x="2198" y="321"/>
                  </a:cubicBezTo>
                  <a:cubicBezTo>
                    <a:pt x="2219" y="321"/>
                    <a:pt x="2227" y="311"/>
                    <a:pt x="2227" y="285"/>
                  </a:cubicBezTo>
                  <a:cubicBezTo>
                    <a:pt x="2227" y="186"/>
                    <a:pt x="2227" y="186"/>
                    <a:pt x="2227" y="186"/>
                  </a:cubicBezTo>
                  <a:cubicBezTo>
                    <a:pt x="2227" y="175"/>
                    <a:pt x="2221" y="169"/>
                    <a:pt x="2203" y="163"/>
                  </a:cubicBezTo>
                  <a:cubicBezTo>
                    <a:pt x="2192" y="160"/>
                    <a:pt x="2192" y="160"/>
                    <a:pt x="2192" y="160"/>
                  </a:cubicBezTo>
                  <a:cubicBezTo>
                    <a:pt x="2192" y="148"/>
                    <a:pt x="2192" y="148"/>
                    <a:pt x="2192" y="148"/>
                  </a:cubicBezTo>
                  <a:cubicBezTo>
                    <a:pt x="2279" y="119"/>
                    <a:pt x="2279" y="119"/>
                    <a:pt x="2279" y="119"/>
                  </a:cubicBezTo>
                  <a:cubicBezTo>
                    <a:pt x="2289" y="119"/>
                    <a:pt x="2289" y="119"/>
                    <a:pt x="2289" y="119"/>
                  </a:cubicBezTo>
                  <a:cubicBezTo>
                    <a:pt x="2289" y="164"/>
                    <a:pt x="2289" y="164"/>
                    <a:pt x="2289" y="164"/>
                  </a:cubicBezTo>
                  <a:cubicBezTo>
                    <a:pt x="2326" y="140"/>
                    <a:pt x="2358" y="124"/>
                    <a:pt x="2382" y="124"/>
                  </a:cubicBezTo>
                  <a:cubicBezTo>
                    <a:pt x="2419" y="124"/>
                    <a:pt x="2436" y="151"/>
                    <a:pt x="2436" y="212"/>
                  </a:cubicBezTo>
                  <a:lnTo>
                    <a:pt x="2436" y="291"/>
                  </a:lnTo>
                  <a:close/>
                  <a:moveTo>
                    <a:pt x="2610" y="337"/>
                  </a:moveTo>
                  <a:cubicBezTo>
                    <a:pt x="2483" y="337"/>
                    <a:pt x="2483" y="337"/>
                    <a:pt x="2483" y="337"/>
                  </a:cubicBezTo>
                  <a:cubicBezTo>
                    <a:pt x="2483" y="321"/>
                    <a:pt x="2483" y="321"/>
                    <a:pt x="2483" y="321"/>
                  </a:cubicBezTo>
                  <a:cubicBezTo>
                    <a:pt x="2488" y="321"/>
                    <a:pt x="2488" y="321"/>
                    <a:pt x="2488" y="321"/>
                  </a:cubicBezTo>
                  <a:cubicBezTo>
                    <a:pt x="2509" y="321"/>
                    <a:pt x="2517" y="311"/>
                    <a:pt x="2517" y="285"/>
                  </a:cubicBezTo>
                  <a:cubicBezTo>
                    <a:pt x="2517" y="188"/>
                    <a:pt x="2517" y="188"/>
                    <a:pt x="2517" y="188"/>
                  </a:cubicBezTo>
                  <a:cubicBezTo>
                    <a:pt x="2517" y="175"/>
                    <a:pt x="2514" y="171"/>
                    <a:pt x="2500" y="166"/>
                  </a:cubicBezTo>
                  <a:cubicBezTo>
                    <a:pt x="2483" y="160"/>
                    <a:pt x="2483" y="160"/>
                    <a:pt x="2483" y="160"/>
                  </a:cubicBezTo>
                  <a:cubicBezTo>
                    <a:pt x="2483" y="148"/>
                    <a:pt x="2483" y="148"/>
                    <a:pt x="2483" y="148"/>
                  </a:cubicBezTo>
                  <a:cubicBezTo>
                    <a:pt x="2569" y="119"/>
                    <a:pt x="2569" y="119"/>
                    <a:pt x="2569" y="119"/>
                  </a:cubicBezTo>
                  <a:cubicBezTo>
                    <a:pt x="2579" y="119"/>
                    <a:pt x="2579" y="119"/>
                    <a:pt x="2579" y="119"/>
                  </a:cubicBezTo>
                  <a:cubicBezTo>
                    <a:pt x="2579" y="289"/>
                    <a:pt x="2579" y="289"/>
                    <a:pt x="2579" y="289"/>
                  </a:cubicBezTo>
                  <a:cubicBezTo>
                    <a:pt x="2579" y="310"/>
                    <a:pt x="2587" y="321"/>
                    <a:pt x="2610" y="321"/>
                  </a:cubicBezTo>
                  <a:lnTo>
                    <a:pt x="2610" y="337"/>
                  </a:lnTo>
                  <a:close/>
                  <a:moveTo>
                    <a:pt x="2586" y="38"/>
                  </a:moveTo>
                  <a:cubicBezTo>
                    <a:pt x="2586" y="59"/>
                    <a:pt x="2566" y="73"/>
                    <a:pt x="2546" y="73"/>
                  </a:cubicBezTo>
                  <a:cubicBezTo>
                    <a:pt x="2522" y="73"/>
                    <a:pt x="2505" y="58"/>
                    <a:pt x="2505" y="38"/>
                  </a:cubicBezTo>
                  <a:cubicBezTo>
                    <a:pt x="2505" y="20"/>
                    <a:pt x="2524" y="4"/>
                    <a:pt x="2546" y="4"/>
                  </a:cubicBezTo>
                  <a:cubicBezTo>
                    <a:pt x="2569" y="4"/>
                    <a:pt x="2586" y="19"/>
                    <a:pt x="2586" y="38"/>
                  </a:cubicBezTo>
                  <a:close/>
                  <a:moveTo>
                    <a:pt x="2615" y="130"/>
                  </a:moveTo>
                  <a:cubicBezTo>
                    <a:pt x="2744" y="130"/>
                    <a:pt x="2744" y="130"/>
                    <a:pt x="2744" y="130"/>
                  </a:cubicBezTo>
                  <a:cubicBezTo>
                    <a:pt x="2744" y="146"/>
                    <a:pt x="2744" y="146"/>
                    <a:pt x="2744" y="146"/>
                  </a:cubicBezTo>
                  <a:cubicBezTo>
                    <a:pt x="2726" y="146"/>
                    <a:pt x="2726" y="146"/>
                    <a:pt x="2726" y="146"/>
                  </a:cubicBezTo>
                  <a:cubicBezTo>
                    <a:pt x="2715" y="146"/>
                    <a:pt x="2711" y="156"/>
                    <a:pt x="2720" y="175"/>
                  </a:cubicBezTo>
                  <a:cubicBezTo>
                    <a:pt x="2765" y="276"/>
                    <a:pt x="2765" y="276"/>
                    <a:pt x="2765" y="276"/>
                  </a:cubicBezTo>
                  <a:cubicBezTo>
                    <a:pt x="2804" y="186"/>
                    <a:pt x="2804" y="186"/>
                    <a:pt x="2804" y="186"/>
                  </a:cubicBezTo>
                  <a:cubicBezTo>
                    <a:pt x="2816" y="160"/>
                    <a:pt x="2810" y="150"/>
                    <a:pt x="2774" y="146"/>
                  </a:cubicBezTo>
                  <a:cubicBezTo>
                    <a:pt x="2774" y="130"/>
                    <a:pt x="2774" y="130"/>
                    <a:pt x="2774" y="130"/>
                  </a:cubicBezTo>
                  <a:cubicBezTo>
                    <a:pt x="2875" y="130"/>
                    <a:pt x="2875" y="130"/>
                    <a:pt x="2875" y="130"/>
                  </a:cubicBezTo>
                  <a:cubicBezTo>
                    <a:pt x="2875" y="146"/>
                    <a:pt x="2875" y="146"/>
                    <a:pt x="2875" y="146"/>
                  </a:cubicBezTo>
                  <a:cubicBezTo>
                    <a:pt x="2849" y="149"/>
                    <a:pt x="2842" y="155"/>
                    <a:pt x="2833" y="177"/>
                  </a:cubicBezTo>
                  <a:cubicBezTo>
                    <a:pt x="2760" y="340"/>
                    <a:pt x="2760" y="340"/>
                    <a:pt x="2760" y="340"/>
                  </a:cubicBezTo>
                  <a:cubicBezTo>
                    <a:pt x="2730" y="340"/>
                    <a:pt x="2730" y="340"/>
                    <a:pt x="2730" y="340"/>
                  </a:cubicBezTo>
                  <a:cubicBezTo>
                    <a:pt x="2654" y="178"/>
                    <a:pt x="2654" y="178"/>
                    <a:pt x="2654" y="178"/>
                  </a:cubicBezTo>
                  <a:cubicBezTo>
                    <a:pt x="2644" y="157"/>
                    <a:pt x="2637" y="149"/>
                    <a:pt x="2615" y="146"/>
                  </a:cubicBezTo>
                  <a:lnTo>
                    <a:pt x="2615" y="130"/>
                  </a:lnTo>
                  <a:close/>
                  <a:moveTo>
                    <a:pt x="3079" y="278"/>
                  </a:moveTo>
                  <a:cubicBezTo>
                    <a:pt x="3051" y="318"/>
                    <a:pt x="3010" y="342"/>
                    <a:pt x="2971" y="342"/>
                  </a:cubicBezTo>
                  <a:cubicBezTo>
                    <a:pt x="2916" y="342"/>
                    <a:pt x="2878" y="300"/>
                    <a:pt x="2878" y="239"/>
                  </a:cubicBezTo>
                  <a:cubicBezTo>
                    <a:pt x="2878" y="172"/>
                    <a:pt x="2923" y="124"/>
                    <a:pt x="2987" y="124"/>
                  </a:cubicBezTo>
                  <a:cubicBezTo>
                    <a:pt x="3014" y="124"/>
                    <a:pt x="3035" y="133"/>
                    <a:pt x="3051" y="149"/>
                  </a:cubicBezTo>
                  <a:cubicBezTo>
                    <a:pt x="3080" y="179"/>
                    <a:pt x="3066" y="207"/>
                    <a:pt x="3084" y="216"/>
                  </a:cubicBezTo>
                  <a:cubicBezTo>
                    <a:pt x="3084" y="231"/>
                    <a:pt x="3084" y="231"/>
                    <a:pt x="3084" y="231"/>
                  </a:cubicBezTo>
                  <a:cubicBezTo>
                    <a:pt x="2944" y="231"/>
                    <a:pt x="2944" y="231"/>
                    <a:pt x="2944" y="231"/>
                  </a:cubicBezTo>
                  <a:cubicBezTo>
                    <a:pt x="2948" y="273"/>
                    <a:pt x="2976" y="305"/>
                    <a:pt x="3006" y="305"/>
                  </a:cubicBezTo>
                  <a:cubicBezTo>
                    <a:pt x="3025" y="305"/>
                    <a:pt x="3043" y="294"/>
                    <a:pt x="3068" y="268"/>
                  </a:cubicBezTo>
                  <a:lnTo>
                    <a:pt x="3079" y="278"/>
                  </a:lnTo>
                  <a:close/>
                  <a:moveTo>
                    <a:pt x="3014" y="211"/>
                  </a:moveTo>
                  <a:cubicBezTo>
                    <a:pt x="3014" y="172"/>
                    <a:pt x="3000" y="148"/>
                    <a:pt x="2978" y="148"/>
                  </a:cubicBezTo>
                  <a:cubicBezTo>
                    <a:pt x="2957" y="148"/>
                    <a:pt x="2939" y="175"/>
                    <a:pt x="2942" y="211"/>
                  </a:cubicBezTo>
                  <a:lnTo>
                    <a:pt x="3014" y="211"/>
                  </a:lnTo>
                  <a:close/>
                  <a:moveTo>
                    <a:pt x="3252" y="337"/>
                  </a:moveTo>
                  <a:cubicBezTo>
                    <a:pt x="3111" y="337"/>
                    <a:pt x="3111" y="337"/>
                    <a:pt x="3111" y="337"/>
                  </a:cubicBezTo>
                  <a:cubicBezTo>
                    <a:pt x="3111" y="321"/>
                    <a:pt x="3111" y="321"/>
                    <a:pt x="3111" y="321"/>
                  </a:cubicBezTo>
                  <a:cubicBezTo>
                    <a:pt x="3114" y="321"/>
                    <a:pt x="3114" y="321"/>
                    <a:pt x="3114" y="321"/>
                  </a:cubicBezTo>
                  <a:cubicBezTo>
                    <a:pt x="3135" y="321"/>
                    <a:pt x="3143" y="311"/>
                    <a:pt x="3143" y="285"/>
                  </a:cubicBezTo>
                  <a:cubicBezTo>
                    <a:pt x="3143" y="203"/>
                    <a:pt x="3143" y="203"/>
                    <a:pt x="3143" y="203"/>
                  </a:cubicBezTo>
                  <a:cubicBezTo>
                    <a:pt x="3143" y="180"/>
                    <a:pt x="3140" y="175"/>
                    <a:pt x="3125" y="169"/>
                  </a:cubicBezTo>
                  <a:cubicBezTo>
                    <a:pt x="3111" y="163"/>
                    <a:pt x="3111" y="163"/>
                    <a:pt x="3111" y="163"/>
                  </a:cubicBezTo>
                  <a:cubicBezTo>
                    <a:pt x="3111" y="150"/>
                    <a:pt x="3111" y="150"/>
                    <a:pt x="3111" y="150"/>
                  </a:cubicBezTo>
                  <a:cubicBezTo>
                    <a:pt x="3194" y="119"/>
                    <a:pt x="3194" y="119"/>
                    <a:pt x="3194" y="119"/>
                  </a:cubicBezTo>
                  <a:cubicBezTo>
                    <a:pt x="3205" y="119"/>
                    <a:pt x="3205" y="119"/>
                    <a:pt x="3205" y="119"/>
                  </a:cubicBezTo>
                  <a:cubicBezTo>
                    <a:pt x="3205" y="176"/>
                    <a:pt x="3205" y="176"/>
                    <a:pt x="3205" y="176"/>
                  </a:cubicBezTo>
                  <a:cubicBezTo>
                    <a:pt x="3206" y="176"/>
                    <a:pt x="3206" y="176"/>
                    <a:pt x="3206" y="176"/>
                  </a:cubicBezTo>
                  <a:cubicBezTo>
                    <a:pt x="3224" y="139"/>
                    <a:pt x="3233" y="124"/>
                    <a:pt x="3250" y="124"/>
                  </a:cubicBezTo>
                  <a:cubicBezTo>
                    <a:pt x="3253" y="124"/>
                    <a:pt x="3257" y="125"/>
                    <a:pt x="3260" y="126"/>
                  </a:cubicBezTo>
                  <a:cubicBezTo>
                    <a:pt x="3300" y="141"/>
                    <a:pt x="3300" y="141"/>
                    <a:pt x="3300" y="141"/>
                  </a:cubicBezTo>
                  <a:cubicBezTo>
                    <a:pt x="3294" y="162"/>
                    <a:pt x="3286" y="180"/>
                    <a:pt x="3276" y="194"/>
                  </a:cubicBezTo>
                  <a:cubicBezTo>
                    <a:pt x="3260" y="188"/>
                    <a:pt x="3241" y="182"/>
                    <a:pt x="3235" y="182"/>
                  </a:cubicBezTo>
                  <a:cubicBezTo>
                    <a:pt x="3224" y="182"/>
                    <a:pt x="3216" y="189"/>
                    <a:pt x="3205" y="205"/>
                  </a:cubicBezTo>
                  <a:cubicBezTo>
                    <a:pt x="3205" y="287"/>
                    <a:pt x="3205" y="287"/>
                    <a:pt x="3205" y="287"/>
                  </a:cubicBezTo>
                  <a:cubicBezTo>
                    <a:pt x="3205" y="311"/>
                    <a:pt x="3212" y="321"/>
                    <a:pt x="3239" y="321"/>
                  </a:cubicBezTo>
                  <a:cubicBezTo>
                    <a:pt x="3252" y="321"/>
                    <a:pt x="3252" y="321"/>
                    <a:pt x="3252" y="321"/>
                  </a:cubicBezTo>
                  <a:lnTo>
                    <a:pt x="3252" y="337"/>
                  </a:lnTo>
                  <a:close/>
                  <a:moveTo>
                    <a:pt x="3332" y="277"/>
                  </a:moveTo>
                  <a:cubicBezTo>
                    <a:pt x="3348" y="277"/>
                    <a:pt x="3348" y="277"/>
                    <a:pt x="3348" y="277"/>
                  </a:cubicBezTo>
                  <a:cubicBezTo>
                    <a:pt x="3357" y="305"/>
                    <a:pt x="3379" y="321"/>
                    <a:pt x="3401" y="321"/>
                  </a:cubicBezTo>
                  <a:cubicBezTo>
                    <a:pt x="3415" y="321"/>
                    <a:pt x="3427" y="310"/>
                    <a:pt x="3427" y="297"/>
                  </a:cubicBezTo>
                  <a:cubicBezTo>
                    <a:pt x="3427" y="262"/>
                    <a:pt x="3332" y="250"/>
                    <a:pt x="3332" y="189"/>
                  </a:cubicBezTo>
                  <a:cubicBezTo>
                    <a:pt x="3332" y="150"/>
                    <a:pt x="3364" y="124"/>
                    <a:pt x="3412" y="124"/>
                  </a:cubicBezTo>
                  <a:cubicBezTo>
                    <a:pt x="3431" y="124"/>
                    <a:pt x="3447" y="128"/>
                    <a:pt x="3468" y="135"/>
                  </a:cubicBezTo>
                  <a:cubicBezTo>
                    <a:pt x="3469" y="189"/>
                    <a:pt x="3469" y="189"/>
                    <a:pt x="3469" y="189"/>
                  </a:cubicBezTo>
                  <a:cubicBezTo>
                    <a:pt x="3453" y="189"/>
                    <a:pt x="3453" y="189"/>
                    <a:pt x="3453" y="189"/>
                  </a:cubicBezTo>
                  <a:cubicBezTo>
                    <a:pt x="3444" y="161"/>
                    <a:pt x="3427" y="146"/>
                    <a:pt x="3405" y="146"/>
                  </a:cubicBezTo>
                  <a:cubicBezTo>
                    <a:pt x="3392" y="146"/>
                    <a:pt x="3382" y="154"/>
                    <a:pt x="3382" y="166"/>
                  </a:cubicBezTo>
                  <a:cubicBezTo>
                    <a:pt x="3382" y="207"/>
                    <a:pt x="3482" y="209"/>
                    <a:pt x="3482" y="278"/>
                  </a:cubicBezTo>
                  <a:cubicBezTo>
                    <a:pt x="3482" y="316"/>
                    <a:pt x="3455" y="342"/>
                    <a:pt x="3416" y="342"/>
                  </a:cubicBezTo>
                  <a:cubicBezTo>
                    <a:pt x="3381" y="342"/>
                    <a:pt x="3369" y="335"/>
                    <a:pt x="3362" y="335"/>
                  </a:cubicBezTo>
                  <a:cubicBezTo>
                    <a:pt x="3359" y="335"/>
                    <a:pt x="3356" y="337"/>
                    <a:pt x="3352" y="341"/>
                  </a:cubicBezTo>
                  <a:cubicBezTo>
                    <a:pt x="3338" y="341"/>
                    <a:pt x="3338" y="341"/>
                    <a:pt x="3338" y="341"/>
                  </a:cubicBezTo>
                  <a:lnTo>
                    <a:pt x="3332" y="277"/>
                  </a:lnTo>
                  <a:close/>
                  <a:moveTo>
                    <a:pt x="3635" y="337"/>
                  </a:moveTo>
                  <a:cubicBezTo>
                    <a:pt x="3508" y="337"/>
                    <a:pt x="3508" y="337"/>
                    <a:pt x="3508" y="337"/>
                  </a:cubicBezTo>
                  <a:cubicBezTo>
                    <a:pt x="3508" y="321"/>
                    <a:pt x="3508" y="321"/>
                    <a:pt x="3508" y="321"/>
                  </a:cubicBezTo>
                  <a:cubicBezTo>
                    <a:pt x="3514" y="321"/>
                    <a:pt x="3514" y="321"/>
                    <a:pt x="3514" y="321"/>
                  </a:cubicBezTo>
                  <a:cubicBezTo>
                    <a:pt x="3535" y="321"/>
                    <a:pt x="3542" y="311"/>
                    <a:pt x="3542" y="285"/>
                  </a:cubicBezTo>
                  <a:cubicBezTo>
                    <a:pt x="3542" y="188"/>
                    <a:pt x="3542" y="188"/>
                    <a:pt x="3542" y="188"/>
                  </a:cubicBezTo>
                  <a:cubicBezTo>
                    <a:pt x="3542" y="175"/>
                    <a:pt x="3539" y="171"/>
                    <a:pt x="3525" y="166"/>
                  </a:cubicBezTo>
                  <a:cubicBezTo>
                    <a:pt x="3508" y="160"/>
                    <a:pt x="3508" y="160"/>
                    <a:pt x="3508" y="160"/>
                  </a:cubicBezTo>
                  <a:cubicBezTo>
                    <a:pt x="3508" y="148"/>
                    <a:pt x="3508" y="148"/>
                    <a:pt x="3508" y="148"/>
                  </a:cubicBezTo>
                  <a:cubicBezTo>
                    <a:pt x="3595" y="119"/>
                    <a:pt x="3595" y="119"/>
                    <a:pt x="3595" y="119"/>
                  </a:cubicBezTo>
                  <a:cubicBezTo>
                    <a:pt x="3604" y="119"/>
                    <a:pt x="3604" y="119"/>
                    <a:pt x="3604" y="119"/>
                  </a:cubicBezTo>
                  <a:cubicBezTo>
                    <a:pt x="3604" y="289"/>
                    <a:pt x="3604" y="289"/>
                    <a:pt x="3604" y="289"/>
                  </a:cubicBezTo>
                  <a:cubicBezTo>
                    <a:pt x="3604" y="310"/>
                    <a:pt x="3613" y="321"/>
                    <a:pt x="3635" y="321"/>
                  </a:cubicBezTo>
                  <a:lnTo>
                    <a:pt x="3635" y="337"/>
                  </a:lnTo>
                  <a:close/>
                  <a:moveTo>
                    <a:pt x="3611" y="38"/>
                  </a:moveTo>
                  <a:cubicBezTo>
                    <a:pt x="3611" y="59"/>
                    <a:pt x="3592" y="73"/>
                    <a:pt x="3571" y="73"/>
                  </a:cubicBezTo>
                  <a:cubicBezTo>
                    <a:pt x="3548" y="73"/>
                    <a:pt x="3531" y="58"/>
                    <a:pt x="3531" y="38"/>
                  </a:cubicBezTo>
                  <a:cubicBezTo>
                    <a:pt x="3531" y="20"/>
                    <a:pt x="3550" y="4"/>
                    <a:pt x="3571" y="4"/>
                  </a:cubicBezTo>
                  <a:cubicBezTo>
                    <a:pt x="3595" y="4"/>
                    <a:pt x="3611" y="19"/>
                    <a:pt x="3611" y="38"/>
                  </a:cubicBezTo>
                  <a:close/>
                  <a:moveTo>
                    <a:pt x="3750" y="281"/>
                  </a:moveTo>
                  <a:cubicBezTo>
                    <a:pt x="3750" y="299"/>
                    <a:pt x="3758" y="307"/>
                    <a:pt x="3773" y="307"/>
                  </a:cubicBezTo>
                  <a:cubicBezTo>
                    <a:pt x="3785" y="307"/>
                    <a:pt x="3797" y="300"/>
                    <a:pt x="3811" y="282"/>
                  </a:cubicBezTo>
                  <a:cubicBezTo>
                    <a:pt x="3819" y="296"/>
                    <a:pt x="3819" y="296"/>
                    <a:pt x="3819" y="296"/>
                  </a:cubicBezTo>
                  <a:cubicBezTo>
                    <a:pt x="3803" y="324"/>
                    <a:pt x="3773" y="342"/>
                    <a:pt x="3745" y="342"/>
                  </a:cubicBezTo>
                  <a:cubicBezTo>
                    <a:pt x="3711" y="342"/>
                    <a:pt x="3688" y="323"/>
                    <a:pt x="3688" y="280"/>
                  </a:cubicBezTo>
                  <a:cubicBezTo>
                    <a:pt x="3688" y="158"/>
                    <a:pt x="3688" y="158"/>
                    <a:pt x="3688" y="158"/>
                  </a:cubicBezTo>
                  <a:cubicBezTo>
                    <a:pt x="3661" y="158"/>
                    <a:pt x="3661" y="158"/>
                    <a:pt x="3661" y="158"/>
                  </a:cubicBezTo>
                  <a:cubicBezTo>
                    <a:pt x="3661" y="145"/>
                    <a:pt x="3661" y="145"/>
                    <a:pt x="3661" y="145"/>
                  </a:cubicBezTo>
                  <a:cubicBezTo>
                    <a:pt x="3691" y="132"/>
                    <a:pt x="3726" y="95"/>
                    <a:pt x="3735" y="67"/>
                  </a:cubicBezTo>
                  <a:cubicBezTo>
                    <a:pt x="3750" y="67"/>
                    <a:pt x="3750" y="67"/>
                    <a:pt x="3750" y="67"/>
                  </a:cubicBezTo>
                  <a:cubicBezTo>
                    <a:pt x="3750" y="130"/>
                    <a:pt x="3750" y="130"/>
                    <a:pt x="3750" y="130"/>
                  </a:cubicBezTo>
                  <a:cubicBezTo>
                    <a:pt x="3816" y="130"/>
                    <a:pt x="3816" y="130"/>
                    <a:pt x="3816" y="130"/>
                  </a:cubicBezTo>
                  <a:cubicBezTo>
                    <a:pt x="3808" y="158"/>
                    <a:pt x="3808" y="158"/>
                    <a:pt x="3808" y="158"/>
                  </a:cubicBezTo>
                  <a:cubicBezTo>
                    <a:pt x="3750" y="158"/>
                    <a:pt x="3750" y="158"/>
                    <a:pt x="3750" y="158"/>
                  </a:cubicBezTo>
                  <a:lnTo>
                    <a:pt x="3750" y="281"/>
                  </a:lnTo>
                  <a:close/>
                  <a:moveTo>
                    <a:pt x="3897" y="192"/>
                  </a:moveTo>
                  <a:cubicBezTo>
                    <a:pt x="3879" y="156"/>
                    <a:pt x="3871" y="146"/>
                    <a:pt x="3849" y="146"/>
                  </a:cubicBezTo>
                  <a:cubicBezTo>
                    <a:pt x="3849" y="130"/>
                    <a:pt x="3849" y="130"/>
                    <a:pt x="3849" y="130"/>
                  </a:cubicBezTo>
                  <a:cubicBezTo>
                    <a:pt x="3978" y="130"/>
                    <a:pt x="3978" y="130"/>
                    <a:pt x="3978" y="130"/>
                  </a:cubicBezTo>
                  <a:cubicBezTo>
                    <a:pt x="3978" y="146"/>
                    <a:pt x="3978" y="146"/>
                    <a:pt x="3978" y="146"/>
                  </a:cubicBezTo>
                  <a:cubicBezTo>
                    <a:pt x="3952" y="146"/>
                    <a:pt x="3948" y="156"/>
                    <a:pt x="3958" y="177"/>
                  </a:cubicBezTo>
                  <a:cubicBezTo>
                    <a:pt x="4000" y="264"/>
                    <a:pt x="4000" y="264"/>
                    <a:pt x="4000" y="264"/>
                  </a:cubicBezTo>
                  <a:cubicBezTo>
                    <a:pt x="4038" y="186"/>
                    <a:pt x="4038" y="186"/>
                    <a:pt x="4038" y="186"/>
                  </a:cubicBezTo>
                  <a:cubicBezTo>
                    <a:pt x="4049" y="164"/>
                    <a:pt x="4042" y="147"/>
                    <a:pt x="4012" y="146"/>
                  </a:cubicBezTo>
                  <a:cubicBezTo>
                    <a:pt x="4012" y="130"/>
                    <a:pt x="4012" y="130"/>
                    <a:pt x="4012" y="130"/>
                  </a:cubicBezTo>
                  <a:cubicBezTo>
                    <a:pt x="4106" y="130"/>
                    <a:pt x="4106" y="130"/>
                    <a:pt x="4106" y="130"/>
                  </a:cubicBezTo>
                  <a:cubicBezTo>
                    <a:pt x="4106" y="146"/>
                    <a:pt x="4106" y="146"/>
                    <a:pt x="4106" y="146"/>
                  </a:cubicBezTo>
                  <a:cubicBezTo>
                    <a:pt x="4083" y="151"/>
                    <a:pt x="4077" y="157"/>
                    <a:pt x="4062" y="186"/>
                  </a:cubicBezTo>
                  <a:cubicBezTo>
                    <a:pt x="3949" y="417"/>
                    <a:pt x="3949" y="417"/>
                    <a:pt x="3949" y="417"/>
                  </a:cubicBezTo>
                  <a:cubicBezTo>
                    <a:pt x="3936" y="443"/>
                    <a:pt x="3921" y="455"/>
                    <a:pt x="3903" y="455"/>
                  </a:cubicBezTo>
                  <a:cubicBezTo>
                    <a:pt x="3885" y="455"/>
                    <a:pt x="3871" y="443"/>
                    <a:pt x="3871" y="426"/>
                  </a:cubicBezTo>
                  <a:cubicBezTo>
                    <a:pt x="3871" y="418"/>
                    <a:pt x="3874" y="409"/>
                    <a:pt x="3878" y="405"/>
                  </a:cubicBezTo>
                  <a:cubicBezTo>
                    <a:pt x="3902" y="381"/>
                    <a:pt x="3929" y="413"/>
                    <a:pt x="3956" y="354"/>
                  </a:cubicBezTo>
                  <a:cubicBezTo>
                    <a:pt x="3966" y="332"/>
                    <a:pt x="3966" y="332"/>
                    <a:pt x="3966" y="332"/>
                  </a:cubicBezTo>
                  <a:lnTo>
                    <a:pt x="3897" y="192"/>
                  </a:lnTo>
                  <a:close/>
                  <a:moveTo>
                    <a:pt x="252" y="23"/>
                  </a:moveTo>
                  <a:cubicBezTo>
                    <a:pt x="382" y="23"/>
                    <a:pt x="382" y="23"/>
                    <a:pt x="382" y="23"/>
                  </a:cubicBezTo>
                  <a:cubicBezTo>
                    <a:pt x="382" y="43"/>
                    <a:pt x="382" y="43"/>
                    <a:pt x="382" y="43"/>
                  </a:cubicBezTo>
                  <a:cubicBezTo>
                    <a:pt x="379" y="43"/>
                    <a:pt x="379" y="43"/>
                    <a:pt x="379" y="43"/>
                  </a:cubicBezTo>
                  <a:cubicBezTo>
                    <a:pt x="339" y="43"/>
                    <a:pt x="332" y="60"/>
                    <a:pt x="332" y="85"/>
                  </a:cubicBezTo>
                  <a:cubicBezTo>
                    <a:pt x="332" y="209"/>
                    <a:pt x="332" y="209"/>
                    <a:pt x="332" y="209"/>
                  </a:cubicBezTo>
                  <a:cubicBezTo>
                    <a:pt x="332" y="321"/>
                    <a:pt x="251" y="342"/>
                    <a:pt x="192" y="342"/>
                  </a:cubicBezTo>
                  <a:cubicBezTo>
                    <a:pt x="101" y="342"/>
                    <a:pt x="44" y="303"/>
                    <a:pt x="44" y="226"/>
                  </a:cubicBezTo>
                  <a:cubicBezTo>
                    <a:pt x="44" y="77"/>
                    <a:pt x="44" y="77"/>
                    <a:pt x="44" y="77"/>
                  </a:cubicBezTo>
                  <a:cubicBezTo>
                    <a:pt x="44" y="52"/>
                    <a:pt x="37" y="43"/>
                    <a:pt x="9" y="43"/>
                  </a:cubicBezTo>
                  <a:cubicBezTo>
                    <a:pt x="0" y="43"/>
                    <a:pt x="0" y="43"/>
                    <a:pt x="0" y="43"/>
                  </a:cubicBezTo>
                  <a:cubicBezTo>
                    <a:pt x="0" y="23"/>
                    <a:pt x="0" y="23"/>
                    <a:pt x="0" y="23"/>
                  </a:cubicBezTo>
                  <a:cubicBezTo>
                    <a:pt x="157" y="23"/>
                    <a:pt x="157" y="23"/>
                    <a:pt x="157" y="23"/>
                  </a:cubicBezTo>
                  <a:cubicBezTo>
                    <a:pt x="157" y="43"/>
                    <a:pt x="157" y="43"/>
                    <a:pt x="157" y="43"/>
                  </a:cubicBezTo>
                  <a:cubicBezTo>
                    <a:pt x="149" y="43"/>
                    <a:pt x="149" y="43"/>
                    <a:pt x="149" y="43"/>
                  </a:cubicBezTo>
                  <a:cubicBezTo>
                    <a:pt x="128" y="43"/>
                    <a:pt x="113" y="52"/>
                    <a:pt x="113" y="77"/>
                  </a:cubicBezTo>
                  <a:cubicBezTo>
                    <a:pt x="113" y="226"/>
                    <a:pt x="113" y="226"/>
                    <a:pt x="113" y="226"/>
                  </a:cubicBezTo>
                  <a:cubicBezTo>
                    <a:pt x="113" y="288"/>
                    <a:pt x="158" y="309"/>
                    <a:pt x="204" y="309"/>
                  </a:cubicBezTo>
                  <a:cubicBezTo>
                    <a:pt x="270" y="309"/>
                    <a:pt x="302" y="272"/>
                    <a:pt x="302" y="216"/>
                  </a:cubicBezTo>
                  <a:cubicBezTo>
                    <a:pt x="302" y="95"/>
                    <a:pt x="302" y="95"/>
                    <a:pt x="302" y="95"/>
                  </a:cubicBezTo>
                  <a:cubicBezTo>
                    <a:pt x="302" y="59"/>
                    <a:pt x="292" y="43"/>
                    <a:pt x="261" y="43"/>
                  </a:cubicBezTo>
                  <a:cubicBezTo>
                    <a:pt x="252" y="43"/>
                    <a:pt x="252" y="43"/>
                    <a:pt x="252" y="43"/>
                  </a:cubicBezTo>
                  <a:lnTo>
                    <a:pt x="252" y="23"/>
                  </a:lnTo>
                  <a:close/>
                  <a:moveTo>
                    <a:pt x="462" y="280"/>
                  </a:moveTo>
                  <a:cubicBezTo>
                    <a:pt x="462" y="298"/>
                    <a:pt x="470" y="306"/>
                    <a:pt x="485" y="306"/>
                  </a:cubicBezTo>
                  <a:cubicBezTo>
                    <a:pt x="497" y="306"/>
                    <a:pt x="508" y="299"/>
                    <a:pt x="523" y="281"/>
                  </a:cubicBezTo>
                  <a:cubicBezTo>
                    <a:pt x="530" y="295"/>
                    <a:pt x="530" y="295"/>
                    <a:pt x="530" y="295"/>
                  </a:cubicBezTo>
                  <a:cubicBezTo>
                    <a:pt x="515" y="322"/>
                    <a:pt x="485" y="341"/>
                    <a:pt x="457" y="341"/>
                  </a:cubicBezTo>
                  <a:cubicBezTo>
                    <a:pt x="423" y="341"/>
                    <a:pt x="401" y="322"/>
                    <a:pt x="401" y="279"/>
                  </a:cubicBezTo>
                  <a:cubicBezTo>
                    <a:pt x="401" y="158"/>
                    <a:pt x="401" y="158"/>
                    <a:pt x="401" y="158"/>
                  </a:cubicBezTo>
                  <a:cubicBezTo>
                    <a:pt x="374" y="158"/>
                    <a:pt x="374" y="158"/>
                    <a:pt x="374" y="158"/>
                  </a:cubicBezTo>
                  <a:cubicBezTo>
                    <a:pt x="374" y="145"/>
                    <a:pt x="374" y="145"/>
                    <a:pt x="374" y="145"/>
                  </a:cubicBezTo>
                  <a:cubicBezTo>
                    <a:pt x="404" y="133"/>
                    <a:pt x="438" y="96"/>
                    <a:pt x="447" y="68"/>
                  </a:cubicBezTo>
                  <a:cubicBezTo>
                    <a:pt x="462" y="68"/>
                    <a:pt x="462" y="68"/>
                    <a:pt x="462" y="68"/>
                  </a:cubicBezTo>
                  <a:cubicBezTo>
                    <a:pt x="462" y="131"/>
                    <a:pt x="462" y="131"/>
                    <a:pt x="462" y="131"/>
                  </a:cubicBezTo>
                  <a:cubicBezTo>
                    <a:pt x="528" y="131"/>
                    <a:pt x="528" y="131"/>
                    <a:pt x="528" y="131"/>
                  </a:cubicBezTo>
                  <a:cubicBezTo>
                    <a:pt x="520" y="158"/>
                    <a:pt x="520" y="158"/>
                    <a:pt x="520" y="158"/>
                  </a:cubicBezTo>
                  <a:cubicBezTo>
                    <a:pt x="462" y="158"/>
                    <a:pt x="462" y="158"/>
                    <a:pt x="462" y="158"/>
                  </a:cubicBezTo>
                  <a:lnTo>
                    <a:pt x="462" y="280"/>
                  </a:lnTo>
                  <a:close/>
                  <a:moveTo>
                    <a:pt x="693" y="335"/>
                  </a:moveTo>
                  <a:cubicBezTo>
                    <a:pt x="553" y="335"/>
                    <a:pt x="553" y="335"/>
                    <a:pt x="553" y="335"/>
                  </a:cubicBezTo>
                  <a:cubicBezTo>
                    <a:pt x="553" y="319"/>
                    <a:pt x="553" y="319"/>
                    <a:pt x="553" y="319"/>
                  </a:cubicBezTo>
                  <a:cubicBezTo>
                    <a:pt x="557" y="319"/>
                    <a:pt x="557" y="319"/>
                    <a:pt x="557" y="319"/>
                  </a:cubicBezTo>
                  <a:cubicBezTo>
                    <a:pt x="577" y="319"/>
                    <a:pt x="585" y="310"/>
                    <a:pt x="585" y="284"/>
                  </a:cubicBezTo>
                  <a:cubicBezTo>
                    <a:pt x="585" y="202"/>
                    <a:pt x="585" y="202"/>
                    <a:pt x="585" y="202"/>
                  </a:cubicBezTo>
                  <a:cubicBezTo>
                    <a:pt x="585" y="180"/>
                    <a:pt x="582" y="175"/>
                    <a:pt x="567" y="169"/>
                  </a:cubicBezTo>
                  <a:cubicBezTo>
                    <a:pt x="553" y="163"/>
                    <a:pt x="553" y="163"/>
                    <a:pt x="553" y="163"/>
                  </a:cubicBezTo>
                  <a:cubicBezTo>
                    <a:pt x="553" y="151"/>
                    <a:pt x="553" y="151"/>
                    <a:pt x="553" y="151"/>
                  </a:cubicBezTo>
                  <a:cubicBezTo>
                    <a:pt x="635" y="120"/>
                    <a:pt x="635" y="120"/>
                    <a:pt x="635" y="120"/>
                  </a:cubicBezTo>
                  <a:cubicBezTo>
                    <a:pt x="646" y="120"/>
                    <a:pt x="646" y="120"/>
                    <a:pt x="646" y="120"/>
                  </a:cubicBezTo>
                  <a:cubicBezTo>
                    <a:pt x="646" y="176"/>
                    <a:pt x="646" y="176"/>
                    <a:pt x="646" y="176"/>
                  </a:cubicBezTo>
                  <a:cubicBezTo>
                    <a:pt x="647" y="176"/>
                    <a:pt x="647" y="176"/>
                    <a:pt x="647" y="176"/>
                  </a:cubicBezTo>
                  <a:cubicBezTo>
                    <a:pt x="666" y="140"/>
                    <a:pt x="674" y="125"/>
                    <a:pt x="691" y="125"/>
                  </a:cubicBezTo>
                  <a:cubicBezTo>
                    <a:pt x="694" y="125"/>
                    <a:pt x="698" y="126"/>
                    <a:pt x="701" y="127"/>
                  </a:cubicBezTo>
                  <a:cubicBezTo>
                    <a:pt x="740" y="141"/>
                    <a:pt x="740" y="141"/>
                    <a:pt x="740" y="141"/>
                  </a:cubicBezTo>
                  <a:cubicBezTo>
                    <a:pt x="734" y="162"/>
                    <a:pt x="726" y="180"/>
                    <a:pt x="716" y="194"/>
                  </a:cubicBezTo>
                  <a:cubicBezTo>
                    <a:pt x="701" y="188"/>
                    <a:pt x="682" y="182"/>
                    <a:pt x="676" y="182"/>
                  </a:cubicBezTo>
                  <a:cubicBezTo>
                    <a:pt x="666" y="182"/>
                    <a:pt x="657" y="189"/>
                    <a:pt x="646" y="204"/>
                  </a:cubicBezTo>
                  <a:cubicBezTo>
                    <a:pt x="646" y="286"/>
                    <a:pt x="646" y="286"/>
                    <a:pt x="646" y="286"/>
                  </a:cubicBezTo>
                  <a:cubicBezTo>
                    <a:pt x="646" y="310"/>
                    <a:pt x="654" y="319"/>
                    <a:pt x="680" y="319"/>
                  </a:cubicBezTo>
                  <a:cubicBezTo>
                    <a:pt x="693" y="319"/>
                    <a:pt x="693" y="319"/>
                    <a:pt x="693" y="319"/>
                  </a:cubicBezTo>
                  <a:lnTo>
                    <a:pt x="693" y="335"/>
                  </a:lnTo>
                  <a:close/>
                  <a:moveTo>
                    <a:pt x="959" y="277"/>
                  </a:moveTo>
                  <a:cubicBezTo>
                    <a:pt x="931" y="317"/>
                    <a:pt x="890" y="341"/>
                    <a:pt x="851" y="341"/>
                  </a:cubicBezTo>
                  <a:cubicBezTo>
                    <a:pt x="797" y="341"/>
                    <a:pt x="759" y="299"/>
                    <a:pt x="759" y="238"/>
                  </a:cubicBezTo>
                  <a:cubicBezTo>
                    <a:pt x="759" y="172"/>
                    <a:pt x="804" y="125"/>
                    <a:pt x="867" y="125"/>
                  </a:cubicBezTo>
                  <a:cubicBezTo>
                    <a:pt x="893" y="125"/>
                    <a:pt x="915" y="134"/>
                    <a:pt x="930" y="149"/>
                  </a:cubicBezTo>
                  <a:cubicBezTo>
                    <a:pt x="960" y="179"/>
                    <a:pt x="946" y="207"/>
                    <a:pt x="963" y="216"/>
                  </a:cubicBezTo>
                  <a:cubicBezTo>
                    <a:pt x="963" y="231"/>
                    <a:pt x="963" y="231"/>
                    <a:pt x="963" y="231"/>
                  </a:cubicBezTo>
                  <a:cubicBezTo>
                    <a:pt x="824" y="231"/>
                    <a:pt x="824" y="231"/>
                    <a:pt x="824" y="231"/>
                  </a:cubicBezTo>
                  <a:cubicBezTo>
                    <a:pt x="828" y="272"/>
                    <a:pt x="856" y="304"/>
                    <a:pt x="886" y="304"/>
                  </a:cubicBezTo>
                  <a:cubicBezTo>
                    <a:pt x="904" y="304"/>
                    <a:pt x="923" y="293"/>
                    <a:pt x="947" y="268"/>
                  </a:cubicBezTo>
                  <a:lnTo>
                    <a:pt x="959" y="277"/>
                  </a:lnTo>
                  <a:close/>
                  <a:moveTo>
                    <a:pt x="894" y="211"/>
                  </a:moveTo>
                  <a:cubicBezTo>
                    <a:pt x="893" y="172"/>
                    <a:pt x="880" y="149"/>
                    <a:pt x="858" y="149"/>
                  </a:cubicBezTo>
                  <a:cubicBezTo>
                    <a:pt x="838" y="149"/>
                    <a:pt x="819" y="175"/>
                    <a:pt x="823" y="211"/>
                  </a:cubicBezTo>
                  <a:lnTo>
                    <a:pt x="894" y="211"/>
                  </a:lnTo>
                  <a:close/>
                  <a:moveTo>
                    <a:pt x="1201" y="287"/>
                  </a:moveTo>
                  <a:cubicBezTo>
                    <a:pt x="1178" y="322"/>
                    <a:pt x="1143" y="341"/>
                    <a:pt x="1099" y="341"/>
                  </a:cubicBezTo>
                  <a:cubicBezTo>
                    <a:pt x="1037" y="341"/>
                    <a:pt x="993" y="299"/>
                    <a:pt x="993" y="242"/>
                  </a:cubicBezTo>
                  <a:cubicBezTo>
                    <a:pt x="993" y="176"/>
                    <a:pt x="1050" y="125"/>
                    <a:pt x="1123" y="125"/>
                  </a:cubicBezTo>
                  <a:cubicBezTo>
                    <a:pt x="1166" y="125"/>
                    <a:pt x="1199" y="143"/>
                    <a:pt x="1199" y="168"/>
                  </a:cubicBezTo>
                  <a:cubicBezTo>
                    <a:pt x="1199" y="183"/>
                    <a:pt x="1189" y="193"/>
                    <a:pt x="1173" y="193"/>
                  </a:cubicBezTo>
                  <a:cubicBezTo>
                    <a:pt x="1138" y="193"/>
                    <a:pt x="1131" y="148"/>
                    <a:pt x="1102" y="148"/>
                  </a:cubicBezTo>
                  <a:cubicBezTo>
                    <a:pt x="1077" y="148"/>
                    <a:pt x="1059" y="179"/>
                    <a:pt x="1059" y="224"/>
                  </a:cubicBezTo>
                  <a:cubicBezTo>
                    <a:pt x="1059" y="278"/>
                    <a:pt x="1085" y="315"/>
                    <a:pt x="1122" y="315"/>
                  </a:cubicBezTo>
                  <a:cubicBezTo>
                    <a:pt x="1145" y="315"/>
                    <a:pt x="1166" y="303"/>
                    <a:pt x="1186" y="279"/>
                  </a:cubicBezTo>
                  <a:lnTo>
                    <a:pt x="1201" y="287"/>
                  </a:lnTo>
                  <a:close/>
                  <a:moveTo>
                    <a:pt x="1310" y="285"/>
                  </a:moveTo>
                  <a:cubicBezTo>
                    <a:pt x="1310" y="316"/>
                    <a:pt x="1318" y="319"/>
                    <a:pt x="1336" y="319"/>
                  </a:cubicBezTo>
                  <a:cubicBezTo>
                    <a:pt x="1341" y="319"/>
                    <a:pt x="1341" y="319"/>
                    <a:pt x="1341" y="319"/>
                  </a:cubicBezTo>
                  <a:cubicBezTo>
                    <a:pt x="1341" y="335"/>
                    <a:pt x="1341" y="335"/>
                    <a:pt x="1341" y="335"/>
                  </a:cubicBezTo>
                  <a:cubicBezTo>
                    <a:pt x="1214" y="335"/>
                    <a:pt x="1214" y="335"/>
                    <a:pt x="1214" y="335"/>
                  </a:cubicBezTo>
                  <a:cubicBezTo>
                    <a:pt x="1214" y="319"/>
                    <a:pt x="1214" y="319"/>
                    <a:pt x="1214" y="319"/>
                  </a:cubicBezTo>
                  <a:cubicBezTo>
                    <a:pt x="1221" y="319"/>
                    <a:pt x="1221" y="319"/>
                    <a:pt x="1221" y="319"/>
                  </a:cubicBezTo>
                  <a:cubicBezTo>
                    <a:pt x="1247" y="319"/>
                    <a:pt x="1249" y="309"/>
                    <a:pt x="1249" y="283"/>
                  </a:cubicBezTo>
                  <a:cubicBezTo>
                    <a:pt x="1249" y="63"/>
                    <a:pt x="1249" y="63"/>
                    <a:pt x="1249" y="63"/>
                  </a:cubicBezTo>
                  <a:cubicBezTo>
                    <a:pt x="1249" y="49"/>
                    <a:pt x="1246" y="45"/>
                    <a:pt x="1233" y="41"/>
                  </a:cubicBezTo>
                  <a:cubicBezTo>
                    <a:pt x="1218" y="36"/>
                    <a:pt x="1218" y="36"/>
                    <a:pt x="1218" y="36"/>
                  </a:cubicBezTo>
                  <a:cubicBezTo>
                    <a:pt x="1218" y="24"/>
                    <a:pt x="1218" y="24"/>
                    <a:pt x="1218" y="24"/>
                  </a:cubicBezTo>
                  <a:cubicBezTo>
                    <a:pt x="1298" y="0"/>
                    <a:pt x="1298" y="0"/>
                    <a:pt x="1298" y="0"/>
                  </a:cubicBezTo>
                  <a:cubicBezTo>
                    <a:pt x="1310" y="0"/>
                    <a:pt x="1310" y="0"/>
                    <a:pt x="1310" y="0"/>
                  </a:cubicBezTo>
                  <a:cubicBezTo>
                    <a:pt x="1310" y="163"/>
                    <a:pt x="1310" y="163"/>
                    <a:pt x="1310" y="163"/>
                  </a:cubicBezTo>
                  <a:cubicBezTo>
                    <a:pt x="1338" y="144"/>
                    <a:pt x="1374" y="125"/>
                    <a:pt x="1400" y="125"/>
                  </a:cubicBezTo>
                  <a:cubicBezTo>
                    <a:pt x="1437" y="125"/>
                    <a:pt x="1455" y="155"/>
                    <a:pt x="1455" y="214"/>
                  </a:cubicBezTo>
                  <a:cubicBezTo>
                    <a:pt x="1455" y="280"/>
                    <a:pt x="1455" y="280"/>
                    <a:pt x="1455" y="280"/>
                  </a:cubicBezTo>
                  <a:cubicBezTo>
                    <a:pt x="1455" y="310"/>
                    <a:pt x="1458" y="319"/>
                    <a:pt x="1478" y="319"/>
                  </a:cubicBezTo>
                  <a:cubicBezTo>
                    <a:pt x="1482" y="319"/>
                    <a:pt x="1482" y="319"/>
                    <a:pt x="1482" y="319"/>
                  </a:cubicBezTo>
                  <a:cubicBezTo>
                    <a:pt x="1482" y="335"/>
                    <a:pt x="1482" y="335"/>
                    <a:pt x="1482" y="335"/>
                  </a:cubicBezTo>
                  <a:cubicBezTo>
                    <a:pt x="1364" y="335"/>
                    <a:pt x="1364" y="335"/>
                    <a:pt x="1364" y="335"/>
                  </a:cubicBezTo>
                  <a:cubicBezTo>
                    <a:pt x="1364" y="319"/>
                    <a:pt x="1364" y="319"/>
                    <a:pt x="1364" y="319"/>
                  </a:cubicBezTo>
                  <a:cubicBezTo>
                    <a:pt x="1368" y="319"/>
                    <a:pt x="1368" y="319"/>
                    <a:pt x="1368" y="319"/>
                  </a:cubicBezTo>
                  <a:cubicBezTo>
                    <a:pt x="1389" y="319"/>
                    <a:pt x="1394" y="311"/>
                    <a:pt x="1394" y="283"/>
                  </a:cubicBezTo>
                  <a:cubicBezTo>
                    <a:pt x="1394" y="207"/>
                    <a:pt x="1394" y="207"/>
                    <a:pt x="1394" y="207"/>
                  </a:cubicBezTo>
                  <a:cubicBezTo>
                    <a:pt x="1394" y="180"/>
                    <a:pt x="1381" y="163"/>
                    <a:pt x="1361" y="163"/>
                  </a:cubicBezTo>
                  <a:cubicBezTo>
                    <a:pt x="1347" y="163"/>
                    <a:pt x="1327" y="170"/>
                    <a:pt x="1310" y="182"/>
                  </a:cubicBezTo>
                  <a:lnTo>
                    <a:pt x="1310" y="285"/>
                  </a:lnTo>
                  <a:close/>
                  <a:moveTo>
                    <a:pt x="1592" y="280"/>
                  </a:moveTo>
                  <a:cubicBezTo>
                    <a:pt x="1592" y="298"/>
                    <a:pt x="1600" y="306"/>
                    <a:pt x="1615" y="306"/>
                  </a:cubicBezTo>
                  <a:cubicBezTo>
                    <a:pt x="1627" y="306"/>
                    <a:pt x="1638" y="299"/>
                    <a:pt x="1653" y="281"/>
                  </a:cubicBezTo>
                  <a:cubicBezTo>
                    <a:pt x="1660" y="295"/>
                    <a:pt x="1660" y="295"/>
                    <a:pt x="1660" y="295"/>
                  </a:cubicBezTo>
                  <a:cubicBezTo>
                    <a:pt x="1645" y="322"/>
                    <a:pt x="1615" y="341"/>
                    <a:pt x="1587" y="341"/>
                  </a:cubicBezTo>
                  <a:cubicBezTo>
                    <a:pt x="1553" y="341"/>
                    <a:pt x="1531" y="322"/>
                    <a:pt x="1531" y="279"/>
                  </a:cubicBezTo>
                  <a:cubicBezTo>
                    <a:pt x="1531" y="158"/>
                    <a:pt x="1531" y="158"/>
                    <a:pt x="1531" y="158"/>
                  </a:cubicBezTo>
                  <a:cubicBezTo>
                    <a:pt x="1504" y="158"/>
                    <a:pt x="1504" y="158"/>
                    <a:pt x="1504" y="158"/>
                  </a:cubicBezTo>
                  <a:cubicBezTo>
                    <a:pt x="1504" y="145"/>
                    <a:pt x="1504" y="145"/>
                    <a:pt x="1504" y="145"/>
                  </a:cubicBezTo>
                  <a:cubicBezTo>
                    <a:pt x="1534" y="133"/>
                    <a:pt x="1568" y="96"/>
                    <a:pt x="1577" y="68"/>
                  </a:cubicBezTo>
                  <a:cubicBezTo>
                    <a:pt x="1592" y="68"/>
                    <a:pt x="1592" y="68"/>
                    <a:pt x="1592" y="68"/>
                  </a:cubicBezTo>
                  <a:cubicBezTo>
                    <a:pt x="1592" y="131"/>
                    <a:pt x="1592" y="131"/>
                    <a:pt x="1592" y="131"/>
                  </a:cubicBezTo>
                  <a:cubicBezTo>
                    <a:pt x="1658" y="131"/>
                    <a:pt x="1658" y="131"/>
                    <a:pt x="1658" y="131"/>
                  </a:cubicBezTo>
                  <a:cubicBezTo>
                    <a:pt x="1650" y="158"/>
                    <a:pt x="1650" y="158"/>
                    <a:pt x="1650" y="158"/>
                  </a:cubicBezTo>
                  <a:cubicBezTo>
                    <a:pt x="1592" y="158"/>
                    <a:pt x="1592" y="158"/>
                    <a:pt x="1592" y="158"/>
                  </a:cubicBezTo>
                  <a:lnTo>
                    <a:pt x="1592" y="280"/>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4" name="Freeform 180"/>
            <p:cNvSpPr>
              <a:spLocks/>
            </p:cNvSpPr>
            <p:nvPr userDrawn="1"/>
          </p:nvSpPr>
          <p:spPr bwMode="auto">
            <a:xfrm>
              <a:off x="125" y="124"/>
              <a:ext cx="204" cy="203"/>
            </a:xfrm>
            <a:custGeom>
              <a:avLst/>
              <a:gdLst>
                <a:gd name="T0" fmla="*/ 67 w 204"/>
                <a:gd name="T1" fmla="*/ 198 h 203"/>
                <a:gd name="T2" fmla="*/ 63 w 204"/>
                <a:gd name="T3" fmla="*/ 194 h 203"/>
                <a:gd name="T4" fmla="*/ 45 w 204"/>
                <a:gd name="T5" fmla="*/ 187 h 203"/>
                <a:gd name="T6" fmla="*/ 42 w 204"/>
                <a:gd name="T7" fmla="*/ 182 h 203"/>
                <a:gd name="T8" fmla="*/ 26 w 204"/>
                <a:gd name="T9" fmla="*/ 171 h 203"/>
                <a:gd name="T10" fmla="*/ 24 w 204"/>
                <a:gd name="T11" fmla="*/ 165 h 203"/>
                <a:gd name="T12" fmla="*/ 12 w 204"/>
                <a:gd name="T13" fmla="*/ 151 h 203"/>
                <a:gd name="T14" fmla="*/ 12 w 204"/>
                <a:gd name="T15" fmla="*/ 145 h 203"/>
                <a:gd name="T16" fmla="*/ 3 w 204"/>
                <a:gd name="T17" fmla="*/ 128 h 203"/>
                <a:gd name="T18" fmla="*/ 4 w 204"/>
                <a:gd name="T19" fmla="*/ 122 h 203"/>
                <a:gd name="T20" fmla="*/ 0 w 204"/>
                <a:gd name="T21" fmla="*/ 103 h 203"/>
                <a:gd name="T22" fmla="*/ 2 w 204"/>
                <a:gd name="T23" fmla="*/ 98 h 203"/>
                <a:gd name="T24" fmla="*/ 2 w 204"/>
                <a:gd name="T25" fmla="*/ 79 h 203"/>
                <a:gd name="T26" fmla="*/ 6 w 204"/>
                <a:gd name="T27" fmla="*/ 74 h 203"/>
                <a:gd name="T28" fmla="*/ 11 w 204"/>
                <a:gd name="T29" fmla="*/ 56 h 203"/>
                <a:gd name="T30" fmla="*/ 15 w 204"/>
                <a:gd name="T31" fmla="*/ 52 h 203"/>
                <a:gd name="T32" fmla="*/ 24 w 204"/>
                <a:gd name="T33" fmla="*/ 35 h 203"/>
                <a:gd name="T34" fmla="*/ 30 w 204"/>
                <a:gd name="T35" fmla="*/ 33 h 203"/>
                <a:gd name="T36" fmla="*/ 42 w 204"/>
                <a:gd name="T37" fmla="*/ 19 h 203"/>
                <a:gd name="T38" fmla="*/ 48 w 204"/>
                <a:gd name="T39" fmla="*/ 17 h 203"/>
                <a:gd name="T40" fmla="*/ 64 w 204"/>
                <a:gd name="T41" fmla="*/ 7 h 203"/>
                <a:gd name="T42" fmla="*/ 70 w 204"/>
                <a:gd name="T43" fmla="*/ 7 h 203"/>
                <a:gd name="T44" fmla="*/ 88 w 204"/>
                <a:gd name="T45" fmla="*/ 1 h 203"/>
                <a:gd name="T46" fmla="*/ 94 w 204"/>
                <a:gd name="T47" fmla="*/ 2 h 203"/>
                <a:gd name="T48" fmla="*/ 112 w 204"/>
                <a:gd name="T49" fmla="*/ 0 h 203"/>
                <a:gd name="T50" fmla="*/ 118 w 204"/>
                <a:gd name="T51" fmla="*/ 3 h 203"/>
                <a:gd name="T52" fmla="*/ 136 w 204"/>
                <a:gd name="T53" fmla="*/ 6 h 203"/>
                <a:gd name="T54" fmla="*/ 141 w 204"/>
                <a:gd name="T55" fmla="*/ 10 h 203"/>
                <a:gd name="T56" fmla="*/ 158 w 204"/>
                <a:gd name="T57" fmla="*/ 17 h 203"/>
                <a:gd name="T58" fmla="*/ 162 w 204"/>
                <a:gd name="T59" fmla="*/ 22 h 203"/>
                <a:gd name="T60" fmla="*/ 177 w 204"/>
                <a:gd name="T61" fmla="*/ 33 h 203"/>
                <a:gd name="T62" fmla="*/ 179 w 204"/>
                <a:gd name="T63" fmla="*/ 38 h 203"/>
                <a:gd name="T64" fmla="*/ 191 w 204"/>
                <a:gd name="T65" fmla="*/ 53 h 203"/>
                <a:gd name="T66" fmla="*/ 192 w 204"/>
                <a:gd name="T67" fmla="*/ 59 h 203"/>
                <a:gd name="T68" fmla="*/ 200 w 204"/>
                <a:gd name="T69" fmla="*/ 76 h 203"/>
                <a:gd name="T70" fmla="*/ 200 w 204"/>
                <a:gd name="T71" fmla="*/ 82 h 203"/>
                <a:gd name="T72" fmla="*/ 204 w 204"/>
                <a:gd name="T73" fmla="*/ 100 h 203"/>
                <a:gd name="T74" fmla="*/ 202 w 204"/>
                <a:gd name="T75" fmla="*/ 106 h 203"/>
                <a:gd name="T76" fmla="*/ 201 w 204"/>
                <a:gd name="T77" fmla="*/ 125 h 203"/>
                <a:gd name="T78" fmla="*/ 198 w 204"/>
                <a:gd name="T79" fmla="*/ 129 h 203"/>
                <a:gd name="T80" fmla="*/ 193 w 204"/>
                <a:gd name="T81" fmla="*/ 148 h 203"/>
                <a:gd name="T82" fmla="*/ 188 w 204"/>
                <a:gd name="T83" fmla="*/ 152 h 203"/>
                <a:gd name="T84" fmla="*/ 179 w 204"/>
                <a:gd name="T85" fmla="*/ 168 h 203"/>
                <a:gd name="T86" fmla="*/ 174 w 204"/>
                <a:gd name="T87" fmla="*/ 171 h 203"/>
                <a:gd name="T88" fmla="*/ 161 w 204"/>
                <a:gd name="T89" fmla="*/ 185 h 203"/>
                <a:gd name="T90" fmla="*/ 155 w 204"/>
                <a:gd name="T91" fmla="*/ 186 h 203"/>
                <a:gd name="T92" fmla="*/ 139 w 204"/>
                <a:gd name="T93" fmla="*/ 197 h 203"/>
                <a:gd name="T94" fmla="*/ 134 w 204"/>
                <a:gd name="T95" fmla="*/ 197 h 203"/>
                <a:gd name="T96" fmla="*/ 116 w 204"/>
                <a:gd name="T97" fmla="*/ 203 h 203"/>
                <a:gd name="T98" fmla="*/ 110 w 204"/>
                <a:gd name="T99" fmla="*/ 201 h 203"/>
                <a:gd name="T100" fmla="*/ 91 w 204"/>
                <a:gd name="T101" fmla="*/ 203 h 203"/>
                <a:gd name="T102" fmla="*/ 86 w 204"/>
                <a:gd name="T103" fmla="*/ 20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 h="203">
                  <a:moveTo>
                    <a:pt x="70" y="197"/>
                  </a:moveTo>
                  <a:lnTo>
                    <a:pt x="67" y="198"/>
                  </a:lnTo>
                  <a:lnTo>
                    <a:pt x="64" y="197"/>
                  </a:lnTo>
                  <a:lnTo>
                    <a:pt x="63" y="194"/>
                  </a:lnTo>
                  <a:lnTo>
                    <a:pt x="48" y="186"/>
                  </a:lnTo>
                  <a:lnTo>
                    <a:pt x="45" y="187"/>
                  </a:lnTo>
                  <a:lnTo>
                    <a:pt x="42" y="185"/>
                  </a:lnTo>
                  <a:lnTo>
                    <a:pt x="42" y="182"/>
                  </a:lnTo>
                  <a:lnTo>
                    <a:pt x="30" y="171"/>
                  </a:lnTo>
                  <a:lnTo>
                    <a:pt x="26" y="171"/>
                  </a:lnTo>
                  <a:lnTo>
                    <a:pt x="24" y="168"/>
                  </a:lnTo>
                  <a:lnTo>
                    <a:pt x="24" y="165"/>
                  </a:lnTo>
                  <a:lnTo>
                    <a:pt x="15" y="152"/>
                  </a:lnTo>
                  <a:lnTo>
                    <a:pt x="12" y="151"/>
                  </a:lnTo>
                  <a:lnTo>
                    <a:pt x="11" y="148"/>
                  </a:lnTo>
                  <a:lnTo>
                    <a:pt x="12" y="145"/>
                  </a:lnTo>
                  <a:lnTo>
                    <a:pt x="6" y="129"/>
                  </a:lnTo>
                  <a:lnTo>
                    <a:pt x="3" y="128"/>
                  </a:lnTo>
                  <a:lnTo>
                    <a:pt x="2" y="125"/>
                  </a:lnTo>
                  <a:lnTo>
                    <a:pt x="4" y="122"/>
                  </a:lnTo>
                  <a:lnTo>
                    <a:pt x="2" y="106"/>
                  </a:lnTo>
                  <a:lnTo>
                    <a:pt x="0" y="103"/>
                  </a:lnTo>
                  <a:lnTo>
                    <a:pt x="0" y="100"/>
                  </a:lnTo>
                  <a:lnTo>
                    <a:pt x="2" y="98"/>
                  </a:lnTo>
                  <a:lnTo>
                    <a:pt x="4" y="82"/>
                  </a:lnTo>
                  <a:lnTo>
                    <a:pt x="2" y="79"/>
                  </a:lnTo>
                  <a:lnTo>
                    <a:pt x="3" y="76"/>
                  </a:lnTo>
                  <a:lnTo>
                    <a:pt x="6" y="74"/>
                  </a:lnTo>
                  <a:lnTo>
                    <a:pt x="12" y="59"/>
                  </a:lnTo>
                  <a:lnTo>
                    <a:pt x="11" y="56"/>
                  </a:lnTo>
                  <a:lnTo>
                    <a:pt x="12" y="53"/>
                  </a:lnTo>
                  <a:lnTo>
                    <a:pt x="15" y="52"/>
                  </a:lnTo>
                  <a:lnTo>
                    <a:pt x="24" y="38"/>
                  </a:lnTo>
                  <a:lnTo>
                    <a:pt x="24" y="35"/>
                  </a:lnTo>
                  <a:lnTo>
                    <a:pt x="26" y="33"/>
                  </a:lnTo>
                  <a:lnTo>
                    <a:pt x="30" y="33"/>
                  </a:lnTo>
                  <a:lnTo>
                    <a:pt x="42" y="22"/>
                  </a:lnTo>
                  <a:lnTo>
                    <a:pt x="42" y="19"/>
                  </a:lnTo>
                  <a:lnTo>
                    <a:pt x="45" y="17"/>
                  </a:lnTo>
                  <a:lnTo>
                    <a:pt x="48" y="17"/>
                  </a:lnTo>
                  <a:lnTo>
                    <a:pt x="63" y="10"/>
                  </a:lnTo>
                  <a:lnTo>
                    <a:pt x="64" y="7"/>
                  </a:lnTo>
                  <a:lnTo>
                    <a:pt x="67" y="6"/>
                  </a:lnTo>
                  <a:lnTo>
                    <a:pt x="70" y="7"/>
                  </a:lnTo>
                  <a:lnTo>
                    <a:pt x="86" y="3"/>
                  </a:lnTo>
                  <a:lnTo>
                    <a:pt x="88" y="1"/>
                  </a:lnTo>
                  <a:lnTo>
                    <a:pt x="91" y="0"/>
                  </a:lnTo>
                  <a:lnTo>
                    <a:pt x="94" y="2"/>
                  </a:lnTo>
                  <a:lnTo>
                    <a:pt x="110" y="2"/>
                  </a:lnTo>
                  <a:lnTo>
                    <a:pt x="112" y="0"/>
                  </a:lnTo>
                  <a:lnTo>
                    <a:pt x="116" y="1"/>
                  </a:lnTo>
                  <a:lnTo>
                    <a:pt x="118" y="3"/>
                  </a:lnTo>
                  <a:lnTo>
                    <a:pt x="134" y="7"/>
                  </a:lnTo>
                  <a:lnTo>
                    <a:pt x="136" y="6"/>
                  </a:lnTo>
                  <a:lnTo>
                    <a:pt x="139" y="7"/>
                  </a:lnTo>
                  <a:lnTo>
                    <a:pt x="141" y="10"/>
                  </a:lnTo>
                  <a:lnTo>
                    <a:pt x="155" y="17"/>
                  </a:lnTo>
                  <a:lnTo>
                    <a:pt x="158" y="17"/>
                  </a:lnTo>
                  <a:lnTo>
                    <a:pt x="161" y="19"/>
                  </a:lnTo>
                  <a:lnTo>
                    <a:pt x="162" y="22"/>
                  </a:lnTo>
                  <a:lnTo>
                    <a:pt x="174" y="33"/>
                  </a:lnTo>
                  <a:lnTo>
                    <a:pt x="177" y="33"/>
                  </a:lnTo>
                  <a:lnTo>
                    <a:pt x="179" y="35"/>
                  </a:lnTo>
                  <a:lnTo>
                    <a:pt x="179" y="38"/>
                  </a:lnTo>
                  <a:lnTo>
                    <a:pt x="188" y="52"/>
                  </a:lnTo>
                  <a:lnTo>
                    <a:pt x="191" y="53"/>
                  </a:lnTo>
                  <a:lnTo>
                    <a:pt x="193" y="56"/>
                  </a:lnTo>
                  <a:lnTo>
                    <a:pt x="192" y="59"/>
                  </a:lnTo>
                  <a:lnTo>
                    <a:pt x="198" y="74"/>
                  </a:lnTo>
                  <a:lnTo>
                    <a:pt x="200" y="76"/>
                  </a:lnTo>
                  <a:lnTo>
                    <a:pt x="201" y="79"/>
                  </a:lnTo>
                  <a:lnTo>
                    <a:pt x="200" y="82"/>
                  </a:lnTo>
                  <a:lnTo>
                    <a:pt x="202" y="98"/>
                  </a:lnTo>
                  <a:lnTo>
                    <a:pt x="204" y="100"/>
                  </a:lnTo>
                  <a:lnTo>
                    <a:pt x="204" y="103"/>
                  </a:lnTo>
                  <a:lnTo>
                    <a:pt x="202" y="106"/>
                  </a:lnTo>
                  <a:lnTo>
                    <a:pt x="200" y="122"/>
                  </a:lnTo>
                  <a:lnTo>
                    <a:pt x="201" y="125"/>
                  </a:lnTo>
                  <a:lnTo>
                    <a:pt x="201" y="128"/>
                  </a:lnTo>
                  <a:lnTo>
                    <a:pt x="198" y="129"/>
                  </a:lnTo>
                  <a:lnTo>
                    <a:pt x="192" y="145"/>
                  </a:lnTo>
                  <a:lnTo>
                    <a:pt x="193" y="148"/>
                  </a:lnTo>
                  <a:lnTo>
                    <a:pt x="191" y="151"/>
                  </a:lnTo>
                  <a:lnTo>
                    <a:pt x="188" y="152"/>
                  </a:lnTo>
                  <a:lnTo>
                    <a:pt x="179" y="165"/>
                  </a:lnTo>
                  <a:lnTo>
                    <a:pt x="179" y="168"/>
                  </a:lnTo>
                  <a:lnTo>
                    <a:pt x="177" y="171"/>
                  </a:lnTo>
                  <a:lnTo>
                    <a:pt x="174" y="171"/>
                  </a:lnTo>
                  <a:lnTo>
                    <a:pt x="162" y="182"/>
                  </a:lnTo>
                  <a:lnTo>
                    <a:pt x="161" y="185"/>
                  </a:lnTo>
                  <a:lnTo>
                    <a:pt x="158" y="187"/>
                  </a:lnTo>
                  <a:lnTo>
                    <a:pt x="155" y="186"/>
                  </a:lnTo>
                  <a:lnTo>
                    <a:pt x="141" y="194"/>
                  </a:lnTo>
                  <a:lnTo>
                    <a:pt x="139" y="197"/>
                  </a:lnTo>
                  <a:lnTo>
                    <a:pt x="136" y="198"/>
                  </a:lnTo>
                  <a:lnTo>
                    <a:pt x="134" y="197"/>
                  </a:lnTo>
                  <a:lnTo>
                    <a:pt x="118" y="200"/>
                  </a:lnTo>
                  <a:lnTo>
                    <a:pt x="116" y="203"/>
                  </a:lnTo>
                  <a:lnTo>
                    <a:pt x="112" y="203"/>
                  </a:lnTo>
                  <a:lnTo>
                    <a:pt x="110" y="201"/>
                  </a:lnTo>
                  <a:lnTo>
                    <a:pt x="94" y="201"/>
                  </a:lnTo>
                  <a:lnTo>
                    <a:pt x="91" y="203"/>
                  </a:lnTo>
                  <a:lnTo>
                    <a:pt x="88" y="203"/>
                  </a:lnTo>
                  <a:lnTo>
                    <a:pt x="86" y="200"/>
                  </a:lnTo>
                  <a:lnTo>
                    <a:pt x="70" y="1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5" name="Freeform 181"/>
            <p:cNvSpPr>
              <a:spLocks/>
            </p:cNvSpPr>
            <p:nvPr userDrawn="1"/>
          </p:nvSpPr>
          <p:spPr bwMode="auto">
            <a:xfrm>
              <a:off x="125" y="124"/>
              <a:ext cx="204" cy="203"/>
            </a:xfrm>
            <a:custGeom>
              <a:avLst/>
              <a:gdLst>
                <a:gd name="T0" fmla="*/ 67 w 204"/>
                <a:gd name="T1" fmla="*/ 198 h 203"/>
                <a:gd name="T2" fmla="*/ 63 w 204"/>
                <a:gd name="T3" fmla="*/ 194 h 203"/>
                <a:gd name="T4" fmla="*/ 45 w 204"/>
                <a:gd name="T5" fmla="*/ 187 h 203"/>
                <a:gd name="T6" fmla="*/ 42 w 204"/>
                <a:gd name="T7" fmla="*/ 182 h 203"/>
                <a:gd name="T8" fmla="*/ 26 w 204"/>
                <a:gd name="T9" fmla="*/ 171 h 203"/>
                <a:gd name="T10" fmla="*/ 24 w 204"/>
                <a:gd name="T11" fmla="*/ 165 h 203"/>
                <a:gd name="T12" fmla="*/ 12 w 204"/>
                <a:gd name="T13" fmla="*/ 151 h 203"/>
                <a:gd name="T14" fmla="*/ 12 w 204"/>
                <a:gd name="T15" fmla="*/ 145 h 203"/>
                <a:gd name="T16" fmla="*/ 3 w 204"/>
                <a:gd name="T17" fmla="*/ 128 h 203"/>
                <a:gd name="T18" fmla="*/ 4 w 204"/>
                <a:gd name="T19" fmla="*/ 122 h 203"/>
                <a:gd name="T20" fmla="*/ 0 w 204"/>
                <a:gd name="T21" fmla="*/ 103 h 203"/>
                <a:gd name="T22" fmla="*/ 2 w 204"/>
                <a:gd name="T23" fmla="*/ 98 h 203"/>
                <a:gd name="T24" fmla="*/ 2 w 204"/>
                <a:gd name="T25" fmla="*/ 79 h 203"/>
                <a:gd name="T26" fmla="*/ 6 w 204"/>
                <a:gd name="T27" fmla="*/ 74 h 203"/>
                <a:gd name="T28" fmla="*/ 11 w 204"/>
                <a:gd name="T29" fmla="*/ 56 h 203"/>
                <a:gd name="T30" fmla="*/ 15 w 204"/>
                <a:gd name="T31" fmla="*/ 52 h 203"/>
                <a:gd name="T32" fmla="*/ 24 w 204"/>
                <a:gd name="T33" fmla="*/ 35 h 203"/>
                <a:gd name="T34" fmla="*/ 30 w 204"/>
                <a:gd name="T35" fmla="*/ 33 h 203"/>
                <a:gd name="T36" fmla="*/ 42 w 204"/>
                <a:gd name="T37" fmla="*/ 19 h 203"/>
                <a:gd name="T38" fmla="*/ 48 w 204"/>
                <a:gd name="T39" fmla="*/ 17 h 203"/>
                <a:gd name="T40" fmla="*/ 64 w 204"/>
                <a:gd name="T41" fmla="*/ 7 h 203"/>
                <a:gd name="T42" fmla="*/ 70 w 204"/>
                <a:gd name="T43" fmla="*/ 7 h 203"/>
                <a:gd name="T44" fmla="*/ 88 w 204"/>
                <a:gd name="T45" fmla="*/ 1 h 203"/>
                <a:gd name="T46" fmla="*/ 94 w 204"/>
                <a:gd name="T47" fmla="*/ 2 h 203"/>
                <a:gd name="T48" fmla="*/ 112 w 204"/>
                <a:gd name="T49" fmla="*/ 0 h 203"/>
                <a:gd name="T50" fmla="*/ 118 w 204"/>
                <a:gd name="T51" fmla="*/ 3 h 203"/>
                <a:gd name="T52" fmla="*/ 136 w 204"/>
                <a:gd name="T53" fmla="*/ 6 h 203"/>
                <a:gd name="T54" fmla="*/ 141 w 204"/>
                <a:gd name="T55" fmla="*/ 10 h 203"/>
                <a:gd name="T56" fmla="*/ 158 w 204"/>
                <a:gd name="T57" fmla="*/ 17 h 203"/>
                <a:gd name="T58" fmla="*/ 162 w 204"/>
                <a:gd name="T59" fmla="*/ 22 h 203"/>
                <a:gd name="T60" fmla="*/ 177 w 204"/>
                <a:gd name="T61" fmla="*/ 33 h 203"/>
                <a:gd name="T62" fmla="*/ 179 w 204"/>
                <a:gd name="T63" fmla="*/ 38 h 203"/>
                <a:gd name="T64" fmla="*/ 191 w 204"/>
                <a:gd name="T65" fmla="*/ 53 h 203"/>
                <a:gd name="T66" fmla="*/ 192 w 204"/>
                <a:gd name="T67" fmla="*/ 59 h 203"/>
                <a:gd name="T68" fmla="*/ 200 w 204"/>
                <a:gd name="T69" fmla="*/ 76 h 203"/>
                <a:gd name="T70" fmla="*/ 200 w 204"/>
                <a:gd name="T71" fmla="*/ 82 h 203"/>
                <a:gd name="T72" fmla="*/ 204 w 204"/>
                <a:gd name="T73" fmla="*/ 100 h 203"/>
                <a:gd name="T74" fmla="*/ 202 w 204"/>
                <a:gd name="T75" fmla="*/ 106 h 203"/>
                <a:gd name="T76" fmla="*/ 201 w 204"/>
                <a:gd name="T77" fmla="*/ 125 h 203"/>
                <a:gd name="T78" fmla="*/ 198 w 204"/>
                <a:gd name="T79" fmla="*/ 129 h 203"/>
                <a:gd name="T80" fmla="*/ 193 w 204"/>
                <a:gd name="T81" fmla="*/ 148 h 203"/>
                <a:gd name="T82" fmla="*/ 188 w 204"/>
                <a:gd name="T83" fmla="*/ 152 h 203"/>
                <a:gd name="T84" fmla="*/ 179 w 204"/>
                <a:gd name="T85" fmla="*/ 168 h 203"/>
                <a:gd name="T86" fmla="*/ 174 w 204"/>
                <a:gd name="T87" fmla="*/ 171 h 203"/>
                <a:gd name="T88" fmla="*/ 161 w 204"/>
                <a:gd name="T89" fmla="*/ 185 h 203"/>
                <a:gd name="T90" fmla="*/ 155 w 204"/>
                <a:gd name="T91" fmla="*/ 186 h 203"/>
                <a:gd name="T92" fmla="*/ 139 w 204"/>
                <a:gd name="T93" fmla="*/ 197 h 203"/>
                <a:gd name="T94" fmla="*/ 134 w 204"/>
                <a:gd name="T95" fmla="*/ 197 h 203"/>
                <a:gd name="T96" fmla="*/ 116 w 204"/>
                <a:gd name="T97" fmla="*/ 203 h 203"/>
                <a:gd name="T98" fmla="*/ 110 w 204"/>
                <a:gd name="T99" fmla="*/ 201 h 203"/>
                <a:gd name="T100" fmla="*/ 91 w 204"/>
                <a:gd name="T101" fmla="*/ 203 h 203"/>
                <a:gd name="T102" fmla="*/ 86 w 204"/>
                <a:gd name="T103" fmla="*/ 20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 h="203">
                  <a:moveTo>
                    <a:pt x="70" y="197"/>
                  </a:moveTo>
                  <a:lnTo>
                    <a:pt x="67" y="198"/>
                  </a:lnTo>
                  <a:lnTo>
                    <a:pt x="64" y="197"/>
                  </a:lnTo>
                  <a:lnTo>
                    <a:pt x="63" y="194"/>
                  </a:lnTo>
                  <a:lnTo>
                    <a:pt x="48" y="186"/>
                  </a:lnTo>
                  <a:lnTo>
                    <a:pt x="45" y="187"/>
                  </a:lnTo>
                  <a:lnTo>
                    <a:pt x="42" y="185"/>
                  </a:lnTo>
                  <a:lnTo>
                    <a:pt x="42" y="182"/>
                  </a:lnTo>
                  <a:lnTo>
                    <a:pt x="30" y="171"/>
                  </a:lnTo>
                  <a:lnTo>
                    <a:pt x="26" y="171"/>
                  </a:lnTo>
                  <a:lnTo>
                    <a:pt x="24" y="168"/>
                  </a:lnTo>
                  <a:lnTo>
                    <a:pt x="24" y="165"/>
                  </a:lnTo>
                  <a:lnTo>
                    <a:pt x="15" y="152"/>
                  </a:lnTo>
                  <a:lnTo>
                    <a:pt x="12" y="151"/>
                  </a:lnTo>
                  <a:lnTo>
                    <a:pt x="11" y="148"/>
                  </a:lnTo>
                  <a:lnTo>
                    <a:pt x="12" y="145"/>
                  </a:lnTo>
                  <a:lnTo>
                    <a:pt x="6" y="129"/>
                  </a:lnTo>
                  <a:lnTo>
                    <a:pt x="3" y="128"/>
                  </a:lnTo>
                  <a:lnTo>
                    <a:pt x="2" y="125"/>
                  </a:lnTo>
                  <a:lnTo>
                    <a:pt x="4" y="122"/>
                  </a:lnTo>
                  <a:lnTo>
                    <a:pt x="2" y="106"/>
                  </a:lnTo>
                  <a:lnTo>
                    <a:pt x="0" y="103"/>
                  </a:lnTo>
                  <a:lnTo>
                    <a:pt x="0" y="100"/>
                  </a:lnTo>
                  <a:lnTo>
                    <a:pt x="2" y="98"/>
                  </a:lnTo>
                  <a:lnTo>
                    <a:pt x="4" y="82"/>
                  </a:lnTo>
                  <a:lnTo>
                    <a:pt x="2" y="79"/>
                  </a:lnTo>
                  <a:lnTo>
                    <a:pt x="3" y="76"/>
                  </a:lnTo>
                  <a:lnTo>
                    <a:pt x="6" y="74"/>
                  </a:lnTo>
                  <a:lnTo>
                    <a:pt x="12" y="59"/>
                  </a:lnTo>
                  <a:lnTo>
                    <a:pt x="11" y="56"/>
                  </a:lnTo>
                  <a:lnTo>
                    <a:pt x="12" y="53"/>
                  </a:lnTo>
                  <a:lnTo>
                    <a:pt x="15" y="52"/>
                  </a:lnTo>
                  <a:lnTo>
                    <a:pt x="24" y="38"/>
                  </a:lnTo>
                  <a:lnTo>
                    <a:pt x="24" y="35"/>
                  </a:lnTo>
                  <a:lnTo>
                    <a:pt x="26" y="33"/>
                  </a:lnTo>
                  <a:lnTo>
                    <a:pt x="30" y="33"/>
                  </a:lnTo>
                  <a:lnTo>
                    <a:pt x="42" y="22"/>
                  </a:lnTo>
                  <a:lnTo>
                    <a:pt x="42" y="19"/>
                  </a:lnTo>
                  <a:lnTo>
                    <a:pt x="45" y="17"/>
                  </a:lnTo>
                  <a:lnTo>
                    <a:pt x="48" y="17"/>
                  </a:lnTo>
                  <a:lnTo>
                    <a:pt x="63" y="10"/>
                  </a:lnTo>
                  <a:lnTo>
                    <a:pt x="64" y="7"/>
                  </a:lnTo>
                  <a:lnTo>
                    <a:pt x="67" y="6"/>
                  </a:lnTo>
                  <a:lnTo>
                    <a:pt x="70" y="7"/>
                  </a:lnTo>
                  <a:lnTo>
                    <a:pt x="86" y="3"/>
                  </a:lnTo>
                  <a:lnTo>
                    <a:pt x="88" y="1"/>
                  </a:lnTo>
                  <a:lnTo>
                    <a:pt x="91" y="0"/>
                  </a:lnTo>
                  <a:lnTo>
                    <a:pt x="94" y="2"/>
                  </a:lnTo>
                  <a:lnTo>
                    <a:pt x="110" y="2"/>
                  </a:lnTo>
                  <a:lnTo>
                    <a:pt x="112" y="0"/>
                  </a:lnTo>
                  <a:lnTo>
                    <a:pt x="116" y="1"/>
                  </a:lnTo>
                  <a:lnTo>
                    <a:pt x="118" y="3"/>
                  </a:lnTo>
                  <a:lnTo>
                    <a:pt x="134" y="7"/>
                  </a:lnTo>
                  <a:lnTo>
                    <a:pt x="136" y="6"/>
                  </a:lnTo>
                  <a:lnTo>
                    <a:pt x="139" y="7"/>
                  </a:lnTo>
                  <a:lnTo>
                    <a:pt x="141" y="10"/>
                  </a:lnTo>
                  <a:lnTo>
                    <a:pt x="155" y="17"/>
                  </a:lnTo>
                  <a:lnTo>
                    <a:pt x="158" y="17"/>
                  </a:lnTo>
                  <a:lnTo>
                    <a:pt x="161" y="19"/>
                  </a:lnTo>
                  <a:lnTo>
                    <a:pt x="162" y="22"/>
                  </a:lnTo>
                  <a:lnTo>
                    <a:pt x="174" y="33"/>
                  </a:lnTo>
                  <a:lnTo>
                    <a:pt x="177" y="33"/>
                  </a:lnTo>
                  <a:lnTo>
                    <a:pt x="179" y="35"/>
                  </a:lnTo>
                  <a:lnTo>
                    <a:pt x="179" y="38"/>
                  </a:lnTo>
                  <a:lnTo>
                    <a:pt x="188" y="52"/>
                  </a:lnTo>
                  <a:lnTo>
                    <a:pt x="191" y="53"/>
                  </a:lnTo>
                  <a:lnTo>
                    <a:pt x="193" y="56"/>
                  </a:lnTo>
                  <a:lnTo>
                    <a:pt x="192" y="59"/>
                  </a:lnTo>
                  <a:lnTo>
                    <a:pt x="198" y="74"/>
                  </a:lnTo>
                  <a:lnTo>
                    <a:pt x="200" y="76"/>
                  </a:lnTo>
                  <a:lnTo>
                    <a:pt x="201" y="79"/>
                  </a:lnTo>
                  <a:lnTo>
                    <a:pt x="200" y="82"/>
                  </a:lnTo>
                  <a:lnTo>
                    <a:pt x="202" y="98"/>
                  </a:lnTo>
                  <a:lnTo>
                    <a:pt x="204" y="100"/>
                  </a:lnTo>
                  <a:lnTo>
                    <a:pt x="204" y="103"/>
                  </a:lnTo>
                  <a:lnTo>
                    <a:pt x="202" y="106"/>
                  </a:lnTo>
                  <a:lnTo>
                    <a:pt x="200" y="122"/>
                  </a:lnTo>
                  <a:lnTo>
                    <a:pt x="201" y="125"/>
                  </a:lnTo>
                  <a:lnTo>
                    <a:pt x="201" y="128"/>
                  </a:lnTo>
                  <a:lnTo>
                    <a:pt x="198" y="129"/>
                  </a:lnTo>
                  <a:lnTo>
                    <a:pt x="192" y="145"/>
                  </a:lnTo>
                  <a:lnTo>
                    <a:pt x="193" y="148"/>
                  </a:lnTo>
                  <a:lnTo>
                    <a:pt x="191" y="151"/>
                  </a:lnTo>
                  <a:lnTo>
                    <a:pt x="188" y="152"/>
                  </a:lnTo>
                  <a:lnTo>
                    <a:pt x="179" y="165"/>
                  </a:lnTo>
                  <a:lnTo>
                    <a:pt x="179" y="168"/>
                  </a:lnTo>
                  <a:lnTo>
                    <a:pt x="177" y="171"/>
                  </a:lnTo>
                  <a:lnTo>
                    <a:pt x="174" y="171"/>
                  </a:lnTo>
                  <a:lnTo>
                    <a:pt x="162" y="182"/>
                  </a:lnTo>
                  <a:lnTo>
                    <a:pt x="161" y="185"/>
                  </a:lnTo>
                  <a:lnTo>
                    <a:pt x="158" y="187"/>
                  </a:lnTo>
                  <a:lnTo>
                    <a:pt x="155" y="186"/>
                  </a:lnTo>
                  <a:lnTo>
                    <a:pt x="141" y="194"/>
                  </a:lnTo>
                  <a:lnTo>
                    <a:pt x="139" y="197"/>
                  </a:lnTo>
                  <a:lnTo>
                    <a:pt x="136" y="198"/>
                  </a:lnTo>
                  <a:lnTo>
                    <a:pt x="134" y="197"/>
                  </a:lnTo>
                  <a:lnTo>
                    <a:pt x="118" y="200"/>
                  </a:lnTo>
                  <a:lnTo>
                    <a:pt x="116" y="203"/>
                  </a:lnTo>
                  <a:lnTo>
                    <a:pt x="112" y="203"/>
                  </a:lnTo>
                  <a:lnTo>
                    <a:pt x="110" y="201"/>
                  </a:lnTo>
                  <a:lnTo>
                    <a:pt x="94" y="201"/>
                  </a:lnTo>
                  <a:lnTo>
                    <a:pt x="91" y="203"/>
                  </a:lnTo>
                  <a:lnTo>
                    <a:pt x="88" y="203"/>
                  </a:lnTo>
                  <a:lnTo>
                    <a:pt x="86"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6" name="Freeform 182"/>
            <p:cNvSpPr>
              <a:spLocks/>
            </p:cNvSpPr>
            <p:nvPr userDrawn="1"/>
          </p:nvSpPr>
          <p:spPr bwMode="auto">
            <a:xfrm>
              <a:off x="243" y="126"/>
              <a:ext cx="13" cy="16"/>
            </a:xfrm>
            <a:custGeom>
              <a:avLst/>
              <a:gdLst>
                <a:gd name="T0" fmla="*/ 11 w 95"/>
                <a:gd name="T1" fmla="*/ 78 h 115"/>
                <a:gd name="T2" fmla="*/ 33 w 95"/>
                <a:gd name="T3" fmla="*/ 88 h 115"/>
                <a:gd name="T4" fmla="*/ 53 w 95"/>
                <a:gd name="T5" fmla="*/ 81 h 115"/>
                <a:gd name="T6" fmla="*/ 33 w 95"/>
                <a:gd name="T7" fmla="*/ 61 h 115"/>
                <a:gd name="T8" fmla="*/ 16 w 95"/>
                <a:gd name="T9" fmla="*/ 26 h 115"/>
                <a:gd name="T10" fmla="*/ 65 w 95"/>
                <a:gd name="T11" fmla="*/ 4 h 115"/>
                <a:gd name="T12" fmla="*/ 95 w 95"/>
                <a:gd name="T13" fmla="*/ 19 h 115"/>
                <a:gd name="T14" fmla="*/ 83 w 95"/>
                <a:gd name="T15" fmla="*/ 36 h 115"/>
                <a:gd name="T16" fmla="*/ 63 w 95"/>
                <a:gd name="T17" fmla="*/ 26 h 115"/>
                <a:gd name="T18" fmla="*/ 43 w 95"/>
                <a:gd name="T19" fmla="*/ 33 h 115"/>
                <a:gd name="T20" fmla="*/ 55 w 95"/>
                <a:gd name="T21" fmla="*/ 47 h 115"/>
                <a:gd name="T22" fmla="*/ 81 w 95"/>
                <a:gd name="T23" fmla="*/ 85 h 115"/>
                <a:gd name="T24" fmla="*/ 30 w 95"/>
                <a:gd name="T25" fmla="*/ 109 h 115"/>
                <a:gd name="T26" fmla="*/ 0 w 95"/>
                <a:gd name="T27" fmla="*/ 96 h 115"/>
                <a:gd name="T28" fmla="*/ 11 w 95"/>
                <a:gd name="T29" fmla="*/ 7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15">
                  <a:moveTo>
                    <a:pt x="11" y="78"/>
                  </a:moveTo>
                  <a:cubicBezTo>
                    <a:pt x="17" y="81"/>
                    <a:pt x="26" y="86"/>
                    <a:pt x="33" y="88"/>
                  </a:cubicBezTo>
                  <a:cubicBezTo>
                    <a:pt x="42" y="90"/>
                    <a:pt x="51" y="90"/>
                    <a:pt x="53" y="81"/>
                  </a:cubicBezTo>
                  <a:cubicBezTo>
                    <a:pt x="55" y="71"/>
                    <a:pt x="44" y="68"/>
                    <a:pt x="33" y="61"/>
                  </a:cubicBezTo>
                  <a:cubicBezTo>
                    <a:pt x="22" y="55"/>
                    <a:pt x="11" y="46"/>
                    <a:pt x="16" y="26"/>
                  </a:cubicBezTo>
                  <a:cubicBezTo>
                    <a:pt x="21" y="4"/>
                    <a:pt x="46" y="0"/>
                    <a:pt x="65" y="4"/>
                  </a:cubicBezTo>
                  <a:cubicBezTo>
                    <a:pt x="76" y="7"/>
                    <a:pt x="86" y="12"/>
                    <a:pt x="95" y="19"/>
                  </a:cubicBezTo>
                  <a:cubicBezTo>
                    <a:pt x="83" y="36"/>
                    <a:pt x="83" y="36"/>
                    <a:pt x="83" y="36"/>
                  </a:cubicBezTo>
                  <a:cubicBezTo>
                    <a:pt x="77" y="32"/>
                    <a:pt x="68" y="28"/>
                    <a:pt x="63" y="26"/>
                  </a:cubicBezTo>
                  <a:cubicBezTo>
                    <a:pt x="51" y="23"/>
                    <a:pt x="45" y="27"/>
                    <a:pt x="43" y="33"/>
                  </a:cubicBezTo>
                  <a:cubicBezTo>
                    <a:pt x="42" y="37"/>
                    <a:pt x="44" y="41"/>
                    <a:pt x="55" y="47"/>
                  </a:cubicBezTo>
                  <a:cubicBezTo>
                    <a:pt x="80" y="59"/>
                    <a:pt x="84" y="71"/>
                    <a:pt x="81" y="85"/>
                  </a:cubicBezTo>
                  <a:cubicBezTo>
                    <a:pt x="75" y="110"/>
                    <a:pt x="52" y="115"/>
                    <a:pt x="30" y="109"/>
                  </a:cubicBezTo>
                  <a:cubicBezTo>
                    <a:pt x="19" y="107"/>
                    <a:pt x="9" y="102"/>
                    <a:pt x="0" y="96"/>
                  </a:cubicBezTo>
                  <a:lnTo>
                    <a:pt x="11" y="78"/>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77" name="Freeform 183"/>
            <p:cNvSpPr>
              <a:spLocks noEditPoints="1"/>
            </p:cNvSpPr>
            <p:nvPr userDrawn="1"/>
          </p:nvSpPr>
          <p:spPr bwMode="auto">
            <a:xfrm>
              <a:off x="262" y="133"/>
              <a:ext cx="18" cy="18"/>
            </a:xfrm>
            <a:custGeom>
              <a:avLst/>
              <a:gdLst>
                <a:gd name="T0" fmla="*/ 89 w 127"/>
                <a:gd name="T1" fmla="*/ 16 h 130"/>
                <a:gd name="T2" fmla="*/ 113 w 127"/>
                <a:gd name="T3" fmla="*/ 91 h 130"/>
                <a:gd name="T4" fmla="*/ 38 w 127"/>
                <a:gd name="T5" fmla="*/ 114 h 130"/>
                <a:gd name="T6" fmla="*/ 14 w 127"/>
                <a:gd name="T7" fmla="*/ 39 h 130"/>
                <a:gd name="T8" fmla="*/ 89 w 127"/>
                <a:gd name="T9" fmla="*/ 16 h 130"/>
                <a:gd name="T10" fmla="*/ 48 w 127"/>
                <a:gd name="T11" fmla="*/ 94 h 130"/>
                <a:gd name="T12" fmla="*/ 88 w 127"/>
                <a:gd name="T13" fmla="*/ 78 h 130"/>
                <a:gd name="T14" fmla="*/ 79 w 127"/>
                <a:gd name="T15" fmla="*/ 35 h 130"/>
                <a:gd name="T16" fmla="*/ 38 w 127"/>
                <a:gd name="T17" fmla="*/ 52 h 130"/>
                <a:gd name="T18" fmla="*/ 48 w 127"/>
                <a:gd name="T19"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30">
                  <a:moveTo>
                    <a:pt x="89" y="16"/>
                  </a:moveTo>
                  <a:cubicBezTo>
                    <a:pt x="120" y="33"/>
                    <a:pt x="127" y="64"/>
                    <a:pt x="113" y="91"/>
                  </a:cubicBezTo>
                  <a:cubicBezTo>
                    <a:pt x="99" y="118"/>
                    <a:pt x="69" y="130"/>
                    <a:pt x="38" y="114"/>
                  </a:cubicBezTo>
                  <a:cubicBezTo>
                    <a:pt x="6" y="97"/>
                    <a:pt x="0" y="66"/>
                    <a:pt x="14" y="39"/>
                  </a:cubicBezTo>
                  <a:cubicBezTo>
                    <a:pt x="28" y="12"/>
                    <a:pt x="58" y="0"/>
                    <a:pt x="89" y="16"/>
                  </a:cubicBezTo>
                  <a:close/>
                  <a:moveTo>
                    <a:pt x="48" y="94"/>
                  </a:moveTo>
                  <a:cubicBezTo>
                    <a:pt x="62" y="102"/>
                    <a:pt x="78" y="98"/>
                    <a:pt x="88" y="78"/>
                  </a:cubicBezTo>
                  <a:cubicBezTo>
                    <a:pt x="99" y="58"/>
                    <a:pt x="93" y="43"/>
                    <a:pt x="79" y="35"/>
                  </a:cubicBezTo>
                  <a:cubicBezTo>
                    <a:pt x="65" y="28"/>
                    <a:pt x="49" y="32"/>
                    <a:pt x="38" y="52"/>
                  </a:cubicBezTo>
                  <a:cubicBezTo>
                    <a:pt x="28" y="72"/>
                    <a:pt x="34" y="87"/>
                    <a:pt x="48" y="9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78" name="Freeform 184"/>
            <p:cNvSpPr>
              <a:spLocks/>
            </p:cNvSpPr>
            <p:nvPr userDrawn="1"/>
          </p:nvSpPr>
          <p:spPr bwMode="auto">
            <a:xfrm>
              <a:off x="282" y="146"/>
              <a:ext cx="12" cy="18"/>
            </a:xfrm>
            <a:custGeom>
              <a:avLst/>
              <a:gdLst>
                <a:gd name="T0" fmla="*/ 67 w 89"/>
                <a:gd name="T1" fmla="*/ 0 h 129"/>
                <a:gd name="T2" fmla="*/ 0 w 89"/>
                <a:gd name="T3" fmla="*/ 83 h 129"/>
                <a:gd name="T4" fmla="*/ 51 w 89"/>
                <a:gd name="T5" fmla="*/ 129 h 129"/>
                <a:gd name="T6" fmla="*/ 67 w 89"/>
                <a:gd name="T7" fmla="*/ 113 h 129"/>
                <a:gd name="T8" fmla="*/ 34 w 89"/>
                <a:gd name="T9" fmla="*/ 82 h 129"/>
                <a:gd name="T10" fmla="*/ 89 w 89"/>
                <a:gd name="T11" fmla="*/ 18 h 129"/>
              </a:gdLst>
              <a:ahLst/>
              <a:cxnLst>
                <a:cxn ang="0">
                  <a:pos x="T0" y="T1"/>
                </a:cxn>
                <a:cxn ang="0">
                  <a:pos x="T2" y="T3"/>
                </a:cxn>
                <a:cxn ang="0">
                  <a:pos x="T4" y="T5"/>
                </a:cxn>
                <a:cxn ang="0">
                  <a:pos x="T6" y="T7"/>
                </a:cxn>
                <a:cxn ang="0">
                  <a:pos x="T8" y="T9"/>
                </a:cxn>
                <a:cxn ang="0">
                  <a:pos x="T10" y="T11"/>
                </a:cxn>
              </a:cxnLst>
              <a:rect l="0" t="0" r="r" b="b"/>
              <a:pathLst>
                <a:path w="89" h="129">
                  <a:moveTo>
                    <a:pt x="67" y="0"/>
                  </a:moveTo>
                  <a:cubicBezTo>
                    <a:pt x="0" y="83"/>
                    <a:pt x="0" y="83"/>
                    <a:pt x="0" y="83"/>
                  </a:cubicBezTo>
                  <a:cubicBezTo>
                    <a:pt x="18" y="97"/>
                    <a:pt x="34" y="113"/>
                    <a:pt x="51" y="129"/>
                  </a:cubicBezTo>
                  <a:cubicBezTo>
                    <a:pt x="67" y="113"/>
                    <a:pt x="67" y="113"/>
                    <a:pt x="67" y="113"/>
                  </a:cubicBezTo>
                  <a:cubicBezTo>
                    <a:pt x="56" y="102"/>
                    <a:pt x="45" y="92"/>
                    <a:pt x="34" y="82"/>
                  </a:cubicBezTo>
                  <a:cubicBezTo>
                    <a:pt x="89" y="18"/>
                    <a:pt x="89" y="18"/>
                    <a:pt x="89" y="1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79" name="Freeform 185"/>
            <p:cNvSpPr>
              <a:spLocks/>
            </p:cNvSpPr>
            <p:nvPr userDrawn="1"/>
          </p:nvSpPr>
          <p:spPr bwMode="auto">
            <a:xfrm>
              <a:off x="282" y="146"/>
              <a:ext cx="12" cy="18"/>
            </a:xfrm>
            <a:custGeom>
              <a:avLst/>
              <a:gdLst>
                <a:gd name="T0" fmla="*/ 67 w 89"/>
                <a:gd name="T1" fmla="*/ 0 h 129"/>
                <a:gd name="T2" fmla="*/ 0 w 89"/>
                <a:gd name="T3" fmla="*/ 83 h 129"/>
                <a:gd name="T4" fmla="*/ 51 w 89"/>
                <a:gd name="T5" fmla="*/ 129 h 129"/>
                <a:gd name="T6" fmla="*/ 67 w 89"/>
                <a:gd name="T7" fmla="*/ 113 h 129"/>
                <a:gd name="T8" fmla="*/ 34 w 89"/>
                <a:gd name="T9" fmla="*/ 82 h 129"/>
                <a:gd name="T10" fmla="*/ 89 w 89"/>
                <a:gd name="T11" fmla="*/ 18 h 129"/>
              </a:gdLst>
              <a:ahLst/>
              <a:cxnLst>
                <a:cxn ang="0">
                  <a:pos x="T0" y="T1"/>
                </a:cxn>
                <a:cxn ang="0">
                  <a:pos x="T2" y="T3"/>
                </a:cxn>
                <a:cxn ang="0">
                  <a:pos x="T4" y="T5"/>
                </a:cxn>
                <a:cxn ang="0">
                  <a:pos x="T6" y="T7"/>
                </a:cxn>
                <a:cxn ang="0">
                  <a:pos x="T8" y="T9"/>
                </a:cxn>
                <a:cxn ang="0">
                  <a:pos x="T10" y="T11"/>
                </a:cxn>
              </a:cxnLst>
              <a:rect l="0" t="0" r="r" b="b"/>
              <a:pathLst>
                <a:path w="89" h="129">
                  <a:moveTo>
                    <a:pt x="67" y="0"/>
                  </a:moveTo>
                  <a:cubicBezTo>
                    <a:pt x="0" y="83"/>
                    <a:pt x="0" y="83"/>
                    <a:pt x="0" y="83"/>
                  </a:cubicBezTo>
                  <a:cubicBezTo>
                    <a:pt x="18" y="97"/>
                    <a:pt x="34" y="113"/>
                    <a:pt x="51" y="129"/>
                  </a:cubicBezTo>
                  <a:cubicBezTo>
                    <a:pt x="67" y="113"/>
                    <a:pt x="67" y="113"/>
                    <a:pt x="67" y="113"/>
                  </a:cubicBezTo>
                  <a:cubicBezTo>
                    <a:pt x="56" y="102"/>
                    <a:pt x="45" y="92"/>
                    <a:pt x="34" y="82"/>
                  </a:cubicBezTo>
                  <a:cubicBezTo>
                    <a:pt x="89" y="18"/>
                    <a:pt x="89" y="18"/>
                    <a:pt x="89" y="1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0" name="Freeform 186"/>
            <p:cNvSpPr>
              <a:spLocks/>
            </p:cNvSpPr>
            <p:nvPr userDrawn="1"/>
          </p:nvSpPr>
          <p:spPr bwMode="auto">
            <a:xfrm>
              <a:off x="308" y="188"/>
              <a:ext cx="15" cy="8"/>
            </a:xfrm>
            <a:custGeom>
              <a:avLst/>
              <a:gdLst>
                <a:gd name="T0" fmla="*/ 110 w 110"/>
                <a:gd name="T1" fmla="*/ 27 h 63"/>
                <a:gd name="T2" fmla="*/ 9 w 110"/>
                <a:gd name="T3" fmla="*/ 63 h 63"/>
                <a:gd name="T4" fmla="*/ 0 w 110"/>
                <a:gd name="T5" fmla="*/ 39 h 63"/>
                <a:gd name="T6" fmla="*/ 100 w 110"/>
                <a:gd name="T7" fmla="*/ 0 h 63"/>
              </a:gdLst>
              <a:ahLst/>
              <a:cxnLst>
                <a:cxn ang="0">
                  <a:pos x="T0" y="T1"/>
                </a:cxn>
                <a:cxn ang="0">
                  <a:pos x="T2" y="T3"/>
                </a:cxn>
                <a:cxn ang="0">
                  <a:pos x="T4" y="T5"/>
                </a:cxn>
                <a:cxn ang="0">
                  <a:pos x="T6" y="T7"/>
                </a:cxn>
              </a:cxnLst>
              <a:rect l="0" t="0" r="r" b="b"/>
              <a:pathLst>
                <a:path w="110" h="63">
                  <a:moveTo>
                    <a:pt x="110" y="27"/>
                  </a:moveTo>
                  <a:cubicBezTo>
                    <a:pt x="9" y="63"/>
                    <a:pt x="9" y="63"/>
                    <a:pt x="9" y="63"/>
                  </a:cubicBezTo>
                  <a:cubicBezTo>
                    <a:pt x="6" y="55"/>
                    <a:pt x="3" y="47"/>
                    <a:pt x="0" y="39"/>
                  </a:cubicBezTo>
                  <a:cubicBezTo>
                    <a:pt x="100" y="0"/>
                    <a:pt x="100" y="0"/>
                    <a:pt x="100" y="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81" name="Freeform 187"/>
            <p:cNvSpPr>
              <a:spLocks/>
            </p:cNvSpPr>
            <p:nvPr userDrawn="1"/>
          </p:nvSpPr>
          <p:spPr bwMode="auto">
            <a:xfrm>
              <a:off x="308" y="188"/>
              <a:ext cx="15" cy="8"/>
            </a:xfrm>
            <a:custGeom>
              <a:avLst/>
              <a:gdLst>
                <a:gd name="T0" fmla="*/ 110 w 110"/>
                <a:gd name="T1" fmla="*/ 27 h 63"/>
                <a:gd name="T2" fmla="*/ 9 w 110"/>
                <a:gd name="T3" fmla="*/ 63 h 63"/>
                <a:gd name="T4" fmla="*/ 0 w 110"/>
                <a:gd name="T5" fmla="*/ 39 h 63"/>
                <a:gd name="T6" fmla="*/ 100 w 110"/>
                <a:gd name="T7" fmla="*/ 0 h 63"/>
              </a:gdLst>
              <a:ahLst/>
              <a:cxnLst>
                <a:cxn ang="0">
                  <a:pos x="T0" y="T1"/>
                </a:cxn>
                <a:cxn ang="0">
                  <a:pos x="T2" y="T3"/>
                </a:cxn>
                <a:cxn ang="0">
                  <a:pos x="T4" y="T5"/>
                </a:cxn>
                <a:cxn ang="0">
                  <a:pos x="T6" y="T7"/>
                </a:cxn>
              </a:cxnLst>
              <a:rect l="0" t="0" r="r" b="b"/>
              <a:pathLst>
                <a:path w="110" h="63">
                  <a:moveTo>
                    <a:pt x="110" y="27"/>
                  </a:moveTo>
                  <a:cubicBezTo>
                    <a:pt x="9" y="63"/>
                    <a:pt x="9" y="63"/>
                    <a:pt x="9" y="63"/>
                  </a:cubicBezTo>
                  <a:cubicBezTo>
                    <a:pt x="6" y="55"/>
                    <a:pt x="3" y="47"/>
                    <a:pt x="0" y="39"/>
                  </a:cubicBezTo>
                  <a:cubicBezTo>
                    <a:pt x="100" y="0"/>
                    <a:pt x="100" y="0"/>
                    <a:pt x="100"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2" name="Freeform 188"/>
            <p:cNvSpPr>
              <a:spLocks/>
            </p:cNvSpPr>
            <p:nvPr userDrawn="1"/>
          </p:nvSpPr>
          <p:spPr bwMode="auto">
            <a:xfrm>
              <a:off x="313" y="206"/>
              <a:ext cx="16" cy="15"/>
            </a:xfrm>
            <a:custGeom>
              <a:avLst/>
              <a:gdLst>
                <a:gd name="T0" fmla="*/ 111 w 113"/>
                <a:gd name="T1" fmla="*/ 80 h 107"/>
                <a:gd name="T2" fmla="*/ 28 w 113"/>
                <a:gd name="T3" fmla="*/ 63 h 107"/>
                <a:gd name="T4" fmla="*/ 28 w 113"/>
                <a:gd name="T5" fmla="*/ 63 h 107"/>
                <a:gd name="T6" fmla="*/ 105 w 113"/>
                <a:gd name="T7" fmla="*/ 28 h 107"/>
                <a:gd name="T8" fmla="*/ 100 w 113"/>
                <a:gd name="T9" fmla="*/ 0 h 107"/>
                <a:gd name="T10" fmla="*/ 0 w 113"/>
                <a:gd name="T11" fmla="*/ 52 h 107"/>
                <a:gd name="T12" fmla="*/ 3 w 113"/>
                <a:gd name="T13" fmla="*/ 81 h 107"/>
                <a:gd name="T14" fmla="*/ 113 w 113"/>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07">
                  <a:moveTo>
                    <a:pt x="111" y="80"/>
                  </a:moveTo>
                  <a:cubicBezTo>
                    <a:pt x="28" y="63"/>
                    <a:pt x="28" y="63"/>
                    <a:pt x="28" y="63"/>
                  </a:cubicBezTo>
                  <a:cubicBezTo>
                    <a:pt x="28" y="63"/>
                    <a:pt x="28" y="63"/>
                    <a:pt x="28" y="63"/>
                  </a:cubicBezTo>
                  <a:cubicBezTo>
                    <a:pt x="105" y="28"/>
                    <a:pt x="105" y="28"/>
                    <a:pt x="105" y="28"/>
                  </a:cubicBezTo>
                  <a:cubicBezTo>
                    <a:pt x="100" y="0"/>
                    <a:pt x="100" y="0"/>
                    <a:pt x="100" y="0"/>
                  </a:cubicBezTo>
                  <a:cubicBezTo>
                    <a:pt x="0" y="52"/>
                    <a:pt x="0" y="52"/>
                    <a:pt x="0" y="52"/>
                  </a:cubicBezTo>
                  <a:cubicBezTo>
                    <a:pt x="1" y="62"/>
                    <a:pt x="2" y="72"/>
                    <a:pt x="3" y="81"/>
                  </a:cubicBezTo>
                  <a:cubicBezTo>
                    <a:pt x="113" y="107"/>
                    <a:pt x="113" y="107"/>
                    <a:pt x="113" y="10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83" name="Freeform 189"/>
            <p:cNvSpPr>
              <a:spLocks/>
            </p:cNvSpPr>
            <p:nvPr userDrawn="1"/>
          </p:nvSpPr>
          <p:spPr bwMode="auto">
            <a:xfrm>
              <a:off x="313" y="206"/>
              <a:ext cx="16" cy="15"/>
            </a:xfrm>
            <a:custGeom>
              <a:avLst/>
              <a:gdLst>
                <a:gd name="T0" fmla="*/ 111 w 113"/>
                <a:gd name="T1" fmla="*/ 80 h 107"/>
                <a:gd name="T2" fmla="*/ 28 w 113"/>
                <a:gd name="T3" fmla="*/ 63 h 107"/>
                <a:gd name="T4" fmla="*/ 28 w 113"/>
                <a:gd name="T5" fmla="*/ 63 h 107"/>
                <a:gd name="T6" fmla="*/ 105 w 113"/>
                <a:gd name="T7" fmla="*/ 28 h 107"/>
                <a:gd name="T8" fmla="*/ 100 w 113"/>
                <a:gd name="T9" fmla="*/ 0 h 107"/>
                <a:gd name="T10" fmla="*/ 0 w 113"/>
                <a:gd name="T11" fmla="*/ 52 h 107"/>
                <a:gd name="T12" fmla="*/ 3 w 113"/>
                <a:gd name="T13" fmla="*/ 81 h 107"/>
                <a:gd name="T14" fmla="*/ 113 w 113"/>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07">
                  <a:moveTo>
                    <a:pt x="111" y="80"/>
                  </a:moveTo>
                  <a:cubicBezTo>
                    <a:pt x="28" y="63"/>
                    <a:pt x="28" y="63"/>
                    <a:pt x="28" y="63"/>
                  </a:cubicBezTo>
                  <a:cubicBezTo>
                    <a:pt x="28" y="63"/>
                    <a:pt x="28" y="63"/>
                    <a:pt x="28" y="63"/>
                  </a:cubicBezTo>
                  <a:cubicBezTo>
                    <a:pt x="105" y="28"/>
                    <a:pt x="105" y="28"/>
                    <a:pt x="105" y="28"/>
                  </a:cubicBezTo>
                  <a:cubicBezTo>
                    <a:pt x="100" y="0"/>
                    <a:pt x="100" y="0"/>
                    <a:pt x="100" y="0"/>
                  </a:cubicBezTo>
                  <a:cubicBezTo>
                    <a:pt x="0" y="52"/>
                    <a:pt x="0" y="52"/>
                    <a:pt x="0" y="52"/>
                  </a:cubicBezTo>
                  <a:cubicBezTo>
                    <a:pt x="1" y="62"/>
                    <a:pt x="2" y="72"/>
                    <a:pt x="3" y="81"/>
                  </a:cubicBezTo>
                  <a:cubicBezTo>
                    <a:pt x="113" y="107"/>
                    <a:pt x="113" y="107"/>
                    <a:pt x="113" y="10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4" name="Freeform 190"/>
            <p:cNvSpPr>
              <a:spLocks/>
            </p:cNvSpPr>
            <p:nvPr userDrawn="1"/>
          </p:nvSpPr>
          <p:spPr bwMode="auto">
            <a:xfrm>
              <a:off x="313" y="231"/>
              <a:ext cx="16" cy="12"/>
            </a:xfrm>
            <a:custGeom>
              <a:avLst/>
              <a:gdLst>
                <a:gd name="T0" fmla="*/ 32 w 113"/>
                <a:gd name="T1" fmla="*/ 9 h 86"/>
                <a:gd name="T2" fmla="*/ 24 w 113"/>
                <a:gd name="T3" fmla="*/ 33 h 86"/>
                <a:gd name="T4" fmla="*/ 34 w 113"/>
                <a:gd name="T5" fmla="*/ 51 h 86"/>
                <a:gd name="T6" fmla="*/ 51 w 113"/>
                <a:gd name="T7" fmla="*/ 29 h 86"/>
                <a:gd name="T8" fmla="*/ 84 w 113"/>
                <a:gd name="T9" fmla="*/ 8 h 86"/>
                <a:gd name="T10" fmla="*/ 111 w 113"/>
                <a:gd name="T11" fmla="*/ 54 h 86"/>
                <a:gd name="T12" fmla="*/ 100 w 113"/>
                <a:gd name="T13" fmla="*/ 86 h 86"/>
                <a:gd name="T14" fmla="*/ 82 w 113"/>
                <a:gd name="T15" fmla="*/ 76 h 86"/>
                <a:gd name="T16" fmla="*/ 89 w 113"/>
                <a:gd name="T17" fmla="*/ 55 h 86"/>
                <a:gd name="T18" fmla="*/ 80 w 113"/>
                <a:gd name="T19" fmla="*/ 36 h 86"/>
                <a:gd name="T20" fmla="*/ 68 w 113"/>
                <a:gd name="T21" fmla="*/ 50 h 86"/>
                <a:gd name="T22" fmla="*/ 33 w 113"/>
                <a:gd name="T23" fmla="*/ 79 h 86"/>
                <a:gd name="T24" fmla="*/ 3 w 113"/>
                <a:gd name="T25" fmla="*/ 32 h 86"/>
                <a:gd name="T26" fmla="*/ 12 w 113"/>
                <a:gd name="T27" fmla="*/ 0 h 86"/>
                <a:gd name="T28" fmla="*/ 32 w 113"/>
                <a:gd name="T29" fmla="*/ 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6">
                  <a:moveTo>
                    <a:pt x="32" y="9"/>
                  </a:moveTo>
                  <a:cubicBezTo>
                    <a:pt x="29" y="16"/>
                    <a:pt x="25" y="26"/>
                    <a:pt x="24" y="33"/>
                  </a:cubicBezTo>
                  <a:cubicBezTo>
                    <a:pt x="23" y="41"/>
                    <a:pt x="24" y="50"/>
                    <a:pt x="34" y="51"/>
                  </a:cubicBezTo>
                  <a:cubicBezTo>
                    <a:pt x="43" y="53"/>
                    <a:pt x="46" y="41"/>
                    <a:pt x="51" y="29"/>
                  </a:cubicBezTo>
                  <a:cubicBezTo>
                    <a:pt x="56" y="17"/>
                    <a:pt x="63" y="6"/>
                    <a:pt x="84" y="8"/>
                  </a:cubicBezTo>
                  <a:cubicBezTo>
                    <a:pt x="106" y="11"/>
                    <a:pt x="113" y="34"/>
                    <a:pt x="111" y="54"/>
                  </a:cubicBezTo>
                  <a:cubicBezTo>
                    <a:pt x="110" y="66"/>
                    <a:pt x="106" y="76"/>
                    <a:pt x="100" y="86"/>
                  </a:cubicBezTo>
                  <a:cubicBezTo>
                    <a:pt x="82" y="76"/>
                    <a:pt x="82" y="76"/>
                    <a:pt x="82" y="76"/>
                  </a:cubicBezTo>
                  <a:cubicBezTo>
                    <a:pt x="85" y="70"/>
                    <a:pt x="88" y="60"/>
                    <a:pt x="89" y="55"/>
                  </a:cubicBezTo>
                  <a:cubicBezTo>
                    <a:pt x="91" y="42"/>
                    <a:pt x="87" y="37"/>
                    <a:pt x="80" y="36"/>
                  </a:cubicBezTo>
                  <a:cubicBezTo>
                    <a:pt x="76" y="35"/>
                    <a:pt x="72" y="38"/>
                    <a:pt x="68" y="50"/>
                  </a:cubicBezTo>
                  <a:cubicBezTo>
                    <a:pt x="59" y="75"/>
                    <a:pt x="47" y="81"/>
                    <a:pt x="33" y="79"/>
                  </a:cubicBezTo>
                  <a:cubicBezTo>
                    <a:pt x="7" y="76"/>
                    <a:pt x="0" y="55"/>
                    <a:pt x="3" y="32"/>
                  </a:cubicBezTo>
                  <a:cubicBezTo>
                    <a:pt x="4" y="21"/>
                    <a:pt x="8" y="10"/>
                    <a:pt x="12" y="0"/>
                  </a:cubicBezTo>
                  <a:lnTo>
                    <a:pt x="32" y="9"/>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85" name="Freeform 191"/>
            <p:cNvSpPr>
              <a:spLocks/>
            </p:cNvSpPr>
            <p:nvPr userDrawn="1"/>
          </p:nvSpPr>
          <p:spPr bwMode="auto">
            <a:xfrm>
              <a:off x="308" y="255"/>
              <a:ext cx="17" cy="13"/>
            </a:xfrm>
            <a:custGeom>
              <a:avLst/>
              <a:gdLst>
                <a:gd name="T0" fmla="*/ 89 w 119"/>
                <a:gd name="T1" fmla="*/ 88 h 88"/>
                <a:gd name="T2" fmla="*/ 64 w 119"/>
                <a:gd name="T3" fmla="*/ 77 h 88"/>
                <a:gd name="T4" fmla="*/ 75 w 119"/>
                <a:gd name="T5" fmla="*/ 53 h 88"/>
                <a:gd name="T6" fmla="*/ 0 w 119"/>
                <a:gd name="T7" fmla="*/ 23 h 88"/>
                <a:gd name="T8" fmla="*/ 9 w 119"/>
                <a:gd name="T9" fmla="*/ 0 h 88"/>
                <a:gd name="T10" fmla="*/ 85 w 119"/>
                <a:gd name="T11" fmla="*/ 27 h 88"/>
                <a:gd name="T12" fmla="*/ 93 w 119"/>
                <a:gd name="T13" fmla="*/ 2 h 88"/>
                <a:gd name="T14" fmla="*/ 119 w 119"/>
                <a:gd name="T15" fmla="*/ 1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88">
                  <a:moveTo>
                    <a:pt x="89" y="88"/>
                  </a:moveTo>
                  <a:cubicBezTo>
                    <a:pt x="64" y="77"/>
                    <a:pt x="64" y="77"/>
                    <a:pt x="64" y="77"/>
                  </a:cubicBezTo>
                  <a:cubicBezTo>
                    <a:pt x="68" y="69"/>
                    <a:pt x="71" y="61"/>
                    <a:pt x="75" y="53"/>
                  </a:cubicBezTo>
                  <a:cubicBezTo>
                    <a:pt x="0" y="23"/>
                    <a:pt x="0" y="23"/>
                    <a:pt x="0" y="23"/>
                  </a:cubicBezTo>
                  <a:cubicBezTo>
                    <a:pt x="3" y="15"/>
                    <a:pt x="6" y="7"/>
                    <a:pt x="9" y="0"/>
                  </a:cubicBezTo>
                  <a:cubicBezTo>
                    <a:pt x="85" y="27"/>
                    <a:pt x="85" y="27"/>
                    <a:pt x="85" y="27"/>
                  </a:cubicBezTo>
                  <a:cubicBezTo>
                    <a:pt x="88" y="18"/>
                    <a:pt x="90" y="10"/>
                    <a:pt x="93" y="2"/>
                  </a:cubicBezTo>
                  <a:cubicBezTo>
                    <a:pt x="119" y="10"/>
                    <a:pt x="119" y="10"/>
                    <a:pt x="119" y="1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86" name="Freeform 192"/>
            <p:cNvSpPr>
              <a:spLocks/>
            </p:cNvSpPr>
            <p:nvPr userDrawn="1"/>
          </p:nvSpPr>
          <p:spPr bwMode="auto">
            <a:xfrm>
              <a:off x="308" y="255"/>
              <a:ext cx="17" cy="13"/>
            </a:xfrm>
            <a:custGeom>
              <a:avLst/>
              <a:gdLst>
                <a:gd name="T0" fmla="*/ 89 w 119"/>
                <a:gd name="T1" fmla="*/ 88 h 88"/>
                <a:gd name="T2" fmla="*/ 64 w 119"/>
                <a:gd name="T3" fmla="*/ 77 h 88"/>
                <a:gd name="T4" fmla="*/ 75 w 119"/>
                <a:gd name="T5" fmla="*/ 53 h 88"/>
                <a:gd name="T6" fmla="*/ 0 w 119"/>
                <a:gd name="T7" fmla="*/ 23 h 88"/>
                <a:gd name="T8" fmla="*/ 9 w 119"/>
                <a:gd name="T9" fmla="*/ 0 h 88"/>
                <a:gd name="T10" fmla="*/ 85 w 119"/>
                <a:gd name="T11" fmla="*/ 27 h 88"/>
                <a:gd name="T12" fmla="*/ 93 w 119"/>
                <a:gd name="T13" fmla="*/ 2 h 88"/>
                <a:gd name="T14" fmla="*/ 119 w 119"/>
                <a:gd name="T15" fmla="*/ 1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88">
                  <a:moveTo>
                    <a:pt x="89" y="88"/>
                  </a:moveTo>
                  <a:cubicBezTo>
                    <a:pt x="64" y="77"/>
                    <a:pt x="64" y="77"/>
                    <a:pt x="64" y="77"/>
                  </a:cubicBezTo>
                  <a:cubicBezTo>
                    <a:pt x="68" y="69"/>
                    <a:pt x="71" y="61"/>
                    <a:pt x="75" y="53"/>
                  </a:cubicBezTo>
                  <a:cubicBezTo>
                    <a:pt x="0" y="23"/>
                    <a:pt x="0" y="23"/>
                    <a:pt x="0" y="23"/>
                  </a:cubicBezTo>
                  <a:cubicBezTo>
                    <a:pt x="3" y="15"/>
                    <a:pt x="6" y="7"/>
                    <a:pt x="9" y="0"/>
                  </a:cubicBezTo>
                  <a:cubicBezTo>
                    <a:pt x="85" y="27"/>
                    <a:pt x="85" y="27"/>
                    <a:pt x="85" y="27"/>
                  </a:cubicBezTo>
                  <a:cubicBezTo>
                    <a:pt x="88" y="18"/>
                    <a:pt x="90" y="10"/>
                    <a:pt x="93" y="2"/>
                  </a:cubicBezTo>
                  <a:cubicBezTo>
                    <a:pt x="119" y="10"/>
                    <a:pt x="119" y="10"/>
                    <a:pt x="119" y="1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7" name="Freeform 193"/>
            <p:cNvSpPr>
              <a:spLocks/>
            </p:cNvSpPr>
            <p:nvPr userDrawn="1"/>
          </p:nvSpPr>
          <p:spPr bwMode="auto">
            <a:xfrm>
              <a:off x="298" y="274"/>
              <a:ext cx="14" cy="12"/>
            </a:xfrm>
            <a:custGeom>
              <a:avLst/>
              <a:gdLst>
                <a:gd name="T0" fmla="*/ 87 w 103"/>
                <a:gd name="T1" fmla="*/ 83 h 83"/>
                <a:gd name="T2" fmla="*/ 0 w 103"/>
                <a:gd name="T3" fmla="*/ 20 h 83"/>
                <a:gd name="T4" fmla="*/ 14 w 103"/>
                <a:gd name="T5" fmla="*/ 0 h 83"/>
                <a:gd name="T6" fmla="*/ 103 w 103"/>
                <a:gd name="T7" fmla="*/ 59 h 83"/>
              </a:gdLst>
              <a:ahLst/>
              <a:cxnLst>
                <a:cxn ang="0">
                  <a:pos x="T0" y="T1"/>
                </a:cxn>
                <a:cxn ang="0">
                  <a:pos x="T2" y="T3"/>
                </a:cxn>
                <a:cxn ang="0">
                  <a:pos x="T4" y="T5"/>
                </a:cxn>
                <a:cxn ang="0">
                  <a:pos x="T6" y="T7"/>
                </a:cxn>
              </a:cxnLst>
              <a:rect l="0" t="0" r="r" b="b"/>
              <a:pathLst>
                <a:path w="103" h="83">
                  <a:moveTo>
                    <a:pt x="87" y="83"/>
                  </a:moveTo>
                  <a:cubicBezTo>
                    <a:pt x="0" y="20"/>
                    <a:pt x="0" y="20"/>
                    <a:pt x="0" y="20"/>
                  </a:cubicBezTo>
                  <a:cubicBezTo>
                    <a:pt x="4" y="14"/>
                    <a:pt x="9" y="7"/>
                    <a:pt x="14" y="0"/>
                  </a:cubicBezTo>
                  <a:cubicBezTo>
                    <a:pt x="103" y="59"/>
                    <a:pt x="103" y="59"/>
                    <a:pt x="103" y="59"/>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88" name="Freeform 194"/>
            <p:cNvSpPr>
              <a:spLocks/>
            </p:cNvSpPr>
            <p:nvPr userDrawn="1"/>
          </p:nvSpPr>
          <p:spPr bwMode="auto">
            <a:xfrm>
              <a:off x="298" y="274"/>
              <a:ext cx="14" cy="12"/>
            </a:xfrm>
            <a:custGeom>
              <a:avLst/>
              <a:gdLst>
                <a:gd name="T0" fmla="*/ 87 w 103"/>
                <a:gd name="T1" fmla="*/ 83 h 83"/>
                <a:gd name="T2" fmla="*/ 0 w 103"/>
                <a:gd name="T3" fmla="*/ 20 h 83"/>
                <a:gd name="T4" fmla="*/ 14 w 103"/>
                <a:gd name="T5" fmla="*/ 0 h 83"/>
                <a:gd name="T6" fmla="*/ 103 w 103"/>
                <a:gd name="T7" fmla="*/ 59 h 83"/>
              </a:gdLst>
              <a:ahLst/>
              <a:cxnLst>
                <a:cxn ang="0">
                  <a:pos x="T0" y="T1"/>
                </a:cxn>
                <a:cxn ang="0">
                  <a:pos x="T2" y="T3"/>
                </a:cxn>
                <a:cxn ang="0">
                  <a:pos x="T4" y="T5"/>
                </a:cxn>
                <a:cxn ang="0">
                  <a:pos x="T6" y="T7"/>
                </a:cxn>
              </a:cxnLst>
              <a:rect l="0" t="0" r="r" b="b"/>
              <a:pathLst>
                <a:path w="103" h="83">
                  <a:moveTo>
                    <a:pt x="87" y="83"/>
                  </a:moveTo>
                  <a:cubicBezTo>
                    <a:pt x="0" y="20"/>
                    <a:pt x="0" y="20"/>
                    <a:pt x="0" y="20"/>
                  </a:cubicBezTo>
                  <a:cubicBezTo>
                    <a:pt x="4" y="14"/>
                    <a:pt x="9" y="7"/>
                    <a:pt x="14" y="0"/>
                  </a:cubicBezTo>
                  <a:cubicBezTo>
                    <a:pt x="103" y="59"/>
                    <a:pt x="103" y="59"/>
                    <a:pt x="103" y="59"/>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9" name="Freeform 195"/>
            <p:cNvSpPr>
              <a:spLocks/>
            </p:cNvSpPr>
            <p:nvPr userDrawn="1"/>
          </p:nvSpPr>
          <p:spPr bwMode="auto">
            <a:xfrm>
              <a:off x="284" y="290"/>
              <a:ext cx="15" cy="16"/>
            </a:xfrm>
            <a:custGeom>
              <a:avLst/>
              <a:gdLst>
                <a:gd name="T0" fmla="*/ 48 w 111"/>
                <a:gd name="T1" fmla="*/ 116 h 116"/>
                <a:gd name="T2" fmla="*/ 31 w 111"/>
                <a:gd name="T3" fmla="*/ 95 h 116"/>
                <a:gd name="T4" fmla="*/ 52 w 111"/>
                <a:gd name="T5" fmla="*/ 78 h 116"/>
                <a:gd name="T6" fmla="*/ 0 w 111"/>
                <a:gd name="T7" fmla="*/ 17 h 116"/>
                <a:gd name="T8" fmla="*/ 18 w 111"/>
                <a:gd name="T9" fmla="*/ 0 h 116"/>
                <a:gd name="T10" fmla="*/ 73 w 111"/>
                <a:gd name="T11" fmla="*/ 60 h 116"/>
                <a:gd name="T12" fmla="*/ 92 w 111"/>
                <a:gd name="T13" fmla="*/ 42 h 116"/>
                <a:gd name="T14" fmla="*/ 111 w 111"/>
                <a:gd name="T15" fmla="*/ 6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16">
                  <a:moveTo>
                    <a:pt x="48" y="116"/>
                  </a:moveTo>
                  <a:cubicBezTo>
                    <a:pt x="31" y="95"/>
                    <a:pt x="31" y="95"/>
                    <a:pt x="31" y="95"/>
                  </a:cubicBezTo>
                  <a:cubicBezTo>
                    <a:pt x="38" y="90"/>
                    <a:pt x="45" y="84"/>
                    <a:pt x="52" y="78"/>
                  </a:cubicBezTo>
                  <a:cubicBezTo>
                    <a:pt x="0" y="17"/>
                    <a:pt x="0" y="17"/>
                    <a:pt x="0" y="17"/>
                  </a:cubicBezTo>
                  <a:cubicBezTo>
                    <a:pt x="6" y="12"/>
                    <a:pt x="12" y="6"/>
                    <a:pt x="18" y="0"/>
                  </a:cubicBezTo>
                  <a:cubicBezTo>
                    <a:pt x="73" y="60"/>
                    <a:pt x="73" y="60"/>
                    <a:pt x="73" y="60"/>
                  </a:cubicBezTo>
                  <a:cubicBezTo>
                    <a:pt x="79" y="54"/>
                    <a:pt x="85" y="48"/>
                    <a:pt x="92" y="42"/>
                  </a:cubicBezTo>
                  <a:cubicBezTo>
                    <a:pt x="111" y="61"/>
                    <a:pt x="111" y="61"/>
                    <a:pt x="111" y="61"/>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90" name="Freeform 196"/>
            <p:cNvSpPr>
              <a:spLocks/>
            </p:cNvSpPr>
            <p:nvPr userDrawn="1"/>
          </p:nvSpPr>
          <p:spPr bwMode="auto">
            <a:xfrm>
              <a:off x="284" y="290"/>
              <a:ext cx="15" cy="16"/>
            </a:xfrm>
            <a:custGeom>
              <a:avLst/>
              <a:gdLst>
                <a:gd name="T0" fmla="*/ 48 w 111"/>
                <a:gd name="T1" fmla="*/ 116 h 116"/>
                <a:gd name="T2" fmla="*/ 31 w 111"/>
                <a:gd name="T3" fmla="*/ 95 h 116"/>
                <a:gd name="T4" fmla="*/ 52 w 111"/>
                <a:gd name="T5" fmla="*/ 78 h 116"/>
                <a:gd name="T6" fmla="*/ 0 w 111"/>
                <a:gd name="T7" fmla="*/ 17 h 116"/>
                <a:gd name="T8" fmla="*/ 18 w 111"/>
                <a:gd name="T9" fmla="*/ 0 h 116"/>
                <a:gd name="T10" fmla="*/ 73 w 111"/>
                <a:gd name="T11" fmla="*/ 60 h 116"/>
                <a:gd name="T12" fmla="*/ 92 w 111"/>
                <a:gd name="T13" fmla="*/ 42 h 116"/>
                <a:gd name="T14" fmla="*/ 111 w 111"/>
                <a:gd name="T15" fmla="*/ 6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16">
                  <a:moveTo>
                    <a:pt x="48" y="116"/>
                  </a:moveTo>
                  <a:cubicBezTo>
                    <a:pt x="31" y="95"/>
                    <a:pt x="31" y="95"/>
                    <a:pt x="31" y="95"/>
                  </a:cubicBezTo>
                  <a:cubicBezTo>
                    <a:pt x="38" y="90"/>
                    <a:pt x="45" y="84"/>
                    <a:pt x="52" y="78"/>
                  </a:cubicBezTo>
                  <a:cubicBezTo>
                    <a:pt x="0" y="17"/>
                    <a:pt x="0" y="17"/>
                    <a:pt x="0" y="17"/>
                  </a:cubicBezTo>
                  <a:cubicBezTo>
                    <a:pt x="6" y="12"/>
                    <a:pt x="12" y="6"/>
                    <a:pt x="18" y="0"/>
                  </a:cubicBezTo>
                  <a:cubicBezTo>
                    <a:pt x="73" y="60"/>
                    <a:pt x="73" y="60"/>
                    <a:pt x="73" y="60"/>
                  </a:cubicBezTo>
                  <a:cubicBezTo>
                    <a:pt x="79" y="54"/>
                    <a:pt x="85" y="48"/>
                    <a:pt x="92" y="42"/>
                  </a:cubicBezTo>
                  <a:cubicBezTo>
                    <a:pt x="111" y="61"/>
                    <a:pt x="111" y="61"/>
                    <a:pt x="111" y="61"/>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1" name="Freeform 197"/>
            <p:cNvSpPr>
              <a:spLocks/>
            </p:cNvSpPr>
            <p:nvPr userDrawn="1"/>
          </p:nvSpPr>
          <p:spPr bwMode="auto">
            <a:xfrm>
              <a:off x="266" y="303"/>
              <a:ext cx="10" cy="15"/>
            </a:xfrm>
            <a:custGeom>
              <a:avLst/>
              <a:gdLst>
                <a:gd name="T0" fmla="*/ 48 w 74"/>
                <a:gd name="T1" fmla="*/ 108 h 108"/>
                <a:gd name="T2" fmla="*/ 0 w 74"/>
                <a:gd name="T3" fmla="*/ 12 h 108"/>
                <a:gd name="T4" fmla="*/ 22 w 74"/>
                <a:gd name="T5" fmla="*/ 0 h 108"/>
                <a:gd name="T6" fmla="*/ 74 w 74"/>
                <a:gd name="T7" fmla="*/ 94 h 108"/>
              </a:gdLst>
              <a:ahLst/>
              <a:cxnLst>
                <a:cxn ang="0">
                  <a:pos x="T0" y="T1"/>
                </a:cxn>
                <a:cxn ang="0">
                  <a:pos x="T2" y="T3"/>
                </a:cxn>
                <a:cxn ang="0">
                  <a:pos x="T4" y="T5"/>
                </a:cxn>
                <a:cxn ang="0">
                  <a:pos x="T6" y="T7"/>
                </a:cxn>
              </a:cxnLst>
              <a:rect l="0" t="0" r="r" b="b"/>
              <a:pathLst>
                <a:path w="74" h="108">
                  <a:moveTo>
                    <a:pt x="48" y="108"/>
                  </a:moveTo>
                  <a:cubicBezTo>
                    <a:pt x="0" y="12"/>
                    <a:pt x="0" y="12"/>
                    <a:pt x="0" y="12"/>
                  </a:cubicBezTo>
                  <a:cubicBezTo>
                    <a:pt x="8" y="8"/>
                    <a:pt x="15" y="4"/>
                    <a:pt x="22" y="0"/>
                  </a:cubicBezTo>
                  <a:cubicBezTo>
                    <a:pt x="74" y="94"/>
                    <a:pt x="74" y="94"/>
                    <a:pt x="74" y="9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92" name="Freeform 198"/>
            <p:cNvSpPr>
              <a:spLocks/>
            </p:cNvSpPr>
            <p:nvPr userDrawn="1"/>
          </p:nvSpPr>
          <p:spPr bwMode="auto">
            <a:xfrm>
              <a:off x="266" y="303"/>
              <a:ext cx="10" cy="15"/>
            </a:xfrm>
            <a:custGeom>
              <a:avLst/>
              <a:gdLst>
                <a:gd name="T0" fmla="*/ 48 w 74"/>
                <a:gd name="T1" fmla="*/ 108 h 108"/>
                <a:gd name="T2" fmla="*/ 0 w 74"/>
                <a:gd name="T3" fmla="*/ 12 h 108"/>
                <a:gd name="T4" fmla="*/ 22 w 74"/>
                <a:gd name="T5" fmla="*/ 0 h 108"/>
                <a:gd name="T6" fmla="*/ 74 w 74"/>
                <a:gd name="T7" fmla="*/ 94 h 108"/>
              </a:gdLst>
              <a:ahLst/>
              <a:cxnLst>
                <a:cxn ang="0">
                  <a:pos x="T0" y="T1"/>
                </a:cxn>
                <a:cxn ang="0">
                  <a:pos x="T2" y="T3"/>
                </a:cxn>
                <a:cxn ang="0">
                  <a:pos x="T4" y="T5"/>
                </a:cxn>
                <a:cxn ang="0">
                  <a:pos x="T6" y="T7"/>
                </a:cxn>
              </a:cxnLst>
              <a:rect l="0" t="0" r="r" b="b"/>
              <a:pathLst>
                <a:path w="74" h="108">
                  <a:moveTo>
                    <a:pt x="48" y="108"/>
                  </a:moveTo>
                  <a:cubicBezTo>
                    <a:pt x="0" y="12"/>
                    <a:pt x="0" y="12"/>
                    <a:pt x="0" y="12"/>
                  </a:cubicBezTo>
                  <a:cubicBezTo>
                    <a:pt x="8" y="8"/>
                    <a:pt x="15" y="4"/>
                    <a:pt x="22" y="0"/>
                  </a:cubicBezTo>
                  <a:cubicBezTo>
                    <a:pt x="74" y="94"/>
                    <a:pt x="74" y="94"/>
                    <a:pt x="74" y="9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3" name="Freeform 199"/>
            <p:cNvSpPr>
              <a:spLocks/>
            </p:cNvSpPr>
            <p:nvPr userDrawn="1"/>
          </p:nvSpPr>
          <p:spPr bwMode="auto">
            <a:xfrm>
              <a:off x="241" y="310"/>
              <a:ext cx="18" cy="17"/>
            </a:xfrm>
            <a:custGeom>
              <a:avLst/>
              <a:gdLst>
                <a:gd name="T0" fmla="*/ 19 w 126"/>
                <a:gd name="T1" fmla="*/ 124 h 124"/>
                <a:gd name="T2" fmla="*/ 0 w 126"/>
                <a:gd name="T3" fmla="*/ 18 h 124"/>
                <a:gd name="T4" fmla="*/ 63 w 126"/>
                <a:gd name="T5" fmla="*/ 4 h 124"/>
                <a:gd name="T6" fmla="*/ 71 w 126"/>
                <a:gd name="T7" fmla="*/ 31 h 124"/>
                <a:gd name="T8" fmla="*/ 104 w 126"/>
                <a:gd name="T9" fmla="*/ 21 h 124"/>
                <a:gd name="T10" fmla="*/ 109 w 126"/>
                <a:gd name="T11" fmla="*/ 0 h 124"/>
                <a:gd name="T12" fmla="*/ 126 w 126"/>
                <a:gd name="T13" fmla="*/ 36 h 124"/>
                <a:gd name="T14" fmla="*/ 105 w 126"/>
                <a:gd name="T15" fmla="*/ 104 h 124"/>
                <a:gd name="T16" fmla="*/ 19 w 126"/>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24">
                  <a:moveTo>
                    <a:pt x="19" y="124"/>
                  </a:moveTo>
                  <a:cubicBezTo>
                    <a:pt x="0" y="18"/>
                    <a:pt x="0" y="18"/>
                    <a:pt x="0" y="18"/>
                  </a:cubicBezTo>
                  <a:cubicBezTo>
                    <a:pt x="21" y="14"/>
                    <a:pt x="42" y="10"/>
                    <a:pt x="63" y="4"/>
                  </a:cubicBezTo>
                  <a:cubicBezTo>
                    <a:pt x="71" y="31"/>
                    <a:pt x="71" y="31"/>
                    <a:pt x="71" y="31"/>
                  </a:cubicBezTo>
                  <a:cubicBezTo>
                    <a:pt x="82" y="28"/>
                    <a:pt x="93" y="25"/>
                    <a:pt x="104" y="21"/>
                  </a:cubicBezTo>
                  <a:cubicBezTo>
                    <a:pt x="109" y="0"/>
                    <a:pt x="109" y="0"/>
                    <a:pt x="109" y="0"/>
                  </a:cubicBezTo>
                  <a:cubicBezTo>
                    <a:pt x="126" y="36"/>
                    <a:pt x="126" y="36"/>
                    <a:pt x="126" y="36"/>
                  </a:cubicBezTo>
                  <a:cubicBezTo>
                    <a:pt x="105" y="104"/>
                    <a:pt x="105" y="104"/>
                    <a:pt x="105" y="104"/>
                  </a:cubicBezTo>
                  <a:lnTo>
                    <a:pt x="19" y="124"/>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94" name="Freeform 200"/>
            <p:cNvSpPr>
              <a:spLocks/>
            </p:cNvSpPr>
            <p:nvPr userDrawn="1"/>
          </p:nvSpPr>
          <p:spPr bwMode="auto">
            <a:xfrm>
              <a:off x="200" y="310"/>
              <a:ext cx="8" cy="16"/>
            </a:xfrm>
            <a:custGeom>
              <a:avLst/>
              <a:gdLst>
                <a:gd name="T0" fmla="*/ 0 w 53"/>
                <a:gd name="T1" fmla="*/ 104 h 111"/>
                <a:gd name="T2" fmla="*/ 28 w 53"/>
                <a:gd name="T3" fmla="*/ 0 h 111"/>
                <a:gd name="T4" fmla="*/ 53 w 53"/>
                <a:gd name="T5" fmla="*/ 6 h 111"/>
                <a:gd name="T6" fmla="*/ 29 w 53"/>
                <a:gd name="T7" fmla="*/ 111 h 111"/>
              </a:gdLst>
              <a:ahLst/>
              <a:cxnLst>
                <a:cxn ang="0">
                  <a:pos x="T0" y="T1"/>
                </a:cxn>
                <a:cxn ang="0">
                  <a:pos x="T2" y="T3"/>
                </a:cxn>
                <a:cxn ang="0">
                  <a:pos x="T4" y="T5"/>
                </a:cxn>
                <a:cxn ang="0">
                  <a:pos x="T6" y="T7"/>
                </a:cxn>
              </a:cxnLst>
              <a:rect l="0" t="0" r="r" b="b"/>
              <a:pathLst>
                <a:path w="53" h="111">
                  <a:moveTo>
                    <a:pt x="0" y="104"/>
                  </a:moveTo>
                  <a:cubicBezTo>
                    <a:pt x="28" y="0"/>
                    <a:pt x="28" y="0"/>
                    <a:pt x="28" y="0"/>
                  </a:cubicBezTo>
                  <a:cubicBezTo>
                    <a:pt x="36" y="3"/>
                    <a:pt x="45" y="4"/>
                    <a:pt x="53" y="6"/>
                  </a:cubicBezTo>
                  <a:cubicBezTo>
                    <a:pt x="29" y="111"/>
                    <a:pt x="29" y="111"/>
                    <a:pt x="29" y="111"/>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95" name="Freeform 201"/>
            <p:cNvSpPr>
              <a:spLocks/>
            </p:cNvSpPr>
            <p:nvPr userDrawn="1"/>
          </p:nvSpPr>
          <p:spPr bwMode="auto">
            <a:xfrm>
              <a:off x="200" y="310"/>
              <a:ext cx="8" cy="16"/>
            </a:xfrm>
            <a:custGeom>
              <a:avLst/>
              <a:gdLst>
                <a:gd name="T0" fmla="*/ 0 w 53"/>
                <a:gd name="T1" fmla="*/ 104 h 111"/>
                <a:gd name="T2" fmla="*/ 28 w 53"/>
                <a:gd name="T3" fmla="*/ 0 h 111"/>
                <a:gd name="T4" fmla="*/ 53 w 53"/>
                <a:gd name="T5" fmla="*/ 6 h 111"/>
                <a:gd name="T6" fmla="*/ 29 w 53"/>
                <a:gd name="T7" fmla="*/ 111 h 111"/>
              </a:gdLst>
              <a:ahLst/>
              <a:cxnLst>
                <a:cxn ang="0">
                  <a:pos x="T0" y="T1"/>
                </a:cxn>
                <a:cxn ang="0">
                  <a:pos x="T2" y="T3"/>
                </a:cxn>
                <a:cxn ang="0">
                  <a:pos x="T4" y="T5"/>
                </a:cxn>
                <a:cxn ang="0">
                  <a:pos x="T6" y="T7"/>
                </a:cxn>
              </a:cxnLst>
              <a:rect l="0" t="0" r="r" b="b"/>
              <a:pathLst>
                <a:path w="53" h="111">
                  <a:moveTo>
                    <a:pt x="0" y="104"/>
                  </a:moveTo>
                  <a:cubicBezTo>
                    <a:pt x="28" y="0"/>
                    <a:pt x="28" y="0"/>
                    <a:pt x="28" y="0"/>
                  </a:cubicBezTo>
                  <a:cubicBezTo>
                    <a:pt x="36" y="3"/>
                    <a:pt x="45" y="4"/>
                    <a:pt x="53" y="6"/>
                  </a:cubicBezTo>
                  <a:cubicBezTo>
                    <a:pt x="29" y="111"/>
                    <a:pt x="29" y="111"/>
                    <a:pt x="29" y="111"/>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6" name="Freeform 202"/>
            <p:cNvSpPr>
              <a:spLocks/>
            </p:cNvSpPr>
            <p:nvPr userDrawn="1"/>
          </p:nvSpPr>
          <p:spPr bwMode="auto">
            <a:xfrm>
              <a:off x="180" y="301"/>
              <a:ext cx="10" cy="18"/>
            </a:xfrm>
            <a:custGeom>
              <a:avLst/>
              <a:gdLst>
                <a:gd name="T0" fmla="*/ 26 w 72"/>
                <a:gd name="T1" fmla="*/ 129 h 129"/>
                <a:gd name="T2" fmla="*/ 72 w 72"/>
                <a:gd name="T3" fmla="*/ 32 h 129"/>
                <a:gd name="T4" fmla="*/ 12 w 72"/>
                <a:gd name="T5" fmla="*/ 0 h 129"/>
                <a:gd name="T6" fmla="*/ 0 w 72"/>
                <a:gd name="T7" fmla="*/ 19 h 129"/>
                <a:gd name="T8" fmla="*/ 39 w 72"/>
                <a:gd name="T9" fmla="*/ 41 h 129"/>
                <a:gd name="T10" fmla="*/ 0 w 72"/>
                <a:gd name="T11" fmla="*/ 116 h 129"/>
              </a:gdLst>
              <a:ahLst/>
              <a:cxnLst>
                <a:cxn ang="0">
                  <a:pos x="T0" y="T1"/>
                </a:cxn>
                <a:cxn ang="0">
                  <a:pos x="T2" y="T3"/>
                </a:cxn>
                <a:cxn ang="0">
                  <a:pos x="T4" y="T5"/>
                </a:cxn>
                <a:cxn ang="0">
                  <a:pos x="T6" y="T7"/>
                </a:cxn>
                <a:cxn ang="0">
                  <a:pos x="T8" y="T9"/>
                </a:cxn>
                <a:cxn ang="0">
                  <a:pos x="T10" y="T11"/>
                </a:cxn>
              </a:cxnLst>
              <a:rect l="0" t="0" r="r" b="b"/>
              <a:pathLst>
                <a:path w="72" h="129">
                  <a:moveTo>
                    <a:pt x="26" y="129"/>
                  </a:moveTo>
                  <a:cubicBezTo>
                    <a:pt x="72" y="32"/>
                    <a:pt x="72" y="32"/>
                    <a:pt x="72" y="32"/>
                  </a:cubicBezTo>
                  <a:cubicBezTo>
                    <a:pt x="51" y="22"/>
                    <a:pt x="31" y="12"/>
                    <a:pt x="12" y="0"/>
                  </a:cubicBezTo>
                  <a:cubicBezTo>
                    <a:pt x="0" y="19"/>
                    <a:pt x="0" y="19"/>
                    <a:pt x="0" y="19"/>
                  </a:cubicBezTo>
                  <a:cubicBezTo>
                    <a:pt x="12" y="27"/>
                    <a:pt x="26" y="35"/>
                    <a:pt x="39" y="41"/>
                  </a:cubicBezTo>
                  <a:cubicBezTo>
                    <a:pt x="0" y="116"/>
                    <a:pt x="0" y="116"/>
                    <a:pt x="0" y="11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97" name="Freeform 203"/>
            <p:cNvSpPr>
              <a:spLocks/>
            </p:cNvSpPr>
            <p:nvPr userDrawn="1"/>
          </p:nvSpPr>
          <p:spPr bwMode="auto">
            <a:xfrm>
              <a:off x="180" y="301"/>
              <a:ext cx="10" cy="18"/>
            </a:xfrm>
            <a:custGeom>
              <a:avLst/>
              <a:gdLst>
                <a:gd name="T0" fmla="*/ 26 w 72"/>
                <a:gd name="T1" fmla="*/ 129 h 129"/>
                <a:gd name="T2" fmla="*/ 72 w 72"/>
                <a:gd name="T3" fmla="*/ 32 h 129"/>
                <a:gd name="T4" fmla="*/ 12 w 72"/>
                <a:gd name="T5" fmla="*/ 0 h 129"/>
                <a:gd name="T6" fmla="*/ 0 w 72"/>
                <a:gd name="T7" fmla="*/ 19 h 129"/>
                <a:gd name="T8" fmla="*/ 39 w 72"/>
                <a:gd name="T9" fmla="*/ 41 h 129"/>
                <a:gd name="T10" fmla="*/ 0 w 72"/>
                <a:gd name="T11" fmla="*/ 116 h 129"/>
              </a:gdLst>
              <a:ahLst/>
              <a:cxnLst>
                <a:cxn ang="0">
                  <a:pos x="T0" y="T1"/>
                </a:cxn>
                <a:cxn ang="0">
                  <a:pos x="T2" y="T3"/>
                </a:cxn>
                <a:cxn ang="0">
                  <a:pos x="T4" y="T5"/>
                </a:cxn>
                <a:cxn ang="0">
                  <a:pos x="T6" y="T7"/>
                </a:cxn>
                <a:cxn ang="0">
                  <a:pos x="T8" y="T9"/>
                </a:cxn>
                <a:cxn ang="0">
                  <a:pos x="T10" y="T11"/>
                </a:cxn>
              </a:cxnLst>
              <a:rect l="0" t="0" r="r" b="b"/>
              <a:pathLst>
                <a:path w="72" h="129">
                  <a:moveTo>
                    <a:pt x="26" y="129"/>
                  </a:moveTo>
                  <a:cubicBezTo>
                    <a:pt x="72" y="32"/>
                    <a:pt x="72" y="32"/>
                    <a:pt x="72" y="32"/>
                  </a:cubicBezTo>
                  <a:cubicBezTo>
                    <a:pt x="51" y="22"/>
                    <a:pt x="31" y="12"/>
                    <a:pt x="12" y="0"/>
                  </a:cubicBezTo>
                  <a:cubicBezTo>
                    <a:pt x="0" y="19"/>
                    <a:pt x="0" y="19"/>
                    <a:pt x="0" y="19"/>
                  </a:cubicBezTo>
                  <a:cubicBezTo>
                    <a:pt x="12" y="27"/>
                    <a:pt x="26" y="35"/>
                    <a:pt x="39" y="41"/>
                  </a:cubicBezTo>
                  <a:cubicBezTo>
                    <a:pt x="0" y="116"/>
                    <a:pt x="0" y="116"/>
                    <a:pt x="0" y="11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8" name="Freeform 204"/>
            <p:cNvSpPr>
              <a:spLocks/>
            </p:cNvSpPr>
            <p:nvPr userDrawn="1"/>
          </p:nvSpPr>
          <p:spPr bwMode="auto">
            <a:xfrm>
              <a:off x="159" y="288"/>
              <a:ext cx="13" cy="18"/>
            </a:xfrm>
            <a:custGeom>
              <a:avLst/>
              <a:gdLst>
                <a:gd name="T0" fmla="*/ 22 w 89"/>
                <a:gd name="T1" fmla="*/ 129 h 129"/>
                <a:gd name="T2" fmla="*/ 89 w 89"/>
                <a:gd name="T3" fmla="*/ 45 h 129"/>
                <a:gd name="T4" fmla="*/ 39 w 89"/>
                <a:gd name="T5" fmla="*/ 0 h 129"/>
                <a:gd name="T6" fmla="*/ 22 w 89"/>
                <a:gd name="T7" fmla="*/ 16 h 129"/>
                <a:gd name="T8" fmla="*/ 55 w 89"/>
                <a:gd name="T9" fmla="*/ 47 h 129"/>
                <a:gd name="T10" fmla="*/ 0 w 89"/>
                <a:gd name="T11" fmla="*/ 110 h 129"/>
              </a:gdLst>
              <a:ahLst/>
              <a:cxnLst>
                <a:cxn ang="0">
                  <a:pos x="T0" y="T1"/>
                </a:cxn>
                <a:cxn ang="0">
                  <a:pos x="T2" y="T3"/>
                </a:cxn>
                <a:cxn ang="0">
                  <a:pos x="T4" y="T5"/>
                </a:cxn>
                <a:cxn ang="0">
                  <a:pos x="T6" y="T7"/>
                </a:cxn>
                <a:cxn ang="0">
                  <a:pos x="T8" y="T9"/>
                </a:cxn>
                <a:cxn ang="0">
                  <a:pos x="T10" y="T11"/>
                </a:cxn>
              </a:cxnLst>
              <a:rect l="0" t="0" r="r" b="b"/>
              <a:pathLst>
                <a:path w="89" h="129">
                  <a:moveTo>
                    <a:pt x="22" y="129"/>
                  </a:moveTo>
                  <a:cubicBezTo>
                    <a:pt x="89" y="45"/>
                    <a:pt x="89" y="45"/>
                    <a:pt x="89" y="45"/>
                  </a:cubicBezTo>
                  <a:cubicBezTo>
                    <a:pt x="72" y="31"/>
                    <a:pt x="55" y="16"/>
                    <a:pt x="39" y="0"/>
                  </a:cubicBezTo>
                  <a:cubicBezTo>
                    <a:pt x="22" y="16"/>
                    <a:pt x="22" y="16"/>
                    <a:pt x="22" y="16"/>
                  </a:cubicBezTo>
                  <a:cubicBezTo>
                    <a:pt x="33" y="27"/>
                    <a:pt x="44" y="37"/>
                    <a:pt x="55" y="47"/>
                  </a:cubicBezTo>
                  <a:cubicBezTo>
                    <a:pt x="0" y="110"/>
                    <a:pt x="0" y="110"/>
                    <a:pt x="0" y="11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99" name="Freeform 205"/>
            <p:cNvSpPr>
              <a:spLocks/>
            </p:cNvSpPr>
            <p:nvPr userDrawn="1"/>
          </p:nvSpPr>
          <p:spPr bwMode="auto">
            <a:xfrm>
              <a:off x="159" y="288"/>
              <a:ext cx="13" cy="18"/>
            </a:xfrm>
            <a:custGeom>
              <a:avLst/>
              <a:gdLst>
                <a:gd name="T0" fmla="*/ 22 w 89"/>
                <a:gd name="T1" fmla="*/ 129 h 129"/>
                <a:gd name="T2" fmla="*/ 89 w 89"/>
                <a:gd name="T3" fmla="*/ 45 h 129"/>
                <a:gd name="T4" fmla="*/ 39 w 89"/>
                <a:gd name="T5" fmla="*/ 0 h 129"/>
                <a:gd name="T6" fmla="*/ 22 w 89"/>
                <a:gd name="T7" fmla="*/ 16 h 129"/>
                <a:gd name="T8" fmla="*/ 55 w 89"/>
                <a:gd name="T9" fmla="*/ 47 h 129"/>
                <a:gd name="T10" fmla="*/ 0 w 89"/>
                <a:gd name="T11" fmla="*/ 110 h 129"/>
              </a:gdLst>
              <a:ahLst/>
              <a:cxnLst>
                <a:cxn ang="0">
                  <a:pos x="T0" y="T1"/>
                </a:cxn>
                <a:cxn ang="0">
                  <a:pos x="T2" y="T3"/>
                </a:cxn>
                <a:cxn ang="0">
                  <a:pos x="T4" y="T5"/>
                </a:cxn>
                <a:cxn ang="0">
                  <a:pos x="T6" y="T7"/>
                </a:cxn>
                <a:cxn ang="0">
                  <a:pos x="T8" y="T9"/>
                </a:cxn>
                <a:cxn ang="0">
                  <a:pos x="T10" y="T11"/>
                </a:cxn>
              </a:cxnLst>
              <a:rect l="0" t="0" r="r" b="b"/>
              <a:pathLst>
                <a:path w="89" h="129">
                  <a:moveTo>
                    <a:pt x="22" y="129"/>
                  </a:moveTo>
                  <a:cubicBezTo>
                    <a:pt x="89" y="45"/>
                    <a:pt x="89" y="45"/>
                    <a:pt x="89" y="45"/>
                  </a:cubicBezTo>
                  <a:cubicBezTo>
                    <a:pt x="72" y="31"/>
                    <a:pt x="55" y="16"/>
                    <a:pt x="39" y="0"/>
                  </a:cubicBezTo>
                  <a:cubicBezTo>
                    <a:pt x="22" y="16"/>
                    <a:pt x="22" y="16"/>
                    <a:pt x="22" y="16"/>
                  </a:cubicBezTo>
                  <a:cubicBezTo>
                    <a:pt x="33" y="27"/>
                    <a:pt x="44" y="37"/>
                    <a:pt x="55" y="47"/>
                  </a:cubicBezTo>
                  <a:cubicBezTo>
                    <a:pt x="0" y="110"/>
                    <a:pt x="0" y="110"/>
                    <a:pt x="0" y="11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0" name="Freeform 206"/>
            <p:cNvSpPr>
              <a:spLocks/>
            </p:cNvSpPr>
            <p:nvPr userDrawn="1"/>
          </p:nvSpPr>
          <p:spPr bwMode="auto">
            <a:xfrm>
              <a:off x="138" y="274"/>
              <a:ext cx="18" cy="16"/>
            </a:xfrm>
            <a:custGeom>
              <a:avLst/>
              <a:gdLst>
                <a:gd name="T0" fmla="*/ 0 w 126"/>
                <a:gd name="T1" fmla="*/ 28 h 117"/>
                <a:gd name="T2" fmla="*/ 109 w 126"/>
                <a:gd name="T3" fmla="*/ 0 h 117"/>
                <a:gd name="T4" fmla="*/ 126 w 126"/>
                <a:gd name="T5" fmla="*/ 24 h 117"/>
                <a:gd name="T6" fmla="*/ 61 w 126"/>
                <a:gd name="T7" fmla="*/ 117 h 117"/>
                <a:gd name="T8" fmla="*/ 44 w 126"/>
                <a:gd name="T9" fmla="*/ 94 h 117"/>
                <a:gd name="T10" fmla="*/ 95 w 126"/>
                <a:gd name="T11" fmla="*/ 28 h 117"/>
                <a:gd name="T12" fmla="*/ 95 w 126"/>
                <a:gd name="T13" fmla="*/ 28 h 117"/>
                <a:gd name="T14" fmla="*/ 14 w 126"/>
                <a:gd name="T15" fmla="*/ 52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7">
                  <a:moveTo>
                    <a:pt x="0" y="28"/>
                  </a:moveTo>
                  <a:cubicBezTo>
                    <a:pt x="109" y="0"/>
                    <a:pt x="109" y="0"/>
                    <a:pt x="109" y="0"/>
                  </a:cubicBezTo>
                  <a:cubicBezTo>
                    <a:pt x="114" y="8"/>
                    <a:pt x="120" y="16"/>
                    <a:pt x="126" y="24"/>
                  </a:cubicBezTo>
                  <a:cubicBezTo>
                    <a:pt x="61" y="117"/>
                    <a:pt x="61" y="117"/>
                    <a:pt x="61" y="117"/>
                  </a:cubicBezTo>
                  <a:cubicBezTo>
                    <a:pt x="44" y="94"/>
                    <a:pt x="44" y="94"/>
                    <a:pt x="44" y="94"/>
                  </a:cubicBezTo>
                  <a:cubicBezTo>
                    <a:pt x="95" y="28"/>
                    <a:pt x="95" y="28"/>
                    <a:pt x="95" y="28"/>
                  </a:cubicBezTo>
                  <a:cubicBezTo>
                    <a:pt x="95" y="28"/>
                    <a:pt x="95" y="28"/>
                    <a:pt x="95" y="28"/>
                  </a:cubicBezTo>
                  <a:cubicBezTo>
                    <a:pt x="14" y="52"/>
                    <a:pt x="14" y="52"/>
                    <a:pt x="14" y="52"/>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1" name="Freeform 207"/>
            <p:cNvSpPr>
              <a:spLocks/>
            </p:cNvSpPr>
            <p:nvPr userDrawn="1"/>
          </p:nvSpPr>
          <p:spPr bwMode="auto">
            <a:xfrm>
              <a:off x="138" y="274"/>
              <a:ext cx="18" cy="16"/>
            </a:xfrm>
            <a:custGeom>
              <a:avLst/>
              <a:gdLst>
                <a:gd name="T0" fmla="*/ 0 w 126"/>
                <a:gd name="T1" fmla="*/ 28 h 117"/>
                <a:gd name="T2" fmla="*/ 109 w 126"/>
                <a:gd name="T3" fmla="*/ 0 h 117"/>
                <a:gd name="T4" fmla="*/ 126 w 126"/>
                <a:gd name="T5" fmla="*/ 24 h 117"/>
                <a:gd name="T6" fmla="*/ 61 w 126"/>
                <a:gd name="T7" fmla="*/ 117 h 117"/>
                <a:gd name="T8" fmla="*/ 44 w 126"/>
                <a:gd name="T9" fmla="*/ 94 h 117"/>
                <a:gd name="T10" fmla="*/ 95 w 126"/>
                <a:gd name="T11" fmla="*/ 28 h 117"/>
                <a:gd name="T12" fmla="*/ 95 w 126"/>
                <a:gd name="T13" fmla="*/ 28 h 117"/>
                <a:gd name="T14" fmla="*/ 14 w 126"/>
                <a:gd name="T15" fmla="*/ 52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7">
                  <a:moveTo>
                    <a:pt x="0" y="28"/>
                  </a:moveTo>
                  <a:cubicBezTo>
                    <a:pt x="109" y="0"/>
                    <a:pt x="109" y="0"/>
                    <a:pt x="109" y="0"/>
                  </a:cubicBezTo>
                  <a:cubicBezTo>
                    <a:pt x="114" y="8"/>
                    <a:pt x="120" y="16"/>
                    <a:pt x="126" y="24"/>
                  </a:cubicBezTo>
                  <a:cubicBezTo>
                    <a:pt x="61" y="117"/>
                    <a:pt x="61" y="117"/>
                    <a:pt x="61" y="117"/>
                  </a:cubicBezTo>
                  <a:cubicBezTo>
                    <a:pt x="44" y="94"/>
                    <a:pt x="44" y="94"/>
                    <a:pt x="44" y="94"/>
                  </a:cubicBezTo>
                  <a:cubicBezTo>
                    <a:pt x="95" y="28"/>
                    <a:pt x="95" y="28"/>
                    <a:pt x="95" y="28"/>
                  </a:cubicBezTo>
                  <a:cubicBezTo>
                    <a:pt x="95" y="28"/>
                    <a:pt x="95" y="28"/>
                    <a:pt x="95" y="28"/>
                  </a:cubicBezTo>
                  <a:cubicBezTo>
                    <a:pt x="14" y="52"/>
                    <a:pt x="14" y="52"/>
                    <a:pt x="14" y="5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2" name="Freeform 208"/>
            <p:cNvSpPr>
              <a:spLocks/>
            </p:cNvSpPr>
            <p:nvPr userDrawn="1"/>
          </p:nvSpPr>
          <p:spPr bwMode="auto">
            <a:xfrm>
              <a:off x="130" y="252"/>
              <a:ext cx="17" cy="15"/>
            </a:xfrm>
            <a:custGeom>
              <a:avLst/>
              <a:gdLst>
                <a:gd name="T0" fmla="*/ 96 w 118"/>
                <a:gd name="T1" fmla="*/ 70 h 104"/>
                <a:gd name="T2" fmla="*/ 92 w 118"/>
                <a:gd name="T3" fmla="*/ 46 h 104"/>
                <a:gd name="T4" fmla="*/ 75 w 118"/>
                <a:gd name="T5" fmla="*/ 34 h 104"/>
                <a:gd name="T6" fmla="*/ 71 w 118"/>
                <a:gd name="T7" fmla="*/ 62 h 104"/>
                <a:gd name="T8" fmla="*/ 51 w 118"/>
                <a:gd name="T9" fmla="*/ 95 h 104"/>
                <a:gd name="T10" fmla="*/ 6 w 118"/>
                <a:gd name="T11" fmla="*/ 68 h 104"/>
                <a:gd name="T12" fmla="*/ 0 w 118"/>
                <a:gd name="T13" fmla="*/ 34 h 104"/>
                <a:gd name="T14" fmla="*/ 21 w 118"/>
                <a:gd name="T15" fmla="*/ 35 h 104"/>
                <a:gd name="T16" fmla="*/ 25 w 118"/>
                <a:gd name="T17" fmla="*/ 57 h 104"/>
                <a:gd name="T18" fmla="*/ 42 w 118"/>
                <a:gd name="T19" fmla="*/ 69 h 104"/>
                <a:gd name="T20" fmla="*/ 46 w 118"/>
                <a:gd name="T21" fmla="*/ 52 h 104"/>
                <a:gd name="T22" fmla="*/ 63 w 118"/>
                <a:gd name="T23" fmla="*/ 9 h 104"/>
                <a:gd name="T24" fmla="*/ 112 w 118"/>
                <a:gd name="T25" fmla="*/ 37 h 104"/>
                <a:gd name="T26" fmla="*/ 118 w 118"/>
                <a:gd name="T27" fmla="*/ 69 h 104"/>
                <a:gd name="T28" fmla="*/ 96 w 118"/>
                <a:gd name="T29"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04">
                  <a:moveTo>
                    <a:pt x="96" y="70"/>
                  </a:moveTo>
                  <a:cubicBezTo>
                    <a:pt x="96" y="64"/>
                    <a:pt x="95" y="53"/>
                    <a:pt x="92" y="46"/>
                  </a:cubicBezTo>
                  <a:cubicBezTo>
                    <a:pt x="89" y="38"/>
                    <a:pt x="84" y="31"/>
                    <a:pt x="75" y="34"/>
                  </a:cubicBezTo>
                  <a:cubicBezTo>
                    <a:pt x="66" y="37"/>
                    <a:pt x="70" y="49"/>
                    <a:pt x="71" y="62"/>
                  </a:cubicBezTo>
                  <a:cubicBezTo>
                    <a:pt x="72" y="75"/>
                    <a:pt x="70" y="88"/>
                    <a:pt x="51" y="95"/>
                  </a:cubicBezTo>
                  <a:cubicBezTo>
                    <a:pt x="30" y="104"/>
                    <a:pt x="13" y="86"/>
                    <a:pt x="6" y="68"/>
                  </a:cubicBezTo>
                  <a:cubicBezTo>
                    <a:pt x="1" y="57"/>
                    <a:pt x="0" y="46"/>
                    <a:pt x="0" y="34"/>
                  </a:cubicBezTo>
                  <a:cubicBezTo>
                    <a:pt x="21" y="35"/>
                    <a:pt x="21" y="35"/>
                    <a:pt x="21" y="35"/>
                  </a:cubicBezTo>
                  <a:cubicBezTo>
                    <a:pt x="21" y="42"/>
                    <a:pt x="23" y="52"/>
                    <a:pt x="25" y="57"/>
                  </a:cubicBezTo>
                  <a:cubicBezTo>
                    <a:pt x="29" y="69"/>
                    <a:pt x="35" y="72"/>
                    <a:pt x="42" y="69"/>
                  </a:cubicBezTo>
                  <a:cubicBezTo>
                    <a:pt x="45" y="68"/>
                    <a:pt x="48" y="64"/>
                    <a:pt x="46" y="52"/>
                  </a:cubicBezTo>
                  <a:cubicBezTo>
                    <a:pt x="42" y="25"/>
                    <a:pt x="49" y="14"/>
                    <a:pt x="63" y="9"/>
                  </a:cubicBezTo>
                  <a:cubicBezTo>
                    <a:pt x="87" y="0"/>
                    <a:pt x="103" y="15"/>
                    <a:pt x="112" y="37"/>
                  </a:cubicBezTo>
                  <a:cubicBezTo>
                    <a:pt x="116" y="47"/>
                    <a:pt x="117" y="59"/>
                    <a:pt x="118" y="69"/>
                  </a:cubicBezTo>
                  <a:lnTo>
                    <a:pt x="96" y="70"/>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 name="Freeform 209"/>
            <p:cNvSpPr>
              <a:spLocks/>
            </p:cNvSpPr>
            <p:nvPr userDrawn="1"/>
          </p:nvSpPr>
          <p:spPr bwMode="auto">
            <a:xfrm>
              <a:off x="124" y="232"/>
              <a:ext cx="16" cy="12"/>
            </a:xfrm>
            <a:custGeom>
              <a:avLst/>
              <a:gdLst>
                <a:gd name="T0" fmla="*/ 0 w 112"/>
                <a:gd name="T1" fmla="*/ 1 h 85"/>
                <a:gd name="T2" fmla="*/ 26 w 112"/>
                <a:gd name="T3" fmla="*/ 0 h 85"/>
                <a:gd name="T4" fmla="*/ 29 w 112"/>
                <a:gd name="T5" fmla="*/ 26 h 85"/>
                <a:gd name="T6" fmla="*/ 109 w 112"/>
                <a:gd name="T7" fmla="*/ 18 h 85"/>
                <a:gd name="T8" fmla="*/ 112 w 112"/>
                <a:gd name="T9" fmla="*/ 43 h 85"/>
                <a:gd name="T10" fmla="*/ 32 w 112"/>
                <a:gd name="T11" fmla="*/ 54 h 85"/>
                <a:gd name="T12" fmla="*/ 36 w 112"/>
                <a:gd name="T13" fmla="*/ 80 h 85"/>
                <a:gd name="T14" fmla="*/ 10 w 112"/>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85">
                  <a:moveTo>
                    <a:pt x="0" y="1"/>
                  </a:moveTo>
                  <a:cubicBezTo>
                    <a:pt x="26" y="0"/>
                    <a:pt x="26" y="0"/>
                    <a:pt x="26" y="0"/>
                  </a:cubicBezTo>
                  <a:cubicBezTo>
                    <a:pt x="27" y="9"/>
                    <a:pt x="28" y="18"/>
                    <a:pt x="29" y="26"/>
                  </a:cubicBezTo>
                  <a:cubicBezTo>
                    <a:pt x="109" y="18"/>
                    <a:pt x="109" y="18"/>
                    <a:pt x="109" y="18"/>
                  </a:cubicBezTo>
                  <a:cubicBezTo>
                    <a:pt x="109" y="26"/>
                    <a:pt x="111" y="35"/>
                    <a:pt x="112" y="43"/>
                  </a:cubicBezTo>
                  <a:cubicBezTo>
                    <a:pt x="32" y="54"/>
                    <a:pt x="32" y="54"/>
                    <a:pt x="32" y="54"/>
                  </a:cubicBezTo>
                  <a:cubicBezTo>
                    <a:pt x="33" y="63"/>
                    <a:pt x="35" y="71"/>
                    <a:pt x="36" y="80"/>
                  </a:cubicBezTo>
                  <a:cubicBezTo>
                    <a:pt x="10" y="85"/>
                    <a:pt x="10" y="85"/>
                    <a:pt x="10" y="8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4" name="Freeform 210"/>
            <p:cNvSpPr>
              <a:spLocks/>
            </p:cNvSpPr>
            <p:nvPr userDrawn="1"/>
          </p:nvSpPr>
          <p:spPr bwMode="auto">
            <a:xfrm>
              <a:off x="124" y="232"/>
              <a:ext cx="16" cy="12"/>
            </a:xfrm>
            <a:custGeom>
              <a:avLst/>
              <a:gdLst>
                <a:gd name="T0" fmla="*/ 0 w 112"/>
                <a:gd name="T1" fmla="*/ 1 h 85"/>
                <a:gd name="T2" fmla="*/ 26 w 112"/>
                <a:gd name="T3" fmla="*/ 0 h 85"/>
                <a:gd name="T4" fmla="*/ 29 w 112"/>
                <a:gd name="T5" fmla="*/ 26 h 85"/>
                <a:gd name="T6" fmla="*/ 109 w 112"/>
                <a:gd name="T7" fmla="*/ 18 h 85"/>
                <a:gd name="T8" fmla="*/ 112 w 112"/>
                <a:gd name="T9" fmla="*/ 43 h 85"/>
                <a:gd name="T10" fmla="*/ 32 w 112"/>
                <a:gd name="T11" fmla="*/ 54 h 85"/>
                <a:gd name="T12" fmla="*/ 36 w 112"/>
                <a:gd name="T13" fmla="*/ 80 h 85"/>
                <a:gd name="T14" fmla="*/ 10 w 112"/>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85">
                  <a:moveTo>
                    <a:pt x="0" y="1"/>
                  </a:moveTo>
                  <a:cubicBezTo>
                    <a:pt x="26" y="0"/>
                    <a:pt x="26" y="0"/>
                    <a:pt x="26" y="0"/>
                  </a:cubicBezTo>
                  <a:cubicBezTo>
                    <a:pt x="27" y="9"/>
                    <a:pt x="28" y="18"/>
                    <a:pt x="29" y="26"/>
                  </a:cubicBezTo>
                  <a:cubicBezTo>
                    <a:pt x="109" y="18"/>
                    <a:pt x="109" y="18"/>
                    <a:pt x="109" y="18"/>
                  </a:cubicBezTo>
                  <a:cubicBezTo>
                    <a:pt x="109" y="26"/>
                    <a:pt x="111" y="35"/>
                    <a:pt x="112" y="43"/>
                  </a:cubicBezTo>
                  <a:cubicBezTo>
                    <a:pt x="32" y="54"/>
                    <a:pt x="32" y="54"/>
                    <a:pt x="32" y="54"/>
                  </a:cubicBezTo>
                  <a:cubicBezTo>
                    <a:pt x="33" y="63"/>
                    <a:pt x="35" y="71"/>
                    <a:pt x="36" y="80"/>
                  </a:cubicBezTo>
                  <a:cubicBezTo>
                    <a:pt x="10" y="85"/>
                    <a:pt x="10" y="85"/>
                    <a:pt x="10" y="8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5" name="Freeform 211"/>
            <p:cNvSpPr>
              <a:spLocks/>
            </p:cNvSpPr>
            <p:nvPr userDrawn="1"/>
          </p:nvSpPr>
          <p:spPr bwMode="auto">
            <a:xfrm>
              <a:off x="125" y="208"/>
              <a:ext cx="16" cy="12"/>
            </a:xfrm>
            <a:custGeom>
              <a:avLst/>
              <a:gdLst>
                <a:gd name="T0" fmla="*/ 115 w 115"/>
                <a:gd name="T1" fmla="*/ 3 h 87"/>
                <a:gd name="T2" fmla="*/ 109 w 115"/>
                <a:gd name="T3" fmla="*/ 31 h 87"/>
                <a:gd name="T4" fmla="*/ 85 w 115"/>
                <a:gd name="T5" fmla="*/ 38 h 87"/>
                <a:gd name="T6" fmla="*/ 66 w 115"/>
                <a:gd name="T7" fmla="*/ 54 h 87"/>
                <a:gd name="T8" fmla="*/ 65 w 115"/>
                <a:gd name="T9" fmla="*/ 58 h 87"/>
                <a:gd name="T10" fmla="*/ 106 w 115"/>
                <a:gd name="T11" fmla="*/ 62 h 87"/>
                <a:gd name="T12" fmla="*/ 104 w 115"/>
                <a:gd name="T13" fmla="*/ 87 h 87"/>
                <a:gd name="T14" fmla="*/ 0 w 115"/>
                <a:gd name="T15" fmla="*/ 81 h 87"/>
                <a:gd name="T16" fmla="*/ 4 w 115"/>
                <a:gd name="T17" fmla="*/ 37 h 87"/>
                <a:gd name="T18" fmla="*/ 36 w 115"/>
                <a:gd name="T19" fmla="*/ 1 h 87"/>
                <a:gd name="T20" fmla="*/ 61 w 115"/>
                <a:gd name="T21" fmla="*/ 29 h 87"/>
                <a:gd name="T22" fmla="*/ 62 w 115"/>
                <a:gd name="T23" fmla="*/ 29 h 87"/>
                <a:gd name="T24" fmla="*/ 76 w 115"/>
                <a:gd name="T25" fmla="*/ 19 h 87"/>
                <a:gd name="T26" fmla="*/ 115 w 115"/>
                <a:gd name="T27"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87">
                  <a:moveTo>
                    <a:pt x="115" y="3"/>
                  </a:moveTo>
                  <a:cubicBezTo>
                    <a:pt x="112" y="13"/>
                    <a:pt x="111" y="22"/>
                    <a:pt x="109" y="31"/>
                  </a:cubicBezTo>
                  <a:cubicBezTo>
                    <a:pt x="109" y="31"/>
                    <a:pt x="93" y="36"/>
                    <a:pt x="85" y="38"/>
                  </a:cubicBezTo>
                  <a:cubicBezTo>
                    <a:pt x="76" y="42"/>
                    <a:pt x="67" y="47"/>
                    <a:pt x="66" y="54"/>
                  </a:cubicBezTo>
                  <a:cubicBezTo>
                    <a:pt x="66" y="56"/>
                    <a:pt x="66" y="58"/>
                    <a:pt x="65" y="58"/>
                  </a:cubicBezTo>
                  <a:cubicBezTo>
                    <a:pt x="106" y="62"/>
                    <a:pt x="106" y="62"/>
                    <a:pt x="106" y="62"/>
                  </a:cubicBezTo>
                  <a:cubicBezTo>
                    <a:pt x="105" y="71"/>
                    <a:pt x="104" y="79"/>
                    <a:pt x="104" y="87"/>
                  </a:cubicBezTo>
                  <a:cubicBezTo>
                    <a:pt x="0" y="81"/>
                    <a:pt x="0" y="81"/>
                    <a:pt x="0" y="81"/>
                  </a:cubicBezTo>
                  <a:cubicBezTo>
                    <a:pt x="1" y="67"/>
                    <a:pt x="3" y="52"/>
                    <a:pt x="4" y="37"/>
                  </a:cubicBezTo>
                  <a:cubicBezTo>
                    <a:pt x="7" y="17"/>
                    <a:pt x="17" y="0"/>
                    <a:pt x="36" y="1"/>
                  </a:cubicBezTo>
                  <a:cubicBezTo>
                    <a:pt x="51" y="2"/>
                    <a:pt x="61" y="13"/>
                    <a:pt x="61" y="29"/>
                  </a:cubicBezTo>
                  <a:cubicBezTo>
                    <a:pt x="62" y="29"/>
                    <a:pt x="62" y="29"/>
                    <a:pt x="62" y="29"/>
                  </a:cubicBezTo>
                  <a:cubicBezTo>
                    <a:pt x="66" y="24"/>
                    <a:pt x="70" y="23"/>
                    <a:pt x="76" y="19"/>
                  </a:cubicBezTo>
                  <a:cubicBezTo>
                    <a:pt x="86" y="13"/>
                    <a:pt x="115" y="3"/>
                    <a:pt x="115" y="3"/>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6" name="Freeform 212"/>
            <p:cNvSpPr>
              <a:spLocks/>
            </p:cNvSpPr>
            <p:nvPr userDrawn="1"/>
          </p:nvSpPr>
          <p:spPr bwMode="auto">
            <a:xfrm>
              <a:off x="130" y="187"/>
              <a:ext cx="18" cy="15"/>
            </a:xfrm>
            <a:custGeom>
              <a:avLst/>
              <a:gdLst>
                <a:gd name="T0" fmla="*/ 10 w 126"/>
                <a:gd name="T1" fmla="*/ 0 h 104"/>
                <a:gd name="T2" fmla="*/ 126 w 126"/>
                <a:gd name="T3" fmla="*/ 3 h 104"/>
                <a:gd name="T4" fmla="*/ 114 w 126"/>
                <a:gd name="T5" fmla="*/ 29 h 104"/>
                <a:gd name="T6" fmla="*/ 90 w 126"/>
                <a:gd name="T7" fmla="*/ 28 h 104"/>
                <a:gd name="T8" fmla="*/ 77 w 126"/>
                <a:gd name="T9" fmla="*/ 62 h 104"/>
                <a:gd name="T10" fmla="*/ 96 w 126"/>
                <a:gd name="T11" fmla="*/ 77 h 104"/>
                <a:gd name="T12" fmla="*/ 88 w 126"/>
                <a:gd name="T13" fmla="*/ 104 h 104"/>
                <a:gd name="T14" fmla="*/ 0 w 126"/>
                <a:gd name="T15" fmla="*/ 2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04">
                  <a:moveTo>
                    <a:pt x="10" y="0"/>
                  </a:moveTo>
                  <a:cubicBezTo>
                    <a:pt x="126" y="3"/>
                    <a:pt x="126" y="3"/>
                    <a:pt x="126" y="3"/>
                  </a:cubicBezTo>
                  <a:cubicBezTo>
                    <a:pt x="122" y="11"/>
                    <a:pt x="118" y="20"/>
                    <a:pt x="114" y="29"/>
                  </a:cubicBezTo>
                  <a:cubicBezTo>
                    <a:pt x="90" y="28"/>
                    <a:pt x="90" y="28"/>
                    <a:pt x="90" y="28"/>
                  </a:cubicBezTo>
                  <a:cubicBezTo>
                    <a:pt x="85" y="39"/>
                    <a:pt x="81" y="50"/>
                    <a:pt x="77" y="62"/>
                  </a:cubicBezTo>
                  <a:cubicBezTo>
                    <a:pt x="96" y="77"/>
                    <a:pt x="96" y="77"/>
                    <a:pt x="96" y="77"/>
                  </a:cubicBezTo>
                  <a:cubicBezTo>
                    <a:pt x="93" y="86"/>
                    <a:pt x="90" y="95"/>
                    <a:pt x="88" y="104"/>
                  </a:cubicBezTo>
                  <a:cubicBezTo>
                    <a:pt x="0" y="26"/>
                    <a:pt x="0" y="26"/>
                    <a:pt x="0" y="2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7" name="Freeform 213"/>
            <p:cNvSpPr>
              <a:spLocks/>
            </p:cNvSpPr>
            <p:nvPr userDrawn="1"/>
          </p:nvSpPr>
          <p:spPr bwMode="auto">
            <a:xfrm>
              <a:off x="130" y="187"/>
              <a:ext cx="18" cy="15"/>
            </a:xfrm>
            <a:custGeom>
              <a:avLst/>
              <a:gdLst>
                <a:gd name="T0" fmla="*/ 10 w 126"/>
                <a:gd name="T1" fmla="*/ 0 h 104"/>
                <a:gd name="T2" fmla="*/ 126 w 126"/>
                <a:gd name="T3" fmla="*/ 3 h 104"/>
                <a:gd name="T4" fmla="*/ 114 w 126"/>
                <a:gd name="T5" fmla="*/ 29 h 104"/>
                <a:gd name="T6" fmla="*/ 90 w 126"/>
                <a:gd name="T7" fmla="*/ 28 h 104"/>
                <a:gd name="T8" fmla="*/ 77 w 126"/>
                <a:gd name="T9" fmla="*/ 62 h 104"/>
                <a:gd name="T10" fmla="*/ 96 w 126"/>
                <a:gd name="T11" fmla="*/ 77 h 104"/>
                <a:gd name="T12" fmla="*/ 88 w 126"/>
                <a:gd name="T13" fmla="*/ 104 h 104"/>
                <a:gd name="T14" fmla="*/ 0 w 126"/>
                <a:gd name="T15" fmla="*/ 2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04">
                  <a:moveTo>
                    <a:pt x="10" y="0"/>
                  </a:moveTo>
                  <a:cubicBezTo>
                    <a:pt x="126" y="3"/>
                    <a:pt x="126" y="3"/>
                    <a:pt x="126" y="3"/>
                  </a:cubicBezTo>
                  <a:cubicBezTo>
                    <a:pt x="122" y="11"/>
                    <a:pt x="118" y="20"/>
                    <a:pt x="114" y="29"/>
                  </a:cubicBezTo>
                  <a:cubicBezTo>
                    <a:pt x="90" y="28"/>
                    <a:pt x="90" y="28"/>
                    <a:pt x="90" y="28"/>
                  </a:cubicBezTo>
                  <a:cubicBezTo>
                    <a:pt x="85" y="39"/>
                    <a:pt x="81" y="50"/>
                    <a:pt x="77" y="62"/>
                  </a:cubicBezTo>
                  <a:cubicBezTo>
                    <a:pt x="96" y="77"/>
                    <a:pt x="96" y="77"/>
                    <a:pt x="96" y="77"/>
                  </a:cubicBezTo>
                  <a:cubicBezTo>
                    <a:pt x="93" y="86"/>
                    <a:pt x="90" y="95"/>
                    <a:pt x="88" y="104"/>
                  </a:cubicBezTo>
                  <a:cubicBezTo>
                    <a:pt x="0" y="26"/>
                    <a:pt x="0" y="26"/>
                    <a:pt x="0" y="2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8" name="Freeform 214"/>
            <p:cNvSpPr>
              <a:spLocks/>
            </p:cNvSpPr>
            <p:nvPr userDrawn="1"/>
          </p:nvSpPr>
          <p:spPr bwMode="auto">
            <a:xfrm>
              <a:off x="153" y="144"/>
              <a:ext cx="20" cy="20"/>
            </a:xfrm>
            <a:custGeom>
              <a:avLst/>
              <a:gdLst>
                <a:gd name="T0" fmla="*/ 24 w 143"/>
                <a:gd name="T1" fmla="*/ 46 h 144"/>
                <a:gd name="T2" fmla="*/ 103 w 143"/>
                <a:gd name="T3" fmla="*/ 73 h 144"/>
                <a:gd name="T4" fmla="*/ 57 w 143"/>
                <a:gd name="T5" fmla="*/ 17 h 144"/>
                <a:gd name="T6" fmla="*/ 79 w 143"/>
                <a:gd name="T7" fmla="*/ 0 h 144"/>
                <a:gd name="T8" fmla="*/ 143 w 143"/>
                <a:gd name="T9" fmla="*/ 86 h 144"/>
                <a:gd name="T10" fmla="*/ 121 w 143"/>
                <a:gd name="T11" fmla="*/ 104 h 144"/>
                <a:gd name="T12" fmla="*/ 45 w 143"/>
                <a:gd name="T13" fmla="*/ 79 h 144"/>
                <a:gd name="T14" fmla="*/ 93 w 143"/>
                <a:gd name="T15" fmla="*/ 129 h 144"/>
                <a:gd name="T16" fmla="*/ 77 w 143"/>
                <a:gd name="T17" fmla="*/ 144 h 144"/>
                <a:gd name="T18" fmla="*/ 0 w 143"/>
                <a:gd name="T19" fmla="*/ 7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4">
                  <a:moveTo>
                    <a:pt x="24" y="46"/>
                  </a:moveTo>
                  <a:cubicBezTo>
                    <a:pt x="103" y="73"/>
                    <a:pt x="103" y="73"/>
                    <a:pt x="103" y="73"/>
                  </a:cubicBezTo>
                  <a:cubicBezTo>
                    <a:pt x="57" y="17"/>
                    <a:pt x="57" y="17"/>
                    <a:pt x="57" y="17"/>
                  </a:cubicBezTo>
                  <a:cubicBezTo>
                    <a:pt x="79" y="0"/>
                    <a:pt x="79" y="0"/>
                    <a:pt x="79" y="0"/>
                  </a:cubicBezTo>
                  <a:cubicBezTo>
                    <a:pt x="143" y="86"/>
                    <a:pt x="143" y="86"/>
                    <a:pt x="143" y="86"/>
                  </a:cubicBezTo>
                  <a:cubicBezTo>
                    <a:pt x="135" y="92"/>
                    <a:pt x="128" y="98"/>
                    <a:pt x="121" y="104"/>
                  </a:cubicBezTo>
                  <a:cubicBezTo>
                    <a:pt x="45" y="79"/>
                    <a:pt x="45" y="79"/>
                    <a:pt x="45" y="79"/>
                  </a:cubicBezTo>
                  <a:cubicBezTo>
                    <a:pt x="93" y="129"/>
                    <a:pt x="93" y="129"/>
                    <a:pt x="93" y="129"/>
                  </a:cubicBezTo>
                  <a:cubicBezTo>
                    <a:pt x="88" y="134"/>
                    <a:pt x="82" y="139"/>
                    <a:pt x="77" y="144"/>
                  </a:cubicBezTo>
                  <a:cubicBezTo>
                    <a:pt x="0" y="70"/>
                    <a:pt x="0" y="70"/>
                    <a:pt x="0" y="7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9" name="Freeform 215"/>
            <p:cNvSpPr>
              <a:spLocks/>
            </p:cNvSpPr>
            <p:nvPr userDrawn="1"/>
          </p:nvSpPr>
          <p:spPr bwMode="auto">
            <a:xfrm>
              <a:off x="153" y="144"/>
              <a:ext cx="20" cy="20"/>
            </a:xfrm>
            <a:custGeom>
              <a:avLst/>
              <a:gdLst>
                <a:gd name="T0" fmla="*/ 24 w 143"/>
                <a:gd name="T1" fmla="*/ 46 h 144"/>
                <a:gd name="T2" fmla="*/ 103 w 143"/>
                <a:gd name="T3" fmla="*/ 73 h 144"/>
                <a:gd name="T4" fmla="*/ 57 w 143"/>
                <a:gd name="T5" fmla="*/ 17 h 144"/>
                <a:gd name="T6" fmla="*/ 79 w 143"/>
                <a:gd name="T7" fmla="*/ 0 h 144"/>
                <a:gd name="T8" fmla="*/ 143 w 143"/>
                <a:gd name="T9" fmla="*/ 86 h 144"/>
                <a:gd name="T10" fmla="*/ 121 w 143"/>
                <a:gd name="T11" fmla="*/ 104 h 144"/>
                <a:gd name="T12" fmla="*/ 45 w 143"/>
                <a:gd name="T13" fmla="*/ 79 h 144"/>
                <a:gd name="T14" fmla="*/ 93 w 143"/>
                <a:gd name="T15" fmla="*/ 129 h 144"/>
                <a:gd name="T16" fmla="*/ 77 w 143"/>
                <a:gd name="T17" fmla="*/ 144 h 144"/>
                <a:gd name="T18" fmla="*/ 0 w 143"/>
                <a:gd name="T19" fmla="*/ 7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4">
                  <a:moveTo>
                    <a:pt x="24" y="46"/>
                  </a:moveTo>
                  <a:cubicBezTo>
                    <a:pt x="103" y="73"/>
                    <a:pt x="103" y="73"/>
                    <a:pt x="103" y="73"/>
                  </a:cubicBezTo>
                  <a:cubicBezTo>
                    <a:pt x="57" y="17"/>
                    <a:pt x="57" y="17"/>
                    <a:pt x="57" y="17"/>
                  </a:cubicBezTo>
                  <a:cubicBezTo>
                    <a:pt x="79" y="0"/>
                    <a:pt x="79" y="0"/>
                    <a:pt x="79" y="0"/>
                  </a:cubicBezTo>
                  <a:cubicBezTo>
                    <a:pt x="143" y="86"/>
                    <a:pt x="143" y="86"/>
                    <a:pt x="143" y="86"/>
                  </a:cubicBezTo>
                  <a:cubicBezTo>
                    <a:pt x="135" y="92"/>
                    <a:pt x="128" y="98"/>
                    <a:pt x="121" y="104"/>
                  </a:cubicBezTo>
                  <a:cubicBezTo>
                    <a:pt x="45" y="79"/>
                    <a:pt x="45" y="79"/>
                    <a:pt x="45" y="79"/>
                  </a:cubicBezTo>
                  <a:cubicBezTo>
                    <a:pt x="93" y="129"/>
                    <a:pt x="93" y="129"/>
                    <a:pt x="93" y="129"/>
                  </a:cubicBezTo>
                  <a:cubicBezTo>
                    <a:pt x="88" y="134"/>
                    <a:pt x="82" y="139"/>
                    <a:pt x="77" y="144"/>
                  </a:cubicBezTo>
                  <a:cubicBezTo>
                    <a:pt x="0" y="70"/>
                    <a:pt x="0" y="70"/>
                    <a:pt x="0" y="7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0" name="Freeform 216"/>
            <p:cNvSpPr>
              <a:spLocks noEditPoints="1"/>
            </p:cNvSpPr>
            <p:nvPr userDrawn="1"/>
          </p:nvSpPr>
          <p:spPr bwMode="auto">
            <a:xfrm>
              <a:off x="174" y="133"/>
              <a:ext cx="18" cy="18"/>
            </a:xfrm>
            <a:custGeom>
              <a:avLst/>
              <a:gdLst>
                <a:gd name="T0" fmla="*/ 39 w 128"/>
                <a:gd name="T1" fmla="*/ 16 h 130"/>
                <a:gd name="T2" fmla="*/ 114 w 128"/>
                <a:gd name="T3" fmla="*/ 39 h 130"/>
                <a:gd name="T4" fmla="*/ 90 w 128"/>
                <a:gd name="T5" fmla="*/ 114 h 130"/>
                <a:gd name="T6" fmla="*/ 15 w 128"/>
                <a:gd name="T7" fmla="*/ 91 h 130"/>
                <a:gd name="T8" fmla="*/ 39 w 128"/>
                <a:gd name="T9" fmla="*/ 16 h 130"/>
                <a:gd name="T10" fmla="*/ 80 w 128"/>
                <a:gd name="T11" fmla="*/ 95 h 130"/>
                <a:gd name="T12" fmla="*/ 89 w 128"/>
                <a:gd name="T13" fmla="*/ 52 h 130"/>
                <a:gd name="T14" fmla="*/ 49 w 128"/>
                <a:gd name="T15" fmla="*/ 35 h 130"/>
                <a:gd name="T16" fmla="*/ 39 w 128"/>
                <a:gd name="T17" fmla="*/ 78 h 130"/>
                <a:gd name="T18" fmla="*/ 80 w 128"/>
                <a:gd name="T19" fmla="*/ 9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0">
                  <a:moveTo>
                    <a:pt x="39" y="16"/>
                  </a:moveTo>
                  <a:cubicBezTo>
                    <a:pt x="70" y="0"/>
                    <a:pt x="100" y="12"/>
                    <a:pt x="114" y="39"/>
                  </a:cubicBezTo>
                  <a:cubicBezTo>
                    <a:pt x="128" y="66"/>
                    <a:pt x="121" y="97"/>
                    <a:pt x="90" y="114"/>
                  </a:cubicBezTo>
                  <a:cubicBezTo>
                    <a:pt x="58" y="130"/>
                    <a:pt x="29" y="118"/>
                    <a:pt x="15" y="91"/>
                  </a:cubicBezTo>
                  <a:cubicBezTo>
                    <a:pt x="0" y="64"/>
                    <a:pt x="7" y="33"/>
                    <a:pt x="39" y="16"/>
                  </a:cubicBezTo>
                  <a:close/>
                  <a:moveTo>
                    <a:pt x="80" y="95"/>
                  </a:moveTo>
                  <a:cubicBezTo>
                    <a:pt x="94" y="87"/>
                    <a:pt x="100" y="72"/>
                    <a:pt x="89" y="52"/>
                  </a:cubicBezTo>
                  <a:cubicBezTo>
                    <a:pt x="79" y="32"/>
                    <a:pt x="62" y="28"/>
                    <a:pt x="49" y="35"/>
                  </a:cubicBezTo>
                  <a:cubicBezTo>
                    <a:pt x="35" y="43"/>
                    <a:pt x="29" y="58"/>
                    <a:pt x="39" y="78"/>
                  </a:cubicBezTo>
                  <a:cubicBezTo>
                    <a:pt x="50" y="98"/>
                    <a:pt x="66" y="102"/>
                    <a:pt x="80" y="9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1" name="Freeform 217"/>
            <p:cNvSpPr>
              <a:spLocks/>
            </p:cNvSpPr>
            <p:nvPr userDrawn="1"/>
          </p:nvSpPr>
          <p:spPr bwMode="auto">
            <a:xfrm>
              <a:off x="197" y="126"/>
              <a:ext cx="14" cy="16"/>
            </a:xfrm>
            <a:custGeom>
              <a:avLst/>
              <a:gdLst>
                <a:gd name="T0" fmla="*/ 25 w 97"/>
                <a:gd name="T1" fmla="*/ 93 h 115"/>
                <a:gd name="T2" fmla="*/ 50 w 97"/>
                <a:gd name="T3" fmla="*/ 92 h 115"/>
                <a:gd name="T4" fmla="*/ 64 w 97"/>
                <a:gd name="T5" fmla="*/ 76 h 115"/>
                <a:gd name="T6" fmla="*/ 37 w 97"/>
                <a:gd name="T7" fmla="*/ 69 h 115"/>
                <a:gd name="T8" fmla="*/ 6 w 97"/>
                <a:gd name="T9" fmla="*/ 45 h 115"/>
                <a:gd name="T10" fmla="*/ 39 w 97"/>
                <a:gd name="T11" fmla="*/ 3 h 115"/>
                <a:gd name="T12" fmla="*/ 73 w 97"/>
                <a:gd name="T13" fmla="*/ 2 h 115"/>
                <a:gd name="T14" fmla="*/ 70 w 97"/>
                <a:gd name="T15" fmla="*/ 22 h 115"/>
                <a:gd name="T16" fmla="*/ 47 w 97"/>
                <a:gd name="T17" fmla="*/ 23 h 115"/>
                <a:gd name="T18" fmla="*/ 33 w 97"/>
                <a:gd name="T19" fmla="*/ 39 h 115"/>
                <a:gd name="T20" fmla="*/ 50 w 97"/>
                <a:gd name="T21" fmla="*/ 45 h 115"/>
                <a:gd name="T22" fmla="*/ 90 w 97"/>
                <a:gd name="T23" fmla="*/ 67 h 115"/>
                <a:gd name="T24" fmla="*/ 57 w 97"/>
                <a:gd name="T25" fmla="*/ 112 h 115"/>
                <a:gd name="T26" fmla="*/ 24 w 97"/>
                <a:gd name="T27" fmla="*/ 114 h 115"/>
                <a:gd name="T28" fmla="*/ 25 w 97"/>
                <a:gd name="T29" fmla="*/ 9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15">
                  <a:moveTo>
                    <a:pt x="25" y="93"/>
                  </a:moveTo>
                  <a:cubicBezTo>
                    <a:pt x="32" y="93"/>
                    <a:pt x="43" y="93"/>
                    <a:pt x="50" y="92"/>
                  </a:cubicBezTo>
                  <a:cubicBezTo>
                    <a:pt x="58" y="90"/>
                    <a:pt x="66" y="86"/>
                    <a:pt x="64" y="76"/>
                  </a:cubicBezTo>
                  <a:cubicBezTo>
                    <a:pt x="62" y="67"/>
                    <a:pt x="49" y="69"/>
                    <a:pt x="37" y="69"/>
                  </a:cubicBezTo>
                  <a:cubicBezTo>
                    <a:pt x="24" y="68"/>
                    <a:pt x="11" y="65"/>
                    <a:pt x="6" y="45"/>
                  </a:cubicBezTo>
                  <a:cubicBezTo>
                    <a:pt x="0" y="23"/>
                    <a:pt x="20" y="8"/>
                    <a:pt x="39" y="3"/>
                  </a:cubicBezTo>
                  <a:cubicBezTo>
                    <a:pt x="50" y="0"/>
                    <a:pt x="61" y="0"/>
                    <a:pt x="73" y="2"/>
                  </a:cubicBezTo>
                  <a:cubicBezTo>
                    <a:pt x="70" y="22"/>
                    <a:pt x="70" y="22"/>
                    <a:pt x="70" y="22"/>
                  </a:cubicBezTo>
                  <a:cubicBezTo>
                    <a:pt x="62" y="22"/>
                    <a:pt x="53" y="22"/>
                    <a:pt x="47" y="23"/>
                  </a:cubicBezTo>
                  <a:cubicBezTo>
                    <a:pt x="35" y="26"/>
                    <a:pt x="31" y="32"/>
                    <a:pt x="33" y="39"/>
                  </a:cubicBezTo>
                  <a:cubicBezTo>
                    <a:pt x="34" y="43"/>
                    <a:pt x="38" y="45"/>
                    <a:pt x="50" y="45"/>
                  </a:cubicBezTo>
                  <a:cubicBezTo>
                    <a:pt x="77" y="44"/>
                    <a:pt x="87" y="53"/>
                    <a:pt x="90" y="67"/>
                  </a:cubicBezTo>
                  <a:cubicBezTo>
                    <a:pt x="97" y="92"/>
                    <a:pt x="79" y="107"/>
                    <a:pt x="57" y="112"/>
                  </a:cubicBezTo>
                  <a:cubicBezTo>
                    <a:pt x="46" y="115"/>
                    <a:pt x="34" y="115"/>
                    <a:pt x="24" y="114"/>
                  </a:cubicBezTo>
                  <a:lnTo>
                    <a:pt x="25" y="93"/>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2" name="Freeform 218"/>
            <p:cNvSpPr>
              <a:spLocks noEditPoints="1"/>
            </p:cNvSpPr>
            <p:nvPr userDrawn="1"/>
          </p:nvSpPr>
          <p:spPr bwMode="auto">
            <a:xfrm>
              <a:off x="125" y="124"/>
              <a:ext cx="204" cy="204"/>
            </a:xfrm>
            <a:custGeom>
              <a:avLst/>
              <a:gdLst>
                <a:gd name="T0" fmla="*/ 825 w 1452"/>
                <a:gd name="T1" fmla="*/ 1446 h 1453"/>
                <a:gd name="T2" fmla="*/ 973 w 1452"/>
                <a:gd name="T3" fmla="*/ 1410 h 1453"/>
                <a:gd name="T4" fmla="*/ 18 w 1452"/>
                <a:gd name="T5" fmla="*/ 889 h 1453"/>
                <a:gd name="T6" fmla="*/ 0 w 1452"/>
                <a:gd name="T7" fmla="*/ 738 h 1453"/>
                <a:gd name="T8" fmla="*/ 323 w 1452"/>
                <a:gd name="T9" fmla="*/ 122 h 1453"/>
                <a:gd name="T10" fmla="*/ 591 w 1452"/>
                <a:gd name="T11" fmla="*/ 469 h 1453"/>
                <a:gd name="T12" fmla="*/ 23 w 1452"/>
                <a:gd name="T13" fmla="*/ 541 h 1453"/>
                <a:gd name="T14" fmla="*/ 454 w 1452"/>
                <a:gd name="T15" fmla="*/ 623 h 1453"/>
                <a:gd name="T16" fmla="*/ 479 w 1452"/>
                <a:gd name="T17" fmla="*/ 43 h 1453"/>
                <a:gd name="T18" fmla="*/ 656 w 1452"/>
                <a:gd name="T19" fmla="*/ 444 h 1453"/>
                <a:gd name="T20" fmla="*/ 0 w 1452"/>
                <a:gd name="T21" fmla="*/ 715 h 1453"/>
                <a:gd name="T22" fmla="*/ 437 w 1452"/>
                <a:gd name="T23" fmla="*/ 691 h 1453"/>
                <a:gd name="T24" fmla="*/ 88 w 1452"/>
                <a:gd name="T25" fmla="*/ 378 h 1453"/>
                <a:gd name="T26" fmla="*/ 487 w 1452"/>
                <a:gd name="T27" fmla="*/ 561 h 1453"/>
                <a:gd name="T28" fmla="*/ 1277 w 1452"/>
                <a:gd name="T29" fmla="*/ 253 h 1453"/>
                <a:gd name="T30" fmla="*/ 965 w 1452"/>
                <a:gd name="T31" fmla="*/ 561 h 1453"/>
                <a:gd name="T32" fmla="*/ 1375 w 1452"/>
                <a:gd name="T33" fmla="*/ 399 h 1453"/>
                <a:gd name="T34" fmla="*/ 998 w 1452"/>
                <a:gd name="T35" fmla="*/ 623 h 1453"/>
                <a:gd name="T36" fmla="*/ 1148 w 1452"/>
                <a:gd name="T37" fmla="*/ 135 h 1453"/>
                <a:gd name="T38" fmla="*/ 919 w 1452"/>
                <a:gd name="T39" fmla="*/ 509 h 1453"/>
                <a:gd name="T40" fmla="*/ 650 w 1452"/>
                <a:gd name="T41" fmla="*/ 4 h 1453"/>
                <a:gd name="T42" fmla="*/ 802 w 1452"/>
                <a:gd name="T43" fmla="*/ 4 h 1453"/>
                <a:gd name="T44" fmla="*/ 795 w 1452"/>
                <a:gd name="T45" fmla="*/ 444 h 1453"/>
                <a:gd name="T46" fmla="*/ 973 w 1452"/>
                <a:gd name="T47" fmla="*/ 43 h 1453"/>
                <a:gd name="T48" fmla="*/ 861 w 1452"/>
                <a:gd name="T49" fmla="*/ 469 h 1453"/>
                <a:gd name="T50" fmla="*/ 1129 w 1452"/>
                <a:gd name="T51" fmla="*/ 122 h 1453"/>
                <a:gd name="T52" fmla="*/ 533 w 1452"/>
                <a:gd name="T53" fmla="*/ 509 h 1453"/>
                <a:gd name="T54" fmla="*/ 304 w 1452"/>
                <a:gd name="T55" fmla="*/ 135 h 1453"/>
                <a:gd name="T56" fmla="*/ 861 w 1452"/>
                <a:gd name="T57" fmla="*/ 984 h 1453"/>
                <a:gd name="T58" fmla="*/ 994 w 1452"/>
                <a:gd name="T59" fmla="*/ 1401 h 1453"/>
                <a:gd name="T60" fmla="*/ 919 w 1452"/>
                <a:gd name="T61" fmla="*/ 944 h 1453"/>
                <a:gd name="T62" fmla="*/ 1148 w 1452"/>
                <a:gd name="T63" fmla="*/ 1317 h 1453"/>
                <a:gd name="T64" fmla="*/ 998 w 1452"/>
                <a:gd name="T65" fmla="*/ 829 h 1453"/>
                <a:gd name="T66" fmla="*/ 1375 w 1452"/>
                <a:gd name="T67" fmla="*/ 1053 h 1453"/>
                <a:gd name="T68" fmla="*/ 454 w 1452"/>
                <a:gd name="T69" fmla="*/ 829 h 1453"/>
                <a:gd name="T70" fmla="*/ 23 w 1452"/>
                <a:gd name="T71" fmla="*/ 911 h 1453"/>
                <a:gd name="T72" fmla="*/ 1434 w 1452"/>
                <a:gd name="T73" fmla="*/ 564 h 1453"/>
                <a:gd name="T74" fmla="*/ 1014 w 1452"/>
                <a:gd name="T75" fmla="*/ 691 h 1453"/>
                <a:gd name="T76" fmla="*/ 1014 w 1452"/>
                <a:gd name="T77" fmla="*/ 761 h 1453"/>
                <a:gd name="T78" fmla="*/ 1434 w 1452"/>
                <a:gd name="T79" fmla="*/ 889 h 1453"/>
                <a:gd name="T80" fmla="*/ 965 w 1452"/>
                <a:gd name="T81" fmla="*/ 891 h 1453"/>
                <a:gd name="T82" fmla="*/ 1277 w 1452"/>
                <a:gd name="T83" fmla="*/ 1199 h 1453"/>
                <a:gd name="T84" fmla="*/ 726 w 1452"/>
                <a:gd name="T85" fmla="*/ 1017 h 1453"/>
                <a:gd name="T86" fmla="*/ 726 w 1452"/>
                <a:gd name="T87" fmla="*/ 1453 h 1453"/>
                <a:gd name="T88" fmla="*/ 726 w 1452"/>
                <a:gd name="T89" fmla="*/ 1017 h 1453"/>
                <a:gd name="T90" fmla="*/ 304 w 1452"/>
                <a:gd name="T91" fmla="*/ 1317 h 1453"/>
                <a:gd name="T92" fmla="*/ 533 w 1452"/>
                <a:gd name="T93" fmla="*/ 944 h 1453"/>
                <a:gd name="T94" fmla="*/ 174 w 1452"/>
                <a:gd name="T95" fmla="*/ 1199 h 1453"/>
                <a:gd name="T96" fmla="*/ 487 w 1452"/>
                <a:gd name="T97" fmla="*/ 891 h 1453"/>
                <a:gd name="T98" fmla="*/ 457 w 1452"/>
                <a:gd name="T99" fmla="*/ 1401 h 1453"/>
                <a:gd name="T100" fmla="*/ 591 w 1452"/>
                <a:gd name="T101" fmla="*/ 984 h 1453"/>
                <a:gd name="T102" fmla="*/ 627 w 1452"/>
                <a:gd name="T103" fmla="*/ 1446 h 1453"/>
                <a:gd name="T104" fmla="*/ 656 w 1452"/>
                <a:gd name="T105" fmla="*/ 1008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2" h="1453">
                  <a:moveTo>
                    <a:pt x="973" y="1410"/>
                  </a:moveTo>
                  <a:cubicBezTo>
                    <a:pt x="926" y="1427"/>
                    <a:pt x="876" y="1439"/>
                    <a:pt x="825" y="1446"/>
                  </a:cubicBezTo>
                  <a:cubicBezTo>
                    <a:pt x="795" y="1008"/>
                    <a:pt x="795" y="1008"/>
                    <a:pt x="795" y="1008"/>
                  </a:cubicBezTo>
                  <a:lnTo>
                    <a:pt x="973" y="1410"/>
                  </a:lnTo>
                  <a:close/>
                  <a:moveTo>
                    <a:pt x="0" y="738"/>
                  </a:moveTo>
                  <a:cubicBezTo>
                    <a:pt x="0" y="790"/>
                    <a:pt x="7" y="840"/>
                    <a:pt x="18" y="889"/>
                  </a:cubicBezTo>
                  <a:cubicBezTo>
                    <a:pt x="437" y="761"/>
                    <a:pt x="437" y="761"/>
                    <a:pt x="437" y="761"/>
                  </a:cubicBezTo>
                  <a:lnTo>
                    <a:pt x="0" y="738"/>
                  </a:lnTo>
                  <a:close/>
                  <a:moveTo>
                    <a:pt x="591" y="469"/>
                  </a:moveTo>
                  <a:cubicBezTo>
                    <a:pt x="323" y="122"/>
                    <a:pt x="323" y="122"/>
                    <a:pt x="323" y="122"/>
                  </a:cubicBezTo>
                  <a:cubicBezTo>
                    <a:pt x="365" y="94"/>
                    <a:pt x="410" y="70"/>
                    <a:pt x="457" y="51"/>
                  </a:cubicBezTo>
                  <a:lnTo>
                    <a:pt x="591" y="469"/>
                  </a:lnTo>
                  <a:close/>
                  <a:moveTo>
                    <a:pt x="454" y="623"/>
                  </a:moveTo>
                  <a:cubicBezTo>
                    <a:pt x="23" y="541"/>
                    <a:pt x="23" y="541"/>
                    <a:pt x="23" y="541"/>
                  </a:cubicBezTo>
                  <a:cubicBezTo>
                    <a:pt x="36" y="491"/>
                    <a:pt x="54" y="444"/>
                    <a:pt x="77" y="399"/>
                  </a:cubicBezTo>
                  <a:lnTo>
                    <a:pt x="454" y="623"/>
                  </a:lnTo>
                  <a:close/>
                  <a:moveTo>
                    <a:pt x="656" y="444"/>
                  </a:moveTo>
                  <a:cubicBezTo>
                    <a:pt x="479" y="43"/>
                    <a:pt x="479" y="43"/>
                    <a:pt x="479" y="43"/>
                  </a:cubicBezTo>
                  <a:cubicBezTo>
                    <a:pt x="526" y="26"/>
                    <a:pt x="576" y="13"/>
                    <a:pt x="627" y="6"/>
                  </a:cubicBezTo>
                  <a:lnTo>
                    <a:pt x="656" y="444"/>
                  </a:lnTo>
                  <a:close/>
                  <a:moveTo>
                    <a:pt x="437" y="691"/>
                  </a:moveTo>
                  <a:cubicBezTo>
                    <a:pt x="0" y="715"/>
                    <a:pt x="0" y="715"/>
                    <a:pt x="0" y="715"/>
                  </a:cubicBezTo>
                  <a:cubicBezTo>
                    <a:pt x="0" y="663"/>
                    <a:pt x="7" y="612"/>
                    <a:pt x="18" y="564"/>
                  </a:cubicBezTo>
                  <a:lnTo>
                    <a:pt x="437" y="691"/>
                  </a:lnTo>
                  <a:close/>
                  <a:moveTo>
                    <a:pt x="487" y="561"/>
                  </a:moveTo>
                  <a:cubicBezTo>
                    <a:pt x="88" y="378"/>
                    <a:pt x="88" y="378"/>
                    <a:pt x="88" y="378"/>
                  </a:cubicBezTo>
                  <a:cubicBezTo>
                    <a:pt x="112" y="333"/>
                    <a:pt x="142" y="292"/>
                    <a:pt x="174" y="253"/>
                  </a:cubicBezTo>
                  <a:lnTo>
                    <a:pt x="487" y="561"/>
                  </a:lnTo>
                  <a:close/>
                  <a:moveTo>
                    <a:pt x="965" y="561"/>
                  </a:moveTo>
                  <a:cubicBezTo>
                    <a:pt x="1277" y="253"/>
                    <a:pt x="1277" y="253"/>
                    <a:pt x="1277" y="253"/>
                  </a:cubicBezTo>
                  <a:cubicBezTo>
                    <a:pt x="1310" y="292"/>
                    <a:pt x="1339" y="333"/>
                    <a:pt x="1364" y="378"/>
                  </a:cubicBezTo>
                  <a:lnTo>
                    <a:pt x="965" y="561"/>
                  </a:lnTo>
                  <a:close/>
                  <a:moveTo>
                    <a:pt x="998" y="623"/>
                  </a:moveTo>
                  <a:cubicBezTo>
                    <a:pt x="1375" y="399"/>
                    <a:pt x="1375" y="399"/>
                    <a:pt x="1375" y="399"/>
                  </a:cubicBezTo>
                  <a:cubicBezTo>
                    <a:pt x="1397" y="444"/>
                    <a:pt x="1415" y="491"/>
                    <a:pt x="1429" y="541"/>
                  </a:cubicBezTo>
                  <a:lnTo>
                    <a:pt x="998" y="623"/>
                  </a:lnTo>
                  <a:close/>
                  <a:moveTo>
                    <a:pt x="919" y="509"/>
                  </a:moveTo>
                  <a:cubicBezTo>
                    <a:pt x="1148" y="135"/>
                    <a:pt x="1148" y="135"/>
                    <a:pt x="1148" y="135"/>
                  </a:cubicBezTo>
                  <a:cubicBezTo>
                    <a:pt x="1189" y="165"/>
                    <a:pt x="1228" y="198"/>
                    <a:pt x="1262" y="236"/>
                  </a:cubicBezTo>
                  <a:lnTo>
                    <a:pt x="919" y="509"/>
                  </a:lnTo>
                  <a:close/>
                  <a:moveTo>
                    <a:pt x="726" y="436"/>
                  </a:moveTo>
                  <a:cubicBezTo>
                    <a:pt x="650" y="4"/>
                    <a:pt x="650" y="4"/>
                    <a:pt x="650" y="4"/>
                  </a:cubicBezTo>
                  <a:cubicBezTo>
                    <a:pt x="675" y="1"/>
                    <a:pt x="700" y="0"/>
                    <a:pt x="726" y="0"/>
                  </a:cubicBezTo>
                  <a:cubicBezTo>
                    <a:pt x="752" y="0"/>
                    <a:pt x="777" y="1"/>
                    <a:pt x="802" y="4"/>
                  </a:cubicBezTo>
                  <a:lnTo>
                    <a:pt x="726" y="436"/>
                  </a:lnTo>
                  <a:close/>
                  <a:moveTo>
                    <a:pt x="795" y="444"/>
                  </a:moveTo>
                  <a:cubicBezTo>
                    <a:pt x="825" y="6"/>
                    <a:pt x="825" y="6"/>
                    <a:pt x="825" y="6"/>
                  </a:cubicBezTo>
                  <a:cubicBezTo>
                    <a:pt x="876" y="13"/>
                    <a:pt x="926" y="26"/>
                    <a:pt x="973" y="43"/>
                  </a:cubicBezTo>
                  <a:lnTo>
                    <a:pt x="795" y="444"/>
                  </a:lnTo>
                  <a:close/>
                  <a:moveTo>
                    <a:pt x="861" y="469"/>
                  </a:moveTo>
                  <a:cubicBezTo>
                    <a:pt x="994" y="51"/>
                    <a:pt x="994" y="51"/>
                    <a:pt x="994" y="51"/>
                  </a:cubicBezTo>
                  <a:cubicBezTo>
                    <a:pt x="1042" y="70"/>
                    <a:pt x="1087" y="94"/>
                    <a:pt x="1129" y="122"/>
                  </a:cubicBezTo>
                  <a:lnTo>
                    <a:pt x="861" y="469"/>
                  </a:lnTo>
                  <a:close/>
                  <a:moveTo>
                    <a:pt x="533" y="509"/>
                  </a:moveTo>
                  <a:cubicBezTo>
                    <a:pt x="190" y="236"/>
                    <a:pt x="190" y="236"/>
                    <a:pt x="190" y="236"/>
                  </a:cubicBezTo>
                  <a:cubicBezTo>
                    <a:pt x="224" y="198"/>
                    <a:pt x="262" y="165"/>
                    <a:pt x="304" y="135"/>
                  </a:cubicBezTo>
                  <a:lnTo>
                    <a:pt x="533" y="509"/>
                  </a:lnTo>
                  <a:close/>
                  <a:moveTo>
                    <a:pt x="861" y="984"/>
                  </a:moveTo>
                  <a:cubicBezTo>
                    <a:pt x="1129" y="1331"/>
                    <a:pt x="1129" y="1331"/>
                    <a:pt x="1129" y="1331"/>
                  </a:cubicBezTo>
                  <a:cubicBezTo>
                    <a:pt x="1087" y="1359"/>
                    <a:pt x="1042" y="1382"/>
                    <a:pt x="994" y="1401"/>
                  </a:cubicBezTo>
                  <a:lnTo>
                    <a:pt x="861" y="984"/>
                  </a:lnTo>
                  <a:close/>
                  <a:moveTo>
                    <a:pt x="919" y="944"/>
                  </a:moveTo>
                  <a:cubicBezTo>
                    <a:pt x="1262" y="1217"/>
                    <a:pt x="1262" y="1217"/>
                    <a:pt x="1262" y="1217"/>
                  </a:cubicBezTo>
                  <a:cubicBezTo>
                    <a:pt x="1228" y="1254"/>
                    <a:pt x="1189" y="1288"/>
                    <a:pt x="1148" y="1317"/>
                  </a:cubicBezTo>
                  <a:lnTo>
                    <a:pt x="919" y="944"/>
                  </a:lnTo>
                  <a:close/>
                  <a:moveTo>
                    <a:pt x="998" y="829"/>
                  </a:moveTo>
                  <a:cubicBezTo>
                    <a:pt x="1429" y="911"/>
                    <a:pt x="1429" y="911"/>
                    <a:pt x="1429" y="911"/>
                  </a:cubicBezTo>
                  <a:cubicBezTo>
                    <a:pt x="1415" y="961"/>
                    <a:pt x="1397" y="1009"/>
                    <a:pt x="1375" y="1053"/>
                  </a:cubicBezTo>
                  <a:lnTo>
                    <a:pt x="998" y="829"/>
                  </a:lnTo>
                  <a:close/>
                  <a:moveTo>
                    <a:pt x="454" y="829"/>
                  </a:moveTo>
                  <a:cubicBezTo>
                    <a:pt x="77" y="1053"/>
                    <a:pt x="77" y="1053"/>
                    <a:pt x="77" y="1053"/>
                  </a:cubicBezTo>
                  <a:cubicBezTo>
                    <a:pt x="54" y="1009"/>
                    <a:pt x="36" y="961"/>
                    <a:pt x="23" y="911"/>
                  </a:cubicBezTo>
                  <a:lnTo>
                    <a:pt x="454" y="829"/>
                  </a:lnTo>
                  <a:close/>
                  <a:moveTo>
                    <a:pt x="1434" y="564"/>
                  </a:moveTo>
                  <a:cubicBezTo>
                    <a:pt x="1445" y="612"/>
                    <a:pt x="1451" y="663"/>
                    <a:pt x="1452" y="715"/>
                  </a:cubicBezTo>
                  <a:cubicBezTo>
                    <a:pt x="1014" y="691"/>
                    <a:pt x="1014" y="691"/>
                    <a:pt x="1014" y="691"/>
                  </a:cubicBezTo>
                  <a:lnTo>
                    <a:pt x="1434" y="564"/>
                  </a:lnTo>
                  <a:close/>
                  <a:moveTo>
                    <a:pt x="1014" y="761"/>
                  </a:moveTo>
                  <a:cubicBezTo>
                    <a:pt x="1452" y="738"/>
                    <a:pt x="1452" y="738"/>
                    <a:pt x="1452" y="738"/>
                  </a:cubicBezTo>
                  <a:cubicBezTo>
                    <a:pt x="1451" y="790"/>
                    <a:pt x="1445" y="840"/>
                    <a:pt x="1434" y="889"/>
                  </a:cubicBezTo>
                  <a:lnTo>
                    <a:pt x="1014" y="761"/>
                  </a:lnTo>
                  <a:close/>
                  <a:moveTo>
                    <a:pt x="965" y="891"/>
                  </a:moveTo>
                  <a:cubicBezTo>
                    <a:pt x="1364" y="1074"/>
                    <a:pt x="1364" y="1074"/>
                    <a:pt x="1364" y="1074"/>
                  </a:cubicBezTo>
                  <a:cubicBezTo>
                    <a:pt x="1339" y="1119"/>
                    <a:pt x="1310" y="1161"/>
                    <a:pt x="1277" y="1199"/>
                  </a:cubicBezTo>
                  <a:lnTo>
                    <a:pt x="965" y="891"/>
                  </a:lnTo>
                  <a:close/>
                  <a:moveTo>
                    <a:pt x="726" y="1017"/>
                  </a:moveTo>
                  <a:cubicBezTo>
                    <a:pt x="802" y="1449"/>
                    <a:pt x="802" y="1449"/>
                    <a:pt x="802" y="1449"/>
                  </a:cubicBezTo>
                  <a:cubicBezTo>
                    <a:pt x="777" y="1451"/>
                    <a:pt x="752" y="1453"/>
                    <a:pt x="726" y="1453"/>
                  </a:cubicBezTo>
                  <a:cubicBezTo>
                    <a:pt x="700" y="1453"/>
                    <a:pt x="675" y="1451"/>
                    <a:pt x="650" y="1449"/>
                  </a:cubicBezTo>
                  <a:lnTo>
                    <a:pt x="726" y="1017"/>
                  </a:lnTo>
                  <a:close/>
                  <a:moveTo>
                    <a:pt x="533" y="944"/>
                  </a:moveTo>
                  <a:cubicBezTo>
                    <a:pt x="304" y="1317"/>
                    <a:pt x="304" y="1317"/>
                    <a:pt x="304" y="1317"/>
                  </a:cubicBezTo>
                  <a:cubicBezTo>
                    <a:pt x="262" y="1288"/>
                    <a:pt x="224" y="1254"/>
                    <a:pt x="190" y="1217"/>
                  </a:cubicBezTo>
                  <a:lnTo>
                    <a:pt x="533" y="944"/>
                  </a:lnTo>
                  <a:close/>
                  <a:moveTo>
                    <a:pt x="487" y="891"/>
                  </a:moveTo>
                  <a:cubicBezTo>
                    <a:pt x="174" y="1199"/>
                    <a:pt x="174" y="1199"/>
                    <a:pt x="174" y="1199"/>
                  </a:cubicBezTo>
                  <a:cubicBezTo>
                    <a:pt x="142" y="1161"/>
                    <a:pt x="112" y="1119"/>
                    <a:pt x="88" y="1074"/>
                  </a:cubicBezTo>
                  <a:lnTo>
                    <a:pt x="487" y="891"/>
                  </a:lnTo>
                  <a:close/>
                  <a:moveTo>
                    <a:pt x="591" y="984"/>
                  </a:moveTo>
                  <a:cubicBezTo>
                    <a:pt x="457" y="1401"/>
                    <a:pt x="457" y="1401"/>
                    <a:pt x="457" y="1401"/>
                  </a:cubicBezTo>
                  <a:cubicBezTo>
                    <a:pt x="410" y="1382"/>
                    <a:pt x="365" y="1359"/>
                    <a:pt x="323" y="1331"/>
                  </a:cubicBezTo>
                  <a:lnTo>
                    <a:pt x="591" y="984"/>
                  </a:lnTo>
                  <a:close/>
                  <a:moveTo>
                    <a:pt x="656" y="1008"/>
                  </a:moveTo>
                  <a:cubicBezTo>
                    <a:pt x="627" y="1446"/>
                    <a:pt x="627" y="1446"/>
                    <a:pt x="627" y="1446"/>
                  </a:cubicBezTo>
                  <a:cubicBezTo>
                    <a:pt x="576" y="1439"/>
                    <a:pt x="526" y="1427"/>
                    <a:pt x="479" y="1410"/>
                  </a:cubicBezTo>
                  <a:lnTo>
                    <a:pt x="656" y="1008"/>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3" name="Oval 219"/>
            <p:cNvSpPr>
              <a:spLocks noChangeArrowheads="1"/>
            </p:cNvSpPr>
            <p:nvPr userDrawn="1"/>
          </p:nvSpPr>
          <p:spPr bwMode="auto">
            <a:xfrm>
              <a:off x="223" y="127"/>
              <a:ext cx="7" cy="8"/>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4" name="Freeform 220"/>
            <p:cNvSpPr>
              <a:spLocks/>
            </p:cNvSpPr>
            <p:nvPr userDrawn="1"/>
          </p:nvSpPr>
          <p:spPr bwMode="auto">
            <a:xfrm>
              <a:off x="301" y="168"/>
              <a:ext cx="8" cy="8"/>
            </a:xfrm>
            <a:custGeom>
              <a:avLst/>
              <a:gdLst>
                <a:gd name="T0" fmla="*/ 8 w 59"/>
                <a:gd name="T1" fmla="*/ 44 h 59"/>
                <a:gd name="T2" fmla="*/ 44 w 59"/>
                <a:gd name="T3" fmla="*/ 51 h 59"/>
                <a:gd name="T4" fmla="*/ 51 w 59"/>
                <a:gd name="T5" fmla="*/ 15 h 59"/>
                <a:gd name="T6" fmla="*/ 15 w 59"/>
                <a:gd name="T7" fmla="*/ 8 h 59"/>
                <a:gd name="T8" fmla="*/ 8 w 59"/>
                <a:gd name="T9" fmla="*/ 44 h 59"/>
              </a:gdLst>
              <a:ahLst/>
              <a:cxnLst>
                <a:cxn ang="0">
                  <a:pos x="T0" y="T1"/>
                </a:cxn>
                <a:cxn ang="0">
                  <a:pos x="T2" y="T3"/>
                </a:cxn>
                <a:cxn ang="0">
                  <a:pos x="T4" y="T5"/>
                </a:cxn>
                <a:cxn ang="0">
                  <a:pos x="T6" y="T7"/>
                </a:cxn>
                <a:cxn ang="0">
                  <a:pos x="T8" y="T9"/>
                </a:cxn>
              </a:cxnLst>
              <a:rect l="0" t="0" r="r" b="b"/>
              <a:pathLst>
                <a:path w="59" h="59">
                  <a:moveTo>
                    <a:pt x="8" y="44"/>
                  </a:moveTo>
                  <a:cubicBezTo>
                    <a:pt x="16" y="56"/>
                    <a:pt x="33" y="59"/>
                    <a:pt x="44" y="51"/>
                  </a:cubicBezTo>
                  <a:cubicBezTo>
                    <a:pt x="56" y="43"/>
                    <a:pt x="59" y="27"/>
                    <a:pt x="51" y="15"/>
                  </a:cubicBezTo>
                  <a:cubicBezTo>
                    <a:pt x="43" y="3"/>
                    <a:pt x="27" y="0"/>
                    <a:pt x="15" y="8"/>
                  </a:cubicBezTo>
                  <a:cubicBezTo>
                    <a:pt x="3" y="16"/>
                    <a:pt x="0" y="32"/>
                    <a:pt x="8" y="4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5" name="Oval 221"/>
            <p:cNvSpPr>
              <a:spLocks noChangeArrowheads="1"/>
            </p:cNvSpPr>
            <p:nvPr userDrawn="1"/>
          </p:nvSpPr>
          <p:spPr bwMode="auto">
            <a:xfrm>
              <a:off x="223" y="317"/>
              <a:ext cx="7" cy="7"/>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6" name="Freeform 222"/>
            <p:cNvSpPr>
              <a:spLocks/>
            </p:cNvSpPr>
            <p:nvPr userDrawn="1"/>
          </p:nvSpPr>
          <p:spPr bwMode="auto">
            <a:xfrm>
              <a:off x="145" y="168"/>
              <a:ext cx="8" cy="8"/>
            </a:xfrm>
            <a:custGeom>
              <a:avLst/>
              <a:gdLst>
                <a:gd name="T0" fmla="*/ 52 w 60"/>
                <a:gd name="T1" fmla="*/ 44 h 59"/>
                <a:gd name="T2" fmla="*/ 45 w 60"/>
                <a:gd name="T3" fmla="*/ 8 h 59"/>
                <a:gd name="T4" fmla="*/ 9 w 60"/>
                <a:gd name="T5" fmla="*/ 15 h 59"/>
                <a:gd name="T6" fmla="*/ 15 w 60"/>
                <a:gd name="T7" fmla="*/ 51 h 59"/>
                <a:gd name="T8" fmla="*/ 52 w 60"/>
                <a:gd name="T9" fmla="*/ 44 h 59"/>
              </a:gdLst>
              <a:ahLst/>
              <a:cxnLst>
                <a:cxn ang="0">
                  <a:pos x="T0" y="T1"/>
                </a:cxn>
                <a:cxn ang="0">
                  <a:pos x="T2" y="T3"/>
                </a:cxn>
                <a:cxn ang="0">
                  <a:pos x="T4" y="T5"/>
                </a:cxn>
                <a:cxn ang="0">
                  <a:pos x="T6" y="T7"/>
                </a:cxn>
                <a:cxn ang="0">
                  <a:pos x="T8" y="T9"/>
                </a:cxn>
              </a:cxnLst>
              <a:rect l="0" t="0" r="r" b="b"/>
              <a:pathLst>
                <a:path w="60" h="59">
                  <a:moveTo>
                    <a:pt x="52" y="44"/>
                  </a:moveTo>
                  <a:cubicBezTo>
                    <a:pt x="60" y="32"/>
                    <a:pt x="57" y="16"/>
                    <a:pt x="45" y="8"/>
                  </a:cubicBezTo>
                  <a:cubicBezTo>
                    <a:pt x="33" y="0"/>
                    <a:pt x="17" y="3"/>
                    <a:pt x="9" y="15"/>
                  </a:cubicBezTo>
                  <a:cubicBezTo>
                    <a:pt x="0" y="27"/>
                    <a:pt x="3" y="43"/>
                    <a:pt x="15" y="51"/>
                  </a:cubicBezTo>
                  <a:cubicBezTo>
                    <a:pt x="27" y="59"/>
                    <a:pt x="44" y="56"/>
                    <a:pt x="52" y="4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7" name="Freeform 223"/>
            <p:cNvSpPr>
              <a:spLocks/>
            </p:cNvSpPr>
            <p:nvPr userDrawn="1"/>
          </p:nvSpPr>
          <p:spPr bwMode="auto">
            <a:xfrm>
              <a:off x="236" y="265"/>
              <a:ext cx="28" cy="57"/>
            </a:xfrm>
            <a:custGeom>
              <a:avLst/>
              <a:gdLst>
                <a:gd name="T0" fmla="*/ 0 w 28"/>
                <a:gd name="T1" fmla="*/ 0 h 57"/>
                <a:gd name="T2" fmla="*/ 25 w 28"/>
                <a:gd name="T3" fmla="*/ 57 h 57"/>
                <a:gd name="T4" fmla="*/ 28 w 28"/>
                <a:gd name="T5" fmla="*/ 56 h 57"/>
                <a:gd name="T6" fmla="*/ 0 w 28"/>
                <a:gd name="T7" fmla="*/ 0 h 57"/>
              </a:gdLst>
              <a:ahLst/>
              <a:cxnLst>
                <a:cxn ang="0">
                  <a:pos x="T0" y="T1"/>
                </a:cxn>
                <a:cxn ang="0">
                  <a:pos x="T2" y="T3"/>
                </a:cxn>
                <a:cxn ang="0">
                  <a:pos x="T4" y="T5"/>
                </a:cxn>
                <a:cxn ang="0">
                  <a:pos x="T6" y="T7"/>
                </a:cxn>
              </a:cxnLst>
              <a:rect l="0" t="0" r="r" b="b"/>
              <a:pathLst>
                <a:path w="28" h="57">
                  <a:moveTo>
                    <a:pt x="0" y="0"/>
                  </a:moveTo>
                  <a:lnTo>
                    <a:pt x="25" y="57"/>
                  </a:lnTo>
                  <a:lnTo>
                    <a:pt x="28" y="56"/>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8" name="Freeform 224"/>
            <p:cNvSpPr>
              <a:spLocks/>
            </p:cNvSpPr>
            <p:nvPr userDrawn="1"/>
          </p:nvSpPr>
          <p:spPr bwMode="auto">
            <a:xfrm>
              <a:off x="236" y="265"/>
              <a:ext cx="28" cy="57"/>
            </a:xfrm>
            <a:custGeom>
              <a:avLst/>
              <a:gdLst>
                <a:gd name="T0" fmla="*/ 0 w 28"/>
                <a:gd name="T1" fmla="*/ 0 h 57"/>
                <a:gd name="T2" fmla="*/ 25 w 28"/>
                <a:gd name="T3" fmla="*/ 57 h 57"/>
                <a:gd name="T4" fmla="*/ 28 w 28"/>
                <a:gd name="T5" fmla="*/ 56 h 57"/>
              </a:gdLst>
              <a:ahLst/>
              <a:cxnLst>
                <a:cxn ang="0">
                  <a:pos x="T0" y="T1"/>
                </a:cxn>
                <a:cxn ang="0">
                  <a:pos x="T2" y="T3"/>
                </a:cxn>
                <a:cxn ang="0">
                  <a:pos x="T4" y="T5"/>
                </a:cxn>
              </a:cxnLst>
              <a:rect l="0" t="0" r="r" b="b"/>
              <a:pathLst>
                <a:path w="28" h="57">
                  <a:moveTo>
                    <a:pt x="0" y="0"/>
                  </a:moveTo>
                  <a:lnTo>
                    <a:pt x="25" y="57"/>
                  </a:lnTo>
                  <a:lnTo>
                    <a:pt x="28"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9" name="Freeform 225"/>
            <p:cNvSpPr>
              <a:spLocks/>
            </p:cNvSpPr>
            <p:nvPr userDrawn="1"/>
          </p:nvSpPr>
          <p:spPr bwMode="auto">
            <a:xfrm>
              <a:off x="127" y="200"/>
              <a:ext cx="60" cy="11"/>
            </a:xfrm>
            <a:custGeom>
              <a:avLst/>
              <a:gdLst>
                <a:gd name="T0" fmla="*/ 60 w 60"/>
                <a:gd name="T1" fmla="*/ 11 h 11"/>
                <a:gd name="T2" fmla="*/ 1 w 60"/>
                <a:gd name="T3" fmla="*/ 0 h 11"/>
                <a:gd name="T4" fmla="*/ 1 w 60"/>
                <a:gd name="T5" fmla="*/ 0 h 11"/>
                <a:gd name="T6" fmla="*/ 0 w 60"/>
                <a:gd name="T7" fmla="*/ 3 h 11"/>
                <a:gd name="T8" fmla="*/ 60 w 60"/>
                <a:gd name="T9" fmla="*/ 11 h 11"/>
              </a:gdLst>
              <a:ahLst/>
              <a:cxnLst>
                <a:cxn ang="0">
                  <a:pos x="T0" y="T1"/>
                </a:cxn>
                <a:cxn ang="0">
                  <a:pos x="T2" y="T3"/>
                </a:cxn>
                <a:cxn ang="0">
                  <a:pos x="T4" y="T5"/>
                </a:cxn>
                <a:cxn ang="0">
                  <a:pos x="T6" y="T7"/>
                </a:cxn>
                <a:cxn ang="0">
                  <a:pos x="T8" y="T9"/>
                </a:cxn>
              </a:cxnLst>
              <a:rect l="0" t="0" r="r" b="b"/>
              <a:pathLst>
                <a:path w="60" h="11">
                  <a:moveTo>
                    <a:pt x="60" y="11"/>
                  </a:moveTo>
                  <a:lnTo>
                    <a:pt x="1" y="0"/>
                  </a:lnTo>
                  <a:lnTo>
                    <a:pt x="1" y="0"/>
                  </a:lnTo>
                  <a:lnTo>
                    <a:pt x="0" y="3"/>
                  </a:lnTo>
                  <a:lnTo>
                    <a:pt x="60" y="1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0" name="Freeform 226"/>
            <p:cNvSpPr>
              <a:spLocks/>
            </p:cNvSpPr>
            <p:nvPr userDrawn="1"/>
          </p:nvSpPr>
          <p:spPr bwMode="auto">
            <a:xfrm>
              <a:off x="127" y="200"/>
              <a:ext cx="60" cy="11"/>
            </a:xfrm>
            <a:custGeom>
              <a:avLst/>
              <a:gdLst>
                <a:gd name="T0" fmla="*/ 60 w 60"/>
                <a:gd name="T1" fmla="*/ 11 h 11"/>
                <a:gd name="T2" fmla="*/ 1 w 60"/>
                <a:gd name="T3" fmla="*/ 0 h 11"/>
                <a:gd name="T4" fmla="*/ 1 w 60"/>
                <a:gd name="T5" fmla="*/ 0 h 11"/>
                <a:gd name="T6" fmla="*/ 0 w 60"/>
                <a:gd name="T7" fmla="*/ 3 h 11"/>
              </a:gdLst>
              <a:ahLst/>
              <a:cxnLst>
                <a:cxn ang="0">
                  <a:pos x="T0" y="T1"/>
                </a:cxn>
                <a:cxn ang="0">
                  <a:pos x="T2" y="T3"/>
                </a:cxn>
                <a:cxn ang="0">
                  <a:pos x="T4" y="T5"/>
                </a:cxn>
                <a:cxn ang="0">
                  <a:pos x="T6" y="T7"/>
                </a:cxn>
              </a:cxnLst>
              <a:rect l="0" t="0" r="r" b="b"/>
              <a:pathLst>
                <a:path w="60" h="11">
                  <a:moveTo>
                    <a:pt x="60" y="11"/>
                  </a:moveTo>
                  <a:lnTo>
                    <a:pt x="1" y="0"/>
                  </a:lnTo>
                  <a:lnTo>
                    <a:pt x="1"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1" name="Freeform 227"/>
            <p:cNvSpPr>
              <a:spLocks/>
            </p:cNvSpPr>
            <p:nvPr userDrawn="1"/>
          </p:nvSpPr>
          <p:spPr bwMode="auto">
            <a:xfrm>
              <a:off x="136" y="177"/>
              <a:ext cx="51" cy="34"/>
            </a:xfrm>
            <a:custGeom>
              <a:avLst/>
              <a:gdLst>
                <a:gd name="T0" fmla="*/ 1 w 51"/>
                <a:gd name="T1" fmla="*/ 0 h 34"/>
                <a:gd name="T2" fmla="*/ 0 w 51"/>
                <a:gd name="T3" fmla="*/ 3 h 34"/>
                <a:gd name="T4" fmla="*/ 0 w 51"/>
                <a:gd name="T5" fmla="*/ 3 h 34"/>
                <a:gd name="T6" fmla="*/ 51 w 51"/>
                <a:gd name="T7" fmla="*/ 34 h 34"/>
                <a:gd name="T8" fmla="*/ 1 w 51"/>
                <a:gd name="T9" fmla="*/ 0 h 34"/>
              </a:gdLst>
              <a:ahLst/>
              <a:cxnLst>
                <a:cxn ang="0">
                  <a:pos x="T0" y="T1"/>
                </a:cxn>
                <a:cxn ang="0">
                  <a:pos x="T2" y="T3"/>
                </a:cxn>
                <a:cxn ang="0">
                  <a:pos x="T4" y="T5"/>
                </a:cxn>
                <a:cxn ang="0">
                  <a:pos x="T6" y="T7"/>
                </a:cxn>
                <a:cxn ang="0">
                  <a:pos x="T8" y="T9"/>
                </a:cxn>
              </a:cxnLst>
              <a:rect l="0" t="0" r="r" b="b"/>
              <a:pathLst>
                <a:path w="51" h="34">
                  <a:moveTo>
                    <a:pt x="1" y="0"/>
                  </a:moveTo>
                  <a:lnTo>
                    <a:pt x="0" y="3"/>
                  </a:lnTo>
                  <a:lnTo>
                    <a:pt x="0" y="3"/>
                  </a:lnTo>
                  <a:lnTo>
                    <a:pt x="51" y="34"/>
                  </a:lnTo>
                  <a:lnTo>
                    <a:pt x="1"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2" name="Freeform 228"/>
            <p:cNvSpPr>
              <a:spLocks/>
            </p:cNvSpPr>
            <p:nvPr userDrawn="1"/>
          </p:nvSpPr>
          <p:spPr bwMode="auto">
            <a:xfrm>
              <a:off x="136" y="177"/>
              <a:ext cx="51" cy="34"/>
            </a:xfrm>
            <a:custGeom>
              <a:avLst/>
              <a:gdLst>
                <a:gd name="T0" fmla="*/ 1 w 51"/>
                <a:gd name="T1" fmla="*/ 0 h 34"/>
                <a:gd name="T2" fmla="*/ 0 w 51"/>
                <a:gd name="T3" fmla="*/ 3 h 34"/>
                <a:gd name="T4" fmla="*/ 0 w 51"/>
                <a:gd name="T5" fmla="*/ 3 h 34"/>
                <a:gd name="T6" fmla="*/ 51 w 51"/>
                <a:gd name="T7" fmla="*/ 34 h 34"/>
              </a:gdLst>
              <a:ahLst/>
              <a:cxnLst>
                <a:cxn ang="0">
                  <a:pos x="T0" y="T1"/>
                </a:cxn>
                <a:cxn ang="0">
                  <a:pos x="T2" y="T3"/>
                </a:cxn>
                <a:cxn ang="0">
                  <a:pos x="T4" y="T5"/>
                </a:cxn>
                <a:cxn ang="0">
                  <a:pos x="T6" y="T7"/>
                </a:cxn>
              </a:cxnLst>
              <a:rect l="0" t="0" r="r" b="b"/>
              <a:pathLst>
                <a:path w="51" h="34">
                  <a:moveTo>
                    <a:pt x="1" y="0"/>
                  </a:moveTo>
                  <a:lnTo>
                    <a:pt x="0" y="3"/>
                  </a:lnTo>
                  <a:lnTo>
                    <a:pt x="0" y="3"/>
                  </a:lnTo>
                  <a:lnTo>
                    <a:pt x="51"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3" name="Freeform 229"/>
            <p:cNvSpPr>
              <a:spLocks/>
            </p:cNvSpPr>
            <p:nvPr userDrawn="1"/>
          </p:nvSpPr>
          <p:spPr bwMode="auto">
            <a:xfrm>
              <a:off x="211" y="210"/>
              <a:ext cx="30" cy="34"/>
            </a:xfrm>
            <a:custGeom>
              <a:avLst/>
              <a:gdLst>
                <a:gd name="T0" fmla="*/ 213 w 213"/>
                <a:gd name="T1" fmla="*/ 212 h 244"/>
                <a:gd name="T2" fmla="*/ 180 w 213"/>
                <a:gd name="T3" fmla="*/ 225 h 244"/>
                <a:gd name="T4" fmla="*/ 154 w 213"/>
                <a:gd name="T5" fmla="*/ 225 h 244"/>
                <a:gd name="T6" fmla="*/ 118 w 213"/>
                <a:gd name="T7" fmla="*/ 244 h 244"/>
                <a:gd name="T8" fmla="*/ 108 w 213"/>
                <a:gd name="T9" fmla="*/ 244 h 244"/>
                <a:gd name="T10" fmla="*/ 72 w 213"/>
                <a:gd name="T11" fmla="*/ 225 h 244"/>
                <a:gd name="T12" fmla="*/ 45 w 213"/>
                <a:gd name="T13" fmla="*/ 225 h 244"/>
                <a:gd name="T14" fmla="*/ 0 w 213"/>
                <a:gd name="T15" fmla="*/ 180 h 244"/>
                <a:gd name="T16" fmla="*/ 0 w 213"/>
                <a:gd name="T1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44">
                  <a:moveTo>
                    <a:pt x="213" y="212"/>
                  </a:moveTo>
                  <a:cubicBezTo>
                    <a:pt x="204" y="220"/>
                    <a:pt x="193" y="225"/>
                    <a:pt x="180" y="225"/>
                  </a:cubicBezTo>
                  <a:cubicBezTo>
                    <a:pt x="154" y="225"/>
                    <a:pt x="154" y="225"/>
                    <a:pt x="154" y="225"/>
                  </a:cubicBezTo>
                  <a:cubicBezTo>
                    <a:pt x="139" y="225"/>
                    <a:pt x="126" y="232"/>
                    <a:pt x="118" y="244"/>
                  </a:cubicBezTo>
                  <a:cubicBezTo>
                    <a:pt x="108" y="244"/>
                    <a:pt x="108" y="244"/>
                    <a:pt x="108" y="244"/>
                  </a:cubicBezTo>
                  <a:cubicBezTo>
                    <a:pt x="100" y="232"/>
                    <a:pt x="87" y="225"/>
                    <a:pt x="72" y="225"/>
                  </a:cubicBezTo>
                  <a:cubicBezTo>
                    <a:pt x="45" y="225"/>
                    <a:pt x="45" y="225"/>
                    <a:pt x="45" y="225"/>
                  </a:cubicBezTo>
                  <a:cubicBezTo>
                    <a:pt x="21" y="225"/>
                    <a:pt x="0" y="205"/>
                    <a:pt x="0" y="180"/>
                  </a:cubicBezTo>
                  <a:cubicBezTo>
                    <a:pt x="0" y="0"/>
                    <a:pt x="0" y="0"/>
                    <a:pt x="0" y="0"/>
                  </a:cubicBezTo>
                </a:path>
              </a:pathLst>
            </a:custGeom>
            <a:solidFill>
              <a:srgbClr val="E30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4" name="Freeform 230"/>
            <p:cNvSpPr>
              <a:spLocks/>
            </p:cNvSpPr>
            <p:nvPr userDrawn="1"/>
          </p:nvSpPr>
          <p:spPr bwMode="auto">
            <a:xfrm>
              <a:off x="211" y="210"/>
              <a:ext cx="31" cy="30"/>
            </a:xfrm>
            <a:custGeom>
              <a:avLst/>
              <a:gdLst>
                <a:gd name="T0" fmla="*/ 0 w 225"/>
                <a:gd name="T1" fmla="*/ 0 h 212"/>
                <a:gd name="T2" fmla="*/ 225 w 225"/>
                <a:gd name="T3" fmla="*/ 0 h 212"/>
                <a:gd name="T4" fmla="*/ 225 w 225"/>
                <a:gd name="T5" fmla="*/ 180 h 212"/>
                <a:gd name="T6" fmla="*/ 213 w 225"/>
                <a:gd name="T7" fmla="*/ 212 h 212"/>
              </a:gdLst>
              <a:ahLst/>
              <a:cxnLst>
                <a:cxn ang="0">
                  <a:pos x="T0" y="T1"/>
                </a:cxn>
                <a:cxn ang="0">
                  <a:pos x="T2" y="T3"/>
                </a:cxn>
                <a:cxn ang="0">
                  <a:pos x="T4" y="T5"/>
                </a:cxn>
                <a:cxn ang="0">
                  <a:pos x="T6" y="T7"/>
                </a:cxn>
              </a:cxnLst>
              <a:rect l="0" t="0" r="r" b="b"/>
              <a:pathLst>
                <a:path w="225" h="212">
                  <a:moveTo>
                    <a:pt x="0" y="0"/>
                  </a:moveTo>
                  <a:cubicBezTo>
                    <a:pt x="225" y="0"/>
                    <a:pt x="225" y="0"/>
                    <a:pt x="225" y="0"/>
                  </a:cubicBezTo>
                  <a:cubicBezTo>
                    <a:pt x="225" y="180"/>
                    <a:pt x="225" y="180"/>
                    <a:pt x="225" y="180"/>
                  </a:cubicBezTo>
                  <a:cubicBezTo>
                    <a:pt x="225" y="193"/>
                    <a:pt x="220" y="204"/>
                    <a:pt x="213" y="2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5" name="Freeform 231"/>
            <p:cNvSpPr>
              <a:spLocks noEditPoints="1"/>
            </p:cNvSpPr>
            <p:nvPr userDrawn="1"/>
          </p:nvSpPr>
          <p:spPr bwMode="auto">
            <a:xfrm>
              <a:off x="209" y="208"/>
              <a:ext cx="35" cy="38"/>
            </a:xfrm>
            <a:custGeom>
              <a:avLst/>
              <a:gdLst>
                <a:gd name="T0" fmla="*/ 248 w 248"/>
                <a:gd name="T1" fmla="*/ 192 h 269"/>
                <a:gd name="T2" fmla="*/ 191 w 248"/>
                <a:gd name="T3" fmla="*/ 248 h 269"/>
                <a:gd name="T4" fmla="*/ 165 w 248"/>
                <a:gd name="T5" fmla="*/ 248 h 269"/>
                <a:gd name="T6" fmla="*/ 134 w 248"/>
                <a:gd name="T7" fmla="*/ 269 h 269"/>
                <a:gd name="T8" fmla="*/ 114 w 248"/>
                <a:gd name="T9" fmla="*/ 269 h 269"/>
                <a:gd name="T10" fmla="*/ 83 w 248"/>
                <a:gd name="T11" fmla="*/ 248 h 269"/>
                <a:gd name="T12" fmla="*/ 56 w 248"/>
                <a:gd name="T13" fmla="*/ 248 h 269"/>
                <a:gd name="T14" fmla="*/ 0 w 248"/>
                <a:gd name="T15" fmla="*/ 192 h 269"/>
                <a:gd name="T16" fmla="*/ 0 w 248"/>
                <a:gd name="T17" fmla="*/ 0 h 269"/>
                <a:gd name="T18" fmla="*/ 248 w 248"/>
                <a:gd name="T19" fmla="*/ 0 h 269"/>
                <a:gd name="T20" fmla="*/ 248 w 248"/>
                <a:gd name="T21" fmla="*/ 192 h 269"/>
                <a:gd name="T22" fmla="*/ 225 w 248"/>
                <a:gd name="T23" fmla="*/ 23 h 269"/>
                <a:gd name="T24" fmla="*/ 23 w 248"/>
                <a:gd name="T25" fmla="*/ 23 h 269"/>
                <a:gd name="T26" fmla="*/ 23 w 248"/>
                <a:gd name="T27" fmla="*/ 192 h 269"/>
                <a:gd name="T28" fmla="*/ 56 w 248"/>
                <a:gd name="T29" fmla="*/ 225 h 269"/>
                <a:gd name="T30" fmla="*/ 83 w 248"/>
                <a:gd name="T31" fmla="*/ 225 h 269"/>
                <a:gd name="T32" fmla="*/ 124 w 248"/>
                <a:gd name="T33" fmla="*/ 243 h 269"/>
                <a:gd name="T34" fmla="*/ 124 w 248"/>
                <a:gd name="T35" fmla="*/ 243 h 269"/>
                <a:gd name="T36" fmla="*/ 165 w 248"/>
                <a:gd name="T37" fmla="*/ 225 h 269"/>
                <a:gd name="T38" fmla="*/ 191 w 248"/>
                <a:gd name="T39" fmla="*/ 225 h 269"/>
                <a:gd name="T40" fmla="*/ 225 w 248"/>
                <a:gd name="T41" fmla="*/ 192 h 269"/>
                <a:gd name="T42" fmla="*/ 225 w 248"/>
                <a:gd name="T43" fmla="*/ 2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8" h="269">
                  <a:moveTo>
                    <a:pt x="248" y="192"/>
                  </a:moveTo>
                  <a:cubicBezTo>
                    <a:pt x="248" y="223"/>
                    <a:pt x="223" y="248"/>
                    <a:pt x="191" y="248"/>
                  </a:cubicBezTo>
                  <a:cubicBezTo>
                    <a:pt x="165" y="248"/>
                    <a:pt x="165" y="248"/>
                    <a:pt x="165" y="248"/>
                  </a:cubicBezTo>
                  <a:cubicBezTo>
                    <a:pt x="151" y="248"/>
                    <a:pt x="139" y="257"/>
                    <a:pt x="134" y="269"/>
                  </a:cubicBezTo>
                  <a:cubicBezTo>
                    <a:pt x="114" y="269"/>
                    <a:pt x="114" y="269"/>
                    <a:pt x="114" y="269"/>
                  </a:cubicBezTo>
                  <a:cubicBezTo>
                    <a:pt x="109" y="257"/>
                    <a:pt x="97" y="248"/>
                    <a:pt x="83" y="248"/>
                  </a:cubicBezTo>
                  <a:cubicBezTo>
                    <a:pt x="56" y="248"/>
                    <a:pt x="56" y="248"/>
                    <a:pt x="56" y="248"/>
                  </a:cubicBezTo>
                  <a:cubicBezTo>
                    <a:pt x="25" y="248"/>
                    <a:pt x="0" y="223"/>
                    <a:pt x="0" y="192"/>
                  </a:cubicBezTo>
                  <a:cubicBezTo>
                    <a:pt x="0" y="0"/>
                    <a:pt x="0" y="0"/>
                    <a:pt x="0" y="0"/>
                  </a:cubicBezTo>
                  <a:cubicBezTo>
                    <a:pt x="248" y="0"/>
                    <a:pt x="248" y="0"/>
                    <a:pt x="248" y="0"/>
                  </a:cubicBezTo>
                  <a:lnTo>
                    <a:pt x="248" y="192"/>
                  </a:lnTo>
                  <a:close/>
                  <a:moveTo>
                    <a:pt x="225" y="23"/>
                  </a:moveTo>
                  <a:cubicBezTo>
                    <a:pt x="23" y="23"/>
                    <a:pt x="23" y="23"/>
                    <a:pt x="23" y="23"/>
                  </a:cubicBezTo>
                  <a:cubicBezTo>
                    <a:pt x="23" y="192"/>
                    <a:pt x="23" y="192"/>
                    <a:pt x="23" y="192"/>
                  </a:cubicBezTo>
                  <a:cubicBezTo>
                    <a:pt x="23" y="210"/>
                    <a:pt x="38" y="225"/>
                    <a:pt x="56" y="225"/>
                  </a:cubicBezTo>
                  <a:cubicBezTo>
                    <a:pt x="83" y="225"/>
                    <a:pt x="83" y="225"/>
                    <a:pt x="83" y="225"/>
                  </a:cubicBezTo>
                  <a:cubicBezTo>
                    <a:pt x="99" y="225"/>
                    <a:pt x="113" y="232"/>
                    <a:pt x="124" y="243"/>
                  </a:cubicBezTo>
                  <a:cubicBezTo>
                    <a:pt x="124" y="243"/>
                    <a:pt x="124" y="243"/>
                    <a:pt x="124" y="243"/>
                  </a:cubicBezTo>
                  <a:cubicBezTo>
                    <a:pt x="135" y="232"/>
                    <a:pt x="149" y="225"/>
                    <a:pt x="165" y="225"/>
                  </a:cubicBezTo>
                  <a:cubicBezTo>
                    <a:pt x="191" y="225"/>
                    <a:pt x="191" y="225"/>
                    <a:pt x="191" y="225"/>
                  </a:cubicBezTo>
                  <a:cubicBezTo>
                    <a:pt x="210" y="225"/>
                    <a:pt x="225" y="210"/>
                    <a:pt x="225" y="192"/>
                  </a:cubicBezTo>
                  <a:lnTo>
                    <a:pt x="225" y="23"/>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6" name="Freeform 232"/>
            <p:cNvSpPr>
              <a:spLocks noEditPoints="1"/>
            </p:cNvSpPr>
            <p:nvPr userDrawn="1"/>
          </p:nvSpPr>
          <p:spPr bwMode="auto">
            <a:xfrm>
              <a:off x="241" y="310"/>
              <a:ext cx="18" cy="17"/>
            </a:xfrm>
            <a:custGeom>
              <a:avLst/>
              <a:gdLst>
                <a:gd name="T0" fmla="*/ 109 w 126"/>
                <a:gd name="T1" fmla="*/ 0 h 120"/>
                <a:gd name="T2" fmla="*/ 104 w 126"/>
                <a:gd name="T3" fmla="*/ 21 h 120"/>
                <a:gd name="T4" fmla="*/ 71 w 126"/>
                <a:gd name="T5" fmla="*/ 31 h 120"/>
                <a:gd name="T6" fmla="*/ 63 w 126"/>
                <a:gd name="T7" fmla="*/ 4 h 120"/>
                <a:gd name="T8" fmla="*/ 0 w 126"/>
                <a:gd name="T9" fmla="*/ 18 h 120"/>
                <a:gd name="T10" fmla="*/ 4 w 126"/>
                <a:gd name="T11" fmla="*/ 41 h 120"/>
                <a:gd name="T12" fmla="*/ 44 w 126"/>
                <a:gd name="T13" fmla="*/ 33 h 120"/>
                <a:gd name="T14" fmla="*/ 49 w 126"/>
                <a:gd name="T15" fmla="*/ 51 h 120"/>
                <a:gd name="T16" fmla="*/ 11 w 126"/>
                <a:gd name="T17" fmla="*/ 58 h 120"/>
                <a:gd name="T18" fmla="*/ 15 w 126"/>
                <a:gd name="T19" fmla="*/ 79 h 120"/>
                <a:gd name="T20" fmla="*/ 54 w 126"/>
                <a:gd name="T21" fmla="*/ 71 h 120"/>
                <a:gd name="T22" fmla="*/ 58 w 126"/>
                <a:gd name="T23" fmla="*/ 88 h 120"/>
                <a:gd name="T24" fmla="*/ 15 w 126"/>
                <a:gd name="T25" fmla="*/ 97 h 120"/>
                <a:gd name="T26" fmla="*/ 18 w 126"/>
                <a:gd name="T27" fmla="*/ 120 h 120"/>
                <a:gd name="T28" fmla="*/ 106 w 126"/>
                <a:gd name="T29" fmla="*/ 99 h 120"/>
                <a:gd name="T30" fmla="*/ 126 w 126"/>
                <a:gd name="T31" fmla="*/ 36 h 120"/>
                <a:gd name="T32" fmla="*/ 109 w 126"/>
                <a:gd name="T33" fmla="*/ 0 h 120"/>
                <a:gd name="T34" fmla="*/ 87 w 126"/>
                <a:gd name="T35" fmla="*/ 88 h 120"/>
                <a:gd name="T36" fmla="*/ 86 w 126"/>
                <a:gd name="T37" fmla="*/ 88 h 120"/>
                <a:gd name="T38" fmla="*/ 76 w 126"/>
                <a:gd name="T39" fmla="*/ 51 h 120"/>
                <a:gd name="T40" fmla="*/ 99 w 126"/>
                <a:gd name="T41" fmla="*/ 45 h 120"/>
                <a:gd name="T42" fmla="*/ 87 w 126"/>
                <a:gd name="T43" fmla="*/ 8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0">
                  <a:moveTo>
                    <a:pt x="109" y="0"/>
                  </a:moveTo>
                  <a:cubicBezTo>
                    <a:pt x="104" y="21"/>
                    <a:pt x="104" y="21"/>
                    <a:pt x="104" y="21"/>
                  </a:cubicBezTo>
                  <a:cubicBezTo>
                    <a:pt x="93" y="25"/>
                    <a:pt x="82" y="28"/>
                    <a:pt x="71" y="31"/>
                  </a:cubicBezTo>
                  <a:cubicBezTo>
                    <a:pt x="63" y="4"/>
                    <a:pt x="63" y="4"/>
                    <a:pt x="63" y="4"/>
                  </a:cubicBezTo>
                  <a:cubicBezTo>
                    <a:pt x="42" y="10"/>
                    <a:pt x="21" y="14"/>
                    <a:pt x="0" y="18"/>
                  </a:cubicBezTo>
                  <a:cubicBezTo>
                    <a:pt x="4" y="41"/>
                    <a:pt x="4" y="41"/>
                    <a:pt x="4" y="41"/>
                  </a:cubicBezTo>
                  <a:cubicBezTo>
                    <a:pt x="17" y="39"/>
                    <a:pt x="30" y="36"/>
                    <a:pt x="44" y="33"/>
                  </a:cubicBezTo>
                  <a:cubicBezTo>
                    <a:pt x="49" y="51"/>
                    <a:pt x="49" y="51"/>
                    <a:pt x="49" y="51"/>
                  </a:cubicBezTo>
                  <a:cubicBezTo>
                    <a:pt x="35" y="54"/>
                    <a:pt x="23" y="56"/>
                    <a:pt x="11" y="58"/>
                  </a:cubicBezTo>
                  <a:cubicBezTo>
                    <a:pt x="15" y="79"/>
                    <a:pt x="15" y="79"/>
                    <a:pt x="15" y="79"/>
                  </a:cubicBezTo>
                  <a:cubicBezTo>
                    <a:pt x="27" y="77"/>
                    <a:pt x="40" y="74"/>
                    <a:pt x="54" y="71"/>
                  </a:cubicBezTo>
                  <a:cubicBezTo>
                    <a:pt x="58" y="88"/>
                    <a:pt x="58" y="88"/>
                    <a:pt x="58" y="88"/>
                  </a:cubicBezTo>
                  <a:cubicBezTo>
                    <a:pt x="42" y="92"/>
                    <a:pt x="29" y="95"/>
                    <a:pt x="15" y="97"/>
                  </a:cubicBezTo>
                  <a:cubicBezTo>
                    <a:pt x="18" y="120"/>
                    <a:pt x="18" y="120"/>
                    <a:pt x="18" y="120"/>
                  </a:cubicBezTo>
                  <a:cubicBezTo>
                    <a:pt x="48" y="114"/>
                    <a:pt x="77" y="108"/>
                    <a:pt x="106" y="99"/>
                  </a:cubicBezTo>
                  <a:cubicBezTo>
                    <a:pt x="126" y="36"/>
                    <a:pt x="126" y="36"/>
                    <a:pt x="126" y="36"/>
                  </a:cubicBezTo>
                  <a:lnTo>
                    <a:pt x="109" y="0"/>
                  </a:lnTo>
                  <a:close/>
                  <a:moveTo>
                    <a:pt x="87" y="88"/>
                  </a:moveTo>
                  <a:cubicBezTo>
                    <a:pt x="86" y="88"/>
                    <a:pt x="86" y="88"/>
                    <a:pt x="86" y="88"/>
                  </a:cubicBezTo>
                  <a:cubicBezTo>
                    <a:pt x="76" y="51"/>
                    <a:pt x="76" y="51"/>
                    <a:pt x="76" y="51"/>
                  </a:cubicBezTo>
                  <a:cubicBezTo>
                    <a:pt x="83" y="49"/>
                    <a:pt x="91" y="47"/>
                    <a:pt x="99" y="45"/>
                  </a:cubicBezTo>
                  <a:lnTo>
                    <a:pt x="87"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7" name="Freeform 233"/>
            <p:cNvSpPr>
              <a:spLocks/>
            </p:cNvSpPr>
            <p:nvPr userDrawn="1"/>
          </p:nvSpPr>
          <p:spPr bwMode="auto">
            <a:xfrm>
              <a:off x="236" y="265"/>
              <a:ext cx="28" cy="57"/>
            </a:xfrm>
            <a:custGeom>
              <a:avLst/>
              <a:gdLst>
                <a:gd name="T0" fmla="*/ 0 w 28"/>
                <a:gd name="T1" fmla="*/ 0 h 57"/>
                <a:gd name="T2" fmla="*/ 25 w 28"/>
                <a:gd name="T3" fmla="*/ 57 h 57"/>
                <a:gd name="T4" fmla="*/ 28 w 28"/>
                <a:gd name="T5" fmla="*/ 56 h 57"/>
                <a:gd name="T6" fmla="*/ 0 w 28"/>
                <a:gd name="T7" fmla="*/ 0 h 57"/>
              </a:gdLst>
              <a:ahLst/>
              <a:cxnLst>
                <a:cxn ang="0">
                  <a:pos x="T0" y="T1"/>
                </a:cxn>
                <a:cxn ang="0">
                  <a:pos x="T2" y="T3"/>
                </a:cxn>
                <a:cxn ang="0">
                  <a:pos x="T4" y="T5"/>
                </a:cxn>
                <a:cxn ang="0">
                  <a:pos x="T6" y="T7"/>
                </a:cxn>
              </a:cxnLst>
              <a:rect l="0" t="0" r="r" b="b"/>
              <a:pathLst>
                <a:path w="28" h="57">
                  <a:moveTo>
                    <a:pt x="0" y="0"/>
                  </a:moveTo>
                  <a:lnTo>
                    <a:pt x="25" y="57"/>
                  </a:lnTo>
                  <a:lnTo>
                    <a:pt x="28" y="56"/>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8" name="Freeform 234"/>
            <p:cNvSpPr>
              <a:spLocks/>
            </p:cNvSpPr>
            <p:nvPr userDrawn="1"/>
          </p:nvSpPr>
          <p:spPr bwMode="auto">
            <a:xfrm>
              <a:off x="236" y="265"/>
              <a:ext cx="28" cy="57"/>
            </a:xfrm>
            <a:custGeom>
              <a:avLst/>
              <a:gdLst>
                <a:gd name="T0" fmla="*/ 0 w 28"/>
                <a:gd name="T1" fmla="*/ 0 h 57"/>
                <a:gd name="T2" fmla="*/ 25 w 28"/>
                <a:gd name="T3" fmla="*/ 57 h 57"/>
                <a:gd name="T4" fmla="*/ 28 w 28"/>
                <a:gd name="T5" fmla="*/ 56 h 57"/>
              </a:gdLst>
              <a:ahLst/>
              <a:cxnLst>
                <a:cxn ang="0">
                  <a:pos x="T0" y="T1"/>
                </a:cxn>
                <a:cxn ang="0">
                  <a:pos x="T2" y="T3"/>
                </a:cxn>
                <a:cxn ang="0">
                  <a:pos x="T4" y="T5"/>
                </a:cxn>
              </a:cxnLst>
              <a:rect l="0" t="0" r="r" b="b"/>
              <a:pathLst>
                <a:path w="28" h="57">
                  <a:moveTo>
                    <a:pt x="0" y="0"/>
                  </a:moveTo>
                  <a:lnTo>
                    <a:pt x="25" y="57"/>
                  </a:lnTo>
                  <a:lnTo>
                    <a:pt x="28"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9" name="Freeform 235"/>
            <p:cNvSpPr>
              <a:spLocks noEditPoints="1"/>
            </p:cNvSpPr>
            <p:nvPr userDrawn="1"/>
          </p:nvSpPr>
          <p:spPr bwMode="auto">
            <a:xfrm>
              <a:off x="125" y="126"/>
              <a:ext cx="204" cy="199"/>
            </a:xfrm>
            <a:custGeom>
              <a:avLst/>
              <a:gdLst>
                <a:gd name="T0" fmla="*/ 37 w 1451"/>
                <a:gd name="T1" fmla="*/ 945 h 1420"/>
                <a:gd name="T2" fmla="*/ 163 w 1451"/>
                <a:gd name="T3" fmla="*/ 441 h 1420"/>
                <a:gd name="T4" fmla="*/ 133 w 1451"/>
                <a:gd name="T5" fmla="*/ 515 h 1420"/>
                <a:gd name="T6" fmla="*/ 64 w 1451"/>
                <a:gd name="T7" fmla="*/ 461 h 1420"/>
                <a:gd name="T8" fmla="*/ 107 w 1451"/>
                <a:gd name="T9" fmla="*/ 960 h 1420"/>
                <a:gd name="T10" fmla="*/ 154 w 1451"/>
                <a:gd name="T11" fmla="*/ 967 h 1420"/>
                <a:gd name="T12" fmla="*/ 78 w 1451"/>
                <a:gd name="T13" fmla="*/ 967 h 1420"/>
                <a:gd name="T14" fmla="*/ 37 w 1451"/>
                <a:gd name="T15" fmla="*/ 945 h 1420"/>
                <a:gd name="T16" fmla="*/ 1451 w 1451"/>
                <a:gd name="T17" fmla="*/ 677 h 1420"/>
                <a:gd name="T18" fmla="*/ 1443 w 1451"/>
                <a:gd name="T19" fmla="*/ 601 h 1420"/>
                <a:gd name="T20" fmla="*/ 1388 w 1451"/>
                <a:gd name="T21" fmla="*/ 948 h 1420"/>
                <a:gd name="T22" fmla="*/ 1367 w 1451"/>
                <a:gd name="T23" fmla="*/ 998 h 1420"/>
                <a:gd name="T24" fmla="*/ 1388 w 1451"/>
                <a:gd name="T25" fmla="*/ 948 h 1420"/>
                <a:gd name="T26" fmla="*/ 1361 w 1451"/>
                <a:gd name="T27" fmla="*/ 783 h 1420"/>
                <a:gd name="T28" fmla="*/ 1370 w 1451"/>
                <a:gd name="T29" fmla="*/ 829 h 1420"/>
                <a:gd name="T30" fmla="*/ 1419 w 1451"/>
                <a:gd name="T31" fmla="*/ 826 h 1420"/>
                <a:gd name="T32" fmla="*/ 1421 w 1451"/>
                <a:gd name="T33" fmla="*/ 758 h 1420"/>
                <a:gd name="T34" fmla="*/ 189 w 1451"/>
                <a:gd name="T35" fmla="*/ 1080 h 1420"/>
                <a:gd name="T36" fmla="*/ 220 w 1451"/>
                <a:gd name="T37" fmla="*/ 1076 h 1420"/>
                <a:gd name="T38" fmla="*/ 5 w 1451"/>
                <a:gd name="T39" fmla="*/ 616 h 1420"/>
                <a:gd name="T40" fmla="*/ 75 w 1451"/>
                <a:gd name="T41" fmla="*/ 605 h 1420"/>
                <a:gd name="T42" fmla="*/ 65 w 1451"/>
                <a:gd name="T43" fmla="*/ 640 h 1420"/>
                <a:gd name="T44" fmla="*/ 36 w 1451"/>
                <a:gd name="T45" fmla="*/ 614 h 1420"/>
                <a:gd name="T46" fmla="*/ 47 w 1451"/>
                <a:gd name="T47" fmla="*/ 632 h 1420"/>
                <a:gd name="T48" fmla="*/ 1075 w 1451"/>
                <a:gd name="T49" fmla="*/ 1348 h 1420"/>
                <a:gd name="T50" fmla="*/ 1314 w 1451"/>
                <a:gd name="T51" fmla="*/ 1136 h 1420"/>
                <a:gd name="T52" fmla="*/ 1202 w 1451"/>
                <a:gd name="T53" fmla="*/ 1229 h 1420"/>
                <a:gd name="T54" fmla="*/ 1160 w 1451"/>
                <a:gd name="T55" fmla="*/ 1264 h 1420"/>
                <a:gd name="T56" fmla="*/ 1202 w 1451"/>
                <a:gd name="T57" fmla="*/ 1229 h 1420"/>
                <a:gd name="T58" fmla="*/ 537 w 1451"/>
                <a:gd name="T59" fmla="*/ 1413 h 1420"/>
                <a:gd name="T60" fmla="*/ 246 w 1451"/>
                <a:gd name="T61" fmla="*/ 1258 h 1420"/>
                <a:gd name="T62" fmla="*/ 401 w 1451"/>
                <a:gd name="T63" fmla="*/ 1244 h 1420"/>
                <a:gd name="T64" fmla="*/ 417 w 1451"/>
                <a:gd name="T65" fmla="*/ 1369 h 1420"/>
                <a:gd name="T66" fmla="*/ 108 w 1451"/>
                <a:gd name="T67" fmla="*/ 799 h 1420"/>
                <a:gd name="T68" fmla="*/ 0 w 1451"/>
                <a:gd name="T69" fmla="*/ 757 h 1420"/>
                <a:gd name="T70" fmla="*/ 1301 w 1451"/>
                <a:gd name="T71" fmla="*/ 314 h 1420"/>
                <a:gd name="T72" fmla="*/ 1301 w 1451"/>
                <a:gd name="T73" fmla="*/ 314 h 1420"/>
                <a:gd name="T74" fmla="*/ 872 w 1451"/>
                <a:gd name="T75" fmla="*/ 88 h 1420"/>
                <a:gd name="T76" fmla="*/ 920 w 1451"/>
                <a:gd name="T77" fmla="*/ 85 h 1420"/>
                <a:gd name="T78" fmla="*/ 922 w 1451"/>
                <a:gd name="T79" fmla="*/ 36 h 1420"/>
                <a:gd name="T80" fmla="*/ 855 w 1451"/>
                <a:gd name="T81" fmla="*/ 26 h 1420"/>
                <a:gd name="T82" fmla="*/ 1013 w 1451"/>
                <a:gd name="T83" fmla="*/ 163 h 1420"/>
                <a:gd name="T84" fmla="*/ 1023 w 1451"/>
                <a:gd name="T85" fmla="*/ 143 h 1420"/>
                <a:gd name="T86" fmla="*/ 1312 w 1451"/>
                <a:gd name="T87" fmla="*/ 502 h 1420"/>
                <a:gd name="T88" fmla="*/ 1312 w 1451"/>
                <a:gd name="T89" fmla="*/ 502 h 1420"/>
                <a:gd name="T90" fmla="*/ 1203 w 1451"/>
                <a:gd name="T91" fmla="*/ 165 h 1420"/>
                <a:gd name="T92" fmla="*/ 369 w 1451"/>
                <a:gd name="T93" fmla="*/ 78 h 1420"/>
                <a:gd name="T94" fmla="*/ 362 w 1451"/>
                <a:gd name="T95" fmla="*/ 140 h 1420"/>
                <a:gd name="T96" fmla="*/ 436 w 1451"/>
                <a:gd name="T97" fmla="*/ 101 h 1420"/>
                <a:gd name="T98" fmla="*/ 699 w 1451"/>
                <a:gd name="T99" fmla="*/ 1385 h 1420"/>
                <a:gd name="T100" fmla="*/ 522 w 1451"/>
                <a:gd name="T101" fmla="*/ 44 h 1420"/>
                <a:gd name="T102" fmla="*/ 541 w 1451"/>
                <a:gd name="T103" fmla="*/ 92 h 1420"/>
                <a:gd name="T104" fmla="*/ 566 w 1451"/>
                <a:gd name="T105" fmla="*/ 44 h 1420"/>
                <a:gd name="T106" fmla="*/ 589 w 1451"/>
                <a:gd name="T107" fmla="*/ 1 h 1420"/>
                <a:gd name="T108" fmla="*/ 295 w 1451"/>
                <a:gd name="T109" fmla="*/ 260 h 1420"/>
                <a:gd name="T110" fmla="*/ 283 w 1451"/>
                <a:gd name="T111" fmla="*/ 135 h 1420"/>
                <a:gd name="T112" fmla="*/ 205 w 1451"/>
                <a:gd name="T113" fmla="*/ 204 h 1420"/>
                <a:gd name="T114" fmla="*/ 155 w 1451"/>
                <a:gd name="T115" fmla="*/ 350 h 1420"/>
                <a:gd name="T116" fmla="*/ 725 w 1451"/>
                <a:gd name="T117" fmla="*/ 11 h 1420"/>
                <a:gd name="T118" fmla="*/ 725 w 1451"/>
                <a:gd name="T119" fmla="*/ 11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1" h="1420">
                  <a:moveTo>
                    <a:pt x="37" y="945"/>
                  </a:moveTo>
                  <a:cubicBezTo>
                    <a:pt x="41" y="957"/>
                    <a:pt x="45" y="969"/>
                    <a:pt x="50" y="980"/>
                  </a:cubicBezTo>
                  <a:cubicBezTo>
                    <a:pt x="46" y="976"/>
                    <a:pt x="44" y="971"/>
                    <a:pt x="42" y="966"/>
                  </a:cubicBezTo>
                  <a:cubicBezTo>
                    <a:pt x="39" y="959"/>
                    <a:pt x="38" y="952"/>
                    <a:pt x="37" y="945"/>
                  </a:cubicBezTo>
                  <a:close/>
                  <a:moveTo>
                    <a:pt x="125" y="542"/>
                  </a:moveTo>
                  <a:cubicBezTo>
                    <a:pt x="40" y="467"/>
                    <a:pt x="40" y="467"/>
                    <a:pt x="40" y="467"/>
                  </a:cubicBezTo>
                  <a:cubicBezTo>
                    <a:pt x="44" y="457"/>
                    <a:pt x="48" y="447"/>
                    <a:pt x="52" y="438"/>
                  </a:cubicBezTo>
                  <a:cubicBezTo>
                    <a:pt x="163" y="441"/>
                    <a:pt x="163" y="441"/>
                    <a:pt x="163" y="441"/>
                  </a:cubicBezTo>
                  <a:cubicBezTo>
                    <a:pt x="159" y="449"/>
                    <a:pt x="155" y="458"/>
                    <a:pt x="151" y="467"/>
                  </a:cubicBezTo>
                  <a:cubicBezTo>
                    <a:pt x="127" y="466"/>
                    <a:pt x="127" y="466"/>
                    <a:pt x="127" y="466"/>
                  </a:cubicBezTo>
                  <a:cubicBezTo>
                    <a:pt x="122" y="477"/>
                    <a:pt x="118" y="488"/>
                    <a:pt x="114" y="500"/>
                  </a:cubicBezTo>
                  <a:cubicBezTo>
                    <a:pt x="133" y="515"/>
                    <a:pt x="133" y="515"/>
                    <a:pt x="133" y="515"/>
                  </a:cubicBezTo>
                  <a:cubicBezTo>
                    <a:pt x="130" y="524"/>
                    <a:pt x="127" y="533"/>
                    <a:pt x="125" y="542"/>
                  </a:cubicBezTo>
                  <a:close/>
                  <a:moveTo>
                    <a:pt x="106" y="464"/>
                  </a:moveTo>
                  <a:cubicBezTo>
                    <a:pt x="64" y="460"/>
                    <a:pt x="64" y="460"/>
                    <a:pt x="64" y="460"/>
                  </a:cubicBezTo>
                  <a:cubicBezTo>
                    <a:pt x="64" y="461"/>
                    <a:pt x="64" y="461"/>
                    <a:pt x="64" y="461"/>
                  </a:cubicBezTo>
                  <a:cubicBezTo>
                    <a:pt x="97" y="486"/>
                    <a:pt x="97" y="486"/>
                    <a:pt x="97" y="486"/>
                  </a:cubicBezTo>
                  <a:cubicBezTo>
                    <a:pt x="100" y="479"/>
                    <a:pt x="103" y="471"/>
                    <a:pt x="106" y="464"/>
                  </a:cubicBezTo>
                  <a:close/>
                  <a:moveTo>
                    <a:pt x="87" y="993"/>
                  </a:moveTo>
                  <a:cubicBezTo>
                    <a:pt x="106" y="986"/>
                    <a:pt x="108" y="973"/>
                    <a:pt x="107" y="960"/>
                  </a:cubicBezTo>
                  <a:cubicBezTo>
                    <a:pt x="106" y="947"/>
                    <a:pt x="102" y="935"/>
                    <a:pt x="111" y="932"/>
                  </a:cubicBezTo>
                  <a:cubicBezTo>
                    <a:pt x="120" y="929"/>
                    <a:pt x="125" y="936"/>
                    <a:pt x="128" y="944"/>
                  </a:cubicBezTo>
                  <a:cubicBezTo>
                    <a:pt x="131" y="951"/>
                    <a:pt x="132" y="962"/>
                    <a:pt x="132" y="968"/>
                  </a:cubicBezTo>
                  <a:cubicBezTo>
                    <a:pt x="154" y="967"/>
                    <a:pt x="154" y="967"/>
                    <a:pt x="154" y="967"/>
                  </a:cubicBezTo>
                  <a:cubicBezTo>
                    <a:pt x="153" y="957"/>
                    <a:pt x="152" y="945"/>
                    <a:pt x="148" y="935"/>
                  </a:cubicBezTo>
                  <a:cubicBezTo>
                    <a:pt x="139" y="913"/>
                    <a:pt x="123" y="898"/>
                    <a:pt x="99" y="907"/>
                  </a:cubicBezTo>
                  <a:cubicBezTo>
                    <a:pt x="85" y="912"/>
                    <a:pt x="78" y="923"/>
                    <a:pt x="82" y="950"/>
                  </a:cubicBezTo>
                  <a:cubicBezTo>
                    <a:pt x="84" y="962"/>
                    <a:pt x="81" y="966"/>
                    <a:pt x="78" y="967"/>
                  </a:cubicBezTo>
                  <a:cubicBezTo>
                    <a:pt x="71" y="970"/>
                    <a:pt x="65" y="967"/>
                    <a:pt x="61" y="955"/>
                  </a:cubicBezTo>
                  <a:cubicBezTo>
                    <a:pt x="59" y="950"/>
                    <a:pt x="57" y="940"/>
                    <a:pt x="57" y="933"/>
                  </a:cubicBezTo>
                  <a:cubicBezTo>
                    <a:pt x="36" y="932"/>
                    <a:pt x="36" y="932"/>
                    <a:pt x="36" y="932"/>
                  </a:cubicBezTo>
                  <a:cubicBezTo>
                    <a:pt x="36" y="937"/>
                    <a:pt x="37" y="941"/>
                    <a:pt x="37" y="945"/>
                  </a:cubicBezTo>
                  <a:cubicBezTo>
                    <a:pt x="41" y="957"/>
                    <a:pt x="45" y="969"/>
                    <a:pt x="50" y="980"/>
                  </a:cubicBezTo>
                  <a:cubicBezTo>
                    <a:pt x="59" y="992"/>
                    <a:pt x="72" y="999"/>
                    <a:pt x="87" y="993"/>
                  </a:cubicBezTo>
                  <a:close/>
                  <a:moveTo>
                    <a:pt x="1345" y="652"/>
                  </a:moveTo>
                  <a:cubicBezTo>
                    <a:pt x="1451" y="677"/>
                    <a:pt x="1451" y="677"/>
                    <a:pt x="1451" y="677"/>
                  </a:cubicBezTo>
                  <a:cubicBezTo>
                    <a:pt x="1450" y="668"/>
                    <a:pt x="1449" y="659"/>
                    <a:pt x="1449" y="650"/>
                  </a:cubicBezTo>
                  <a:cubicBezTo>
                    <a:pt x="1370" y="634"/>
                    <a:pt x="1370" y="634"/>
                    <a:pt x="1370" y="634"/>
                  </a:cubicBezTo>
                  <a:cubicBezTo>
                    <a:pt x="1370" y="634"/>
                    <a:pt x="1370" y="634"/>
                    <a:pt x="1370" y="634"/>
                  </a:cubicBezTo>
                  <a:cubicBezTo>
                    <a:pt x="1443" y="601"/>
                    <a:pt x="1443" y="601"/>
                    <a:pt x="1443" y="601"/>
                  </a:cubicBezTo>
                  <a:cubicBezTo>
                    <a:pt x="1442" y="592"/>
                    <a:pt x="1440" y="582"/>
                    <a:pt x="1438" y="573"/>
                  </a:cubicBezTo>
                  <a:cubicBezTo>
                    <a:pt x="1342" y="623"/>
                    <a:pt x="1342" y="623"/>
                    <a:pt x="1342" y="623"/>
                  </a:cubicBezTo>
                  <a:cubicBezTo>
                    <a:pt x="1343" y="633"/>
                    <a:pt x="1344" y="643"/>
                    <a:pt x="1345" y="652"/>
                  </a:cubicBezTo>
                  <a:close/>
                  <a:moveTo>
                    <a:pt x="1388" y="948"/>
                  </a:moveTo>
                  <a:cubicBezTo>
                    <a:pt x="1312" y="921"/>
                    <a:pt x="1312" y="921"/>
                    <a:pt x="1312" y="921"/>
                  </a:cubicBezTo>
                  <a:cubicBezTo>
                    <a:pt x="1309" y="928"/>
                    <a:pt x="1306" y="936"/>
                    <a:pt x="1303" y="944"/>
                  </a:cubicBezTo>
                  <a:cubicBezTo>
                    <a:pt x="1378" y="974"/>
                    <a:pt x="1378" y="974"/>
                    <a:pt x="1378" y="974"/>
                  </a:cubicBezTo>
                  <a:cubicBezTo>
                    <a:pt x="1374" y="982"/>
                    <a:pt x="1371" y="990"/>
                    <a:pt x="1367" y="998"/>
                  </a:cubicBezTo>
                  <a:cubicBezTo>
                    <a:pt x="1388" y="1008"/>
                    <a:pt x="1388" y="1008"/>
                    <a:pt x="1388" y="1008"/>
                  </a:cubicBezTo>
                  <a:cubicBezTo>
                    <a:pt x="1399" y="982"/>
                    <a:pt x="1410" y="956"/>
                    <a:pt x="1418" y="930"/>
                  </a:cubicBezTo>
                  <a:cubicBezTo>
                    <a:pt x="1396" y="923"/>
                    <a:pt x="1396" y="923"/>
                    <a:pt x="1396" y="923"/>
                  </a:cubicBezTo>
                  <a:cubicBezTo>
                    <a:pt x="1393" y="931"/>
                    <a:pt x="1391" y="939"/>
                    <a:pt x="1388" y="948"/>
                  </a:cubicBezTo>
                  <a:close/>
                  <a:moveTo>
                    <a:pt x="1421" y="758"/>
                  </a:moveTo>
                  <a:cubicBezTo>
                    <a:pt x="1400" y="756"/>
                    <a:pt x="1393" y="767"/>
                    <a:pt x="1388" y="779"/>
                  </a:cubicBezTo>
                  <a:cubicBezTo>
                    <a:pt x="1383" y="791"/>
                    <a:pt x="1380" y="803"/>
                    <a:pt x="1371" y="801"/>
                  </a:cubicBezTo>
                  <a:cubicBezTo>
                    <a:pt x="1361" y="800"/>
                    <a:pt x="1360" y="791"/>
                    <a:pt x="1361" y="783"/>
                  </a:cubicBezTo>
                  <a:cubicBezTo>
                    <a:pt x="1362" y="776"/>
                    <a:pt x="1366" y="766"/>
                    <a:pt x="1369" y="759"/>
                  </a:cubicBezTo>
                  <a:cubicBezTo>
                    <a:pt x="1349" y="750"/>
                    <a:pt x="1349" y="750"/>
                    <a:pt x="1349" y="750"/>
                  </a:cubicBezTo>
                  <a:cubicBezTo>
                    <a:pt x="1345" y="760"/>
                    <a:pt x="1341" y="771"/>
                    <a:pt x="1340" y="782"/>
                  </a:cubicBezTo>
                  <a:cubicBezTo>
                    <a:pt x="1337" y="805"/>
                    <a:pt x="1344" y="826"/>
                    <a:pt x="1370" y="829"/>
                  </a:cubicBezTo>
                  <a:cubicBezTo>
                    <a:pt x="1384" y="831"/>
                    <a:pt x="1396" y="825"/>
                    <a:pt x="1405" y="800"/>
                  </a:cubicBezTo>
                  <a:cubicBezTo>
                    <a:pt x="1409" y="788"/>
                    <a:pt x="1413" y="785"/>
                    <a:pt x="1417" y="786"/>
                  </a:cubicBezTo>
                  <a:cubicBezTo>
                    <a:pt x="1424" y="787"/>
                    <a:pt x="1428" y="792"/>
                    <a:pt x="1426" y="805"/>
                  </a:cubicBezTo>
                  <a:cubicBezTo>
                    <a:pt x="1425" y="810"/>
                    <a:pt x="1422" y="820"/>
                    <a:pt x="1419" y="826"/>
                  </a:cubicBezTo>
                  <a:cubicBezTo>
                    <a:pt x="1437" y="836"/>
                    <a:pt x="1437" y="836"/>
                    <a:pt x="1437" y="836"/>
                  </a:cubicBezTo>
                  <a:cubicBezTo>
                    <a:pt x="1439" y="832"/>
                    <a:pt x="1441" y="828"/>
                    <a:pt x="1443" y="824"/>
                  </a:cubicBezTo>
                  <a:cubicBezTo>
                    <a:pt x="1445" y="812"/>
                    <a:pt x="1446" y="800"/>
                    <a:pt x="1447" y="787"/>
                  </a:cubicBezTo>
                  <a:cubicBezTo>
                    <a:pt x="1445" y="773"/>
                    <a:pt x="1437" y="760"/>
                    <a:pt x="1421" y="758"/>
                  </a:cubicBezTo>
                  <a:close/>
                  <a:moveTo>
                    <a:pt x="203" y="1052"/>
                  </a:moveTo>
                  <a:cubicBezTo>
                    <a:pt x="98" y="1079"/>
                    <a:pt x="98" y="1079"/>
                    <a:pt x="98" y="1079"/>
                  </a:cubicBezTo>
                  <a:cubicBezTo>
                    <a:pt x="103" y="1087"/>
                    <a:pt x="108" y="1095"/>
                    <a:pt x="113" y="1102"/>
                  </a:cubicBezTo>
                  <a:cubicBezTo>
                    <a:pt x="189" y="1080"/>
                    <a:pt x="189" y="1080"/>
                    <a:pt x="189" y="1080"/>
                  </a:cubicBezTo>
                  <a:cubicBezTo>
                    <a:pt x="189" y="1080"/>
                    <a:pt x="189" y="1080"/>
                    <a:pt x="189" y="1080"/>
                  </a:cubicBezTo>
                  <a:cubicBezTo>
                    <a:pt x="141" y="1143"/>
                    <a:pt x="141" y="1143"/>
                    <a:pt x="141" y="1143"/>
                  </a:cubicBezTo>
                  <a:cubicBezTo>
                    <a:pt x="146" y="1151"/>
                    <a:pt x="152" y="1158"/>
                    <a:pt x="158" y="1165"/>
                  </a:cubicBezTo>
                  <a:cubicBezTo>
                    <a:pt x="220" y="1076"/>
                    <a:pt x="220" y="1076"/>
                    <a:pt x="220" y="1076"/>
                  </a:cubicBezTo>
                  <a:cubicBezTo>
                    <a:pt x="214" y="1068"/>
                    <a:pt x="208" y="1060"/>
                    <a:pt x="203" y="1052"/>
                  </a:cubicBezTo>
                  <a:close/>
                  <a:moveTo>
                    <a:pt x="103" y="673"/>
                  </a:moveTo>
                  <a:cubicBezTo>
                    <a:pt x="0" y="667"/>
                    <a:pt x="0" y="667"/>
                    <a:pt x="0" y="667"/>
                  </a:cubicBezTo>
                  <a:cubicBezTo>
                    <a:pt x="1" y="650"/>
                    <a:pt x="2" y="633"/>
                    <a:pt x="5" y="616"/>
                  </a:cubicBezTo>
                  <a:cubicBezTo>
                    <a:pt x="8" y="599"/>
                    <a:pt x="18" y="586"/>
                    <a:pt x="35" y="587"/>
                  </a:cubicBezTo>
                  <a:cubicBezTo>
                    <a:pt x="50" y="588"/>
                    <a:pt x="60" y="599"/>
                    <a:pt x="60" y="615"/>
                  </a:cubicBezTo>
                  <a:cubicBezTo>
                    <a:pt x="61" y="615"/>
                    <a:pt x="61" y="615"/>
                    <a:pt x="61" y="615"/>
                  </a:cubicBezTo>
                  <a:cubicBezTo>
                    <a:pt x="65" y="610"/>
                    <a:pt x="69" y="609"/>
                    <a:pt x="75" y="605"/>
                  </a:cubicBezTo>
                  <a:cubicBezTo>
                    <a:pt x="85" y="599"/>
                    <a:pt x="114" y="589"/>
                    <a:pt x="114" y="589"/>
                  </a:cubicBezTo>
                  <a:cubicBezTo>
                    <a:pt x="111" y="599"/>
                    <a:pt x="110" y="608"/>
                    <a:pt x="108" y="617"/>
                  </a:cubicBezTo>
                  <a:cubicBezTo>
                    <a:pt x="108" y="617"/>
                    <a:pt x="92" y="622"/>
                    <a:pt x="84" y="624"/>
                  </a:cubicBezTo>
                  <a:cubicBezTo>
                    <a:pt x="75" y="628"/>
                    <a:pt x="66" y="633"/>
                    <a:pt x="65" y="640"/>
                  </a:cubicBezTo>
                  <a:cubicBezTo>
                    <a:pt x="65" y="642"/>
                    <a:pt x="65" y="644"/>
                    <a:pt x="64" y="644"/>
                  </a:cubicBezTo>
                  <a:cubicBezTo>
                    <a:pt x="105" y="648"/>
                    <a:pt x="105" y="648"/>
                    <a:pt x="105" y="648"/>
                  </a:cubicBezTo>
                  <a:cubicBezTo>
                    <a:pt x="104" y="657"/>
                    <a:pt x="103" y="665"/>
                    <a:pt x="103" y="673"/>
                  </a:cubicBezTo>
                  <a:close/>
                  <a:moveTo>
                    <a:pt x="36" y="614"/>
                  </a:moveTo>
                  <a:cubicBezTo>
                    <a:pt x="28" y="613"/>
                    <a:pt x="23" y="618"/>
                    <a:pt x="21" y="629"/>
                  </a:cubicBezTo>
                  <a:cubicBezTo>
                    <a:pt x="21" y="632"/>
                    <a:pt x="21" y="636"/>
                    <a:pt x="20" y="641"/>
                  </a:cubicBezTo>
                  <a:cubicBezTo>
                    <a:pt x="46" y="643"/>
                    <a:pt x="46" y="643"/>
                    <a:pt x="46" y="643"/>
                  </a:cubicBezTo>
                  <a:cubicBezTo>
                    <a:pt x="46" y="640"/>
                    <a:pt x="47" y="635"/>
                    <a:pt x="47" y="632"/>
                  </a:cubicBezTo>
                  <a:cubicBezTo>
                    <a:pt x="48" y="625"/>
                    <a:pt x="47" y="615"/>
                    <a:pt x="36" y="614"/>
                  </a:cubicBezTo>
                  <a:close/>
                  <a:moveTo>
                    <a:pt x="1003" y="1269"/>
                  </a:moveTo>
                  <a:cubicBezTo>
                    <a:pt x="1049" y="1361"/>
                    <a:pt x="1049" y="1361"/>
                    <a:pt x="1049" y="1361"/>
                  </a:cubicBezTo>
                  <a:cubicBezTo>
                    <a:pt x="1058" y="1357"/>
                    <a:pt x="1067" y="1353"/>
                    <a:pt x="1075" y="1348"/>
                  </a:cubicBezTo>
                  <a:cubicBezTo>
                    <a:pt x="1025" y="1257"/>
                    <a:pt x="1025" y="1257"/>
                    <a:pt x="1025" y="1257"/>
                  </a:cubicBezTo>
                  <a:cubicBezTo>
                    <a:pt x="1018" y="1261"/>
                    <a:pt x="1011" y="1265"/>
                    <a:pt x="1003" y="1269"/>
                  </a:cubicBezTo>
                  <a:close/>
                  <a:moveTo>
                    <a:pt x="1231" y="1075"/>
                  </a:moveTo>
                  <a:cubicBezTo>
                    <a:pt x="1314" y="1136"/>
                    <a:pt x="1314" y="1136"/>
                    <a:pt x="1314" y="1136"/>
                  </a:cubicBezTo>
                  <a:cubicBezTo>
                    <a:pt x="1320" y="1128"/>
                    <a:pt x="1325" y="1120"/>
                    <a:pt x="1331" y="1112"/>
                  </a:cubicBezTo>
                  <a:cubicBezTo>
                    <a:pt x="1245" y="1055"/>
                    <a:pt x="1245" y="1055"/>
                    <a:pt x="1245" y="1055"/>
                  </a:cubicBezTo>
                  <a:cubicBezTo>
                    <a:pt x="1240" y="1062"/>
                    <a:pt x="1235" y="1069"/>
                    <a:pt x="1231" y="1075"/>
                  </a:cubicBezTo>
                  <a:close/>
                  <a:moveTo>
                    <a:pt x="1202" y="1229"/>
                  </a:moveTo>
                  <a:cubicBezTo>
                    <a:pt x="1147" y="1169"/>
                    <a:pt x="1147" y="1169"/>
                    <a:pt x="1147" y="1169"/>
                  </a:cubicBezTo>
                  <a:cubicBezTo>
                    <a:pt x="1141" y="1175"/>
                    <a:pt x="1135" y="1181"/>
                    <a:pt x="1129" y="1186"/>
                  </a:cubicBezTo>
                  <a:cubicBezTo>
                    <a:pt x="1181" y="1247"/>
                    <a:pt x="1181" y="1247"/>
                    <a:pt x="1181" y="1247"/>
                  </a:cubicBezTo>
                  <a:cubicBezTo>
                    <a:pt x="1174" y="1253"/>
                    <a:pt x="1167" y="1259"/>
                    <a:pt x="1160" y="1264"/>
                  </a:cubicBezTo>
                  <a:cubicBezTo>
                    <a:pt x="1174" y="1282"/>
                    <a:pt x="1174" y="1282"/>
                    <a:pt x="1174" y="1282"/>
                  </a:cubicBezTo>
                  <a:cubicBezTo>
                    <a:pt x="1196" y="1265"/>
                    <a:pt x="1217" y="1246"/>
                    <a:pt x="1237" y="1227"/>
                  </a:cubicBezTo>
                  <a:cubicBezTo>
                    <a:pt x="1221" y="1211"/>
                    <a:pt x="1221" y="1211"/>
                    <a:pt x="1221" y="1211"/>
                  </a:cubicBezTo>
                  <a:cubicBezTo>
                    <a:pt x="1214" y="1217"/>
                    <a:pt x="1208" y="1223"/>
                    <a:pt x="1202" y="1229"/>
                  </a:cubicBezTo>
                  <a:close/>
                  <a:moveTo>
                    <a:pt x="566" y="1420"/>
                  </a:moveTo>
                  <a:cubicBezTo>
                    <a:pt x="589" y="1319"/>
                    <a:pt x="589" y="1319"/>
                    <a:pt x="589" y="1319"/>
                  </a:cubicBezTo>
                  <a:cubicBezTo>
                    <a:pt x="581" y="1317"/>
                    <a:pt x="572" y="1316"/>
                    <a:pt x="564" y="1313"/>
                  </a:cubicBezTo>
                  <a:cubicBezTo>
                    <a:pt x="537" y="1413"/>
                    <a:pt x="537" y="1413"/>
                    <a:pt x="537" y="1413"/>
                  </a:cubicBezTo>
                  <a:moveTo>
                    <a:pt x="283" y="1151"/>
                  </a:moveTo>
                  <a:cubicBezTo>
                    <a:pt x="266" y="1167"/>
                    <a:pt x="266" y="1167"/>
                    <a:pt x="266" y="1167"/>
                  </a:cubicBezTo>
                  <a:cubicBezTo>
                    <a:pt x="277" y="1178"/>
                    <a:pt x="288" y="1188"/>
                    <a:pt x="299" y="1198"/>
                  </a:cubicBezTo>
                  <a:cubicBezTo>
                    <a:pt x="246" y="1258"/>
                    <a:pt x="246" y="1258"/>
                    <a:pt x="246" y="1258"/>
                  </a:cubicBezTo>
                  <a:cubicBezTo>
                    <a:pt x="254" y="1264"/>
                    <a:pt x="261" y="1270"/>
                    <a:pt x="268" y="1276"/>
                  </a:cubicBezTo>
                  <a:cubicBezTo>
                    <a:pt x="333" y="1196"/>
                    <a:pt x="333" y="1196"/>
                    <a:pt x="333" y="1196"/>
                  </a:cubicBezTo>
                  <a:cubicBezTo>
                    <a:pt x="316" y="1182"/>
                    <a:pt x="299" y="1167"/>
                    <a:pt x="283" y="1151"/>
                  </a:cubicBezTo>
                  <a:close/>
                  <a:moveTo>
                    <a:pt x="401" y="1244"/>
                  </a:moveTo>
                  <a:cubicBezTo>
                    <a:pt x="389" y="1263"/>
                    <a:pt x="389" y="1263"/>
                    <a:pt x="389" y="1263"/>
                  </a:cubicBezTo>
                  <a:cubicBezTo>
                    <a:pt x="401" y="1271"/>
                    <a:pt x="415" y="1279"/>
                    <a:pt x="428" y="1285"/>
                  </a:cubicBezTo>
                  <a:cubicBezTo>
                    <a:pt x="391" y="1357"/>
                    <a:pt x="391" y="1357"/>
                    <a:pt x="391" y="1357"/>
                  </a:cubicBezTo>
                  <a:cubicBezTo>
                    <a:pt x="400" y="1361"/>
                    <a:pt x="408" y="1365"/>
                    <a:pt x="417" y="1369"/>
                  </a:cubicBezTo>
                  <a:cubicBezTo>
                    <a:pt x="461" y="1276"/>
                    <a:pt x="461" y="1276"/>
                    <a:pt x="461" y="1276"/>
                  </a:cubicBezTo>
                  <a:cubicBezTo>
                    <a:pt x="440" y="1266"/>
                    <a:pt x="420" y="1256"/>
                    <a:pt x="401" y="1244"/>
                  </a:cubicBezTo>
                  <a:close/>
                  <a:moveTo>
                    <a:pt x="28" y="810"/>
                  </a:moveTo>
                  <a:cubicBezTo>
                    <a:pt x="108" y="799"/>
                    <a:pt x="108" y="799"/>
                    <a:pt x="108" y="799"/>
                  </a:cubicBezTo>
                  <a:cubicBezTo>
                    <a:pt x="107" y="791"/>
                    <a:pt x="105" y="782"/>
                    <a:pt x="105" y="774"/>
                  </a:cubicBezTo>
                  <a:cubicBezTo>
                    <a:pt x="25" y="782"/>
                    <a:pt x="25" y="782"/>
                    <a:pt x="25" y="782"/>
                  </a:cubicBezTo>
                  <a:cubicBezTo>
                    <a:pt x="24" y="774"/>
                    <a:pt x="23" y="765"/>
                    <a:pt x="22" y="756"/>
                  </a:cubicBezTo>
                  <a:cubicBezTo>
                    <a:pt x="0" y="757"/>
                    <a:pt x="0" y="757"/>
                    <a:pt x="0" y="757"/>
                  </a:cubicBezTo>
                  <a:cubicBezTo>
                    <a:pt x="2" y="785"/>
                    <a:pt x="5" y="813"/>
                    <a:pt x="10" y="840"/>
                  </a:cubicBezTo>
                  <a:cubicBezTo>
                    <a:pt x="32" y="836"/>
                    <a:pt x="32" y="836"/>
                    <a:pt x="32" y="836"/>
                  </a:cubicBezTo>
                  <a:cubicBezTo>
                    <a:pt x="31" y="827"/>
                    <a:pt x="29" y="819"/>
                    <a:pt x="28" y="810"/>
                  </a:cubicBezTo>
                  <a:close/>
                  <a:moveTo>
                    <a:pt x="1301" y="314"/>
                  </a:moveTo>
                  <a:cubicBezTo>
                    <a:pt x="1293" y="302"/>
                    <a:pt x="1277" y="299"/>
                    <a:pt x="1265" y="307"/>
                  </a:cubicBezTo>
                  <a:cubicBezTo>
                    <a:pt x="1253" y="315"/>
                    <a:pt x="1250" y="331"/>
                    <a:pt x="1258" y="343"/>
                  </a:cubicBezTo>
                  <a:cubicBezTo>
                    <a:pt x="1266" y="355"/>
                    <a:pt x="1283" y="358"/>
                    <a:pt x="1294" y="350"/>
                  </a:cubicBezTo>
                  <a:cubicBezTo>
                    <a:pt x="1306" y="342"/>
                    <a:pt x="1309" y="326"/>
                    <a:pt x="1301" y="314"/>
                  </a:cubicBezTo>
                  <a:close/>
                  <a:moveTo>
                    <a:pt x="855" y="26"/>
                  </a:moveTo>
                  <a:cubicBezTo>
                    <a:pt x="850" y="46"/>
                    <a:pt x="861" y="55"/>
                    <a:pt x="872" y="61"/>
                  </a:cubicBezTo>
                  <a:cubicBezTo>
                    <a:pt x="883" y="68"/>
                    <a:pt x="894" y="71"/>
                    <a:pt x="892" y="81"/>
                  </a:cubicBezTo>
                  <a:cubicBezTo>
                    <a:pt x="890" y="90"/>
                    <a:pt x="881" y="90"/>
                    <a:pt x="872" y="88"/>
                  </a:cubicBezTo>
                  <a:cubicBezTo>
                    <a:pt x="865" y="86"/>
                    <a:pt x="856" y="81"/>
                    <a:pt x="850" y="78"/>
                  </a:cubicBezTo>
                  <a:cubicBezTo>
                    <a:pt x="839" y="96"/>
                    <a:pt x="839" y="96"/>
                    <a:pt x="839" y="96"/>
                  </a:cubicBezTo>
                  <a:cubicBezTo>
                    <a:pt x="848" y="102"/>
                    <a:pt x="858" y="107"/>
                    <a:pt x="869" y="109"/>
                  </a:cubicBezTo>
                  <a:cubicBezTo>
                    <a:pt x="891" y="115"/>
                    <a:pt x="914" y="110"/>
                    <a:pt x="920" y="85"/>
                  </a:cubicBezTo>
                  <a:cubicBezTo>
                    <a:pt x="923" y="71"/>
                    <a:pt x="919" y="59"/>
                    <a:pt x="894" y="47"/>
                  </a:cubicBezTo>
                  <a:cubicBezTo>
                    <a:pt x="883" y="41"/>
                    <a:pt x="881" y="37"/>
                    <a:pt x="882" y="33"/>
                  </a:cubicBezTo>
                  <a:cubicBezTo>
                    <a:pt x="884" y="27"/>
                    <a:pt x="890" y="23"/>
                    <a:pt x="902" y="26"/>
                  </a:cubicBezTo>
                  <a:cubicBezTo>
                    <a:pt x="907" y="28"/>
                    <a:pt x="916" y="32"/>
                    <a:pt x="922" y="36"/>
                  </a:cubicBezTo>
                  <a:cubicBezTo>
                    <a:pt x="934" y="19"/>
                    <a:pt x="934" y="19"/>
                    <a:pt x="934" y="19"/>
                  </a:cubicBezTo>
                  <a:cubicBezTo>
                    <a:pt x="931" y="16"/>
                    <a:pt x="927" y="14"/>
                    <a:pt x="923" y="12"/>
                  </a:cubicBezTo>
                  <a:cubicBezTo>
                    <a:pt x="911" y="9"/>
                    <a:pt x="899" y="6"/>
                    <a:pt x="887" y="3"/>
                  </a:cubicBezTo>
                  <a:cubicBezTo>
                    <a:pt x="873" y="4"/>
                    <a:pt x="859" y="11"/>
                    <a:pt x="855" y="26"/>
                  </a:cubicBezTo>
                  <a:close/>
                  <a:moveTo>
                    <a:pt x="1045" y="59"/>
                  </a:moveTo>
                  <a:cubicBezTo>
                    <a:pt x="1057" y="65"/>
                    <a:pt x="1069" y="71"/>
                    <a:pt x="1080" y="77"/>
                  </a:cubicBezTo>
                  <a:cubicBezTo>
                    <a:pt x="1097" y="95"/>
                    <a:pt x="1099" y="119"/>
                    <a:pt x="1088" y="140"/>
                  </a:cubicBezTo>
                  <a:cubicBezTo>
                    <a:pt x="1074" y="167"/>
                    <a:pt x="1044" y="179"/>
                    <a:pt x="1013" y="163"/>
                  </a:cubicBezTo>
                  <a:cubicBezTo>
                    <a:pt x="981" y="146"/>
                    <a:pt x="975" y="115"/>
                    <a:pt x="989" y="88"/>
                  </a:cubicBezTo>
                  <a:cubicBezTo>
                    <a:pt x="1000" y="67"/>
                    <a:pt x="1021" y="55"/>
                    <a:pt x="1045" y="59"/>
                  </a:cubicBezTo>
                  <a:close/>
                  <a:moveTo>
                    <a:pt x="1013" y="101"/>
                  </a:moveTo>
                  <a:cubicBezTo>
                    <a:pt x="1003" y="121"/>
                    <a:pt x="1009" y="136"/>
                    <a:pt x="1023" y="143"/>
                  </a:cubicBezTo>
                  <a:cubicBezTo>
                    <a:pt x="1037" y="151"/>
                    <a:pt x="1053" y="147"/>
                    <a:pt x="1063" y="127"/>
                  </a:cubicBezTo>
                  <a:cubicBezTo>
                    <a:pt x="1074" y="107"/>
                    <a:pt x="1068" y="92"/>
                    <a:pt x="1054" y="84"/>
                  </a:cubicBezTo>
                  <a:cubicBezTo>
                    <a:pt x="1040" y="77"/>
                    <a:pt x="1024" y="81"/>
                    <a:pt x="1013" y="101"/>
                  </a:cubicBezTo>
                  <a:close/>
                  <a:moveTo>
                    <a:pt x="1312" y="502"/>
                  </a:moveTo>
                  <a:cubicBezTo>
                    <a:pt x="1409" y="467"/>
                    <a:pt x="1409" y="467"/>
                    <a:pt x="1409" y="467"/>
                  </a:cubicBezTo>
                  <a:cubicBezTo>
                    <a:pt x="1406" y="458"/>
                    <a:pt x="1403" y="449"/>
                    <a:pt x="1399" y="440"/>
                  </a:cubicBezTo>
                  <a:cubicBezTo>
                    <a:pt x="1303" y="478"/>
                    <a:pt x="1303" y="478"/>
                    <a:pt x="1303" y="478"/>
                  </a:cubicBezTo>
                  <a:cubicBezTo>
                    <a:pt x="1306" y="486"/>
                    <a:pt x="1309" y="494"/>
                    <a:pt x="1312" y="502"/>
                  </a:cubicBezTo>
                  <a:close/>
                  <a:moveTo>
                    <a:pt x="1168" y="272"/>
                  </a:moveTo>
                  <a:cubicBezTo>
                    <a:pt x="1184" y="256"/>
                    <a:pt x="1184" y="256"/>
                    <a:pt x="1184" y="256"/>
                  </a:cubicBezTo>
                  <a:cubicBezTo>
                    <a:pt x="1173" y="245"/>
                    <a:pt x="1162" y="235"/>
                    <a:pt x="1151" y="225"/>
                  </a:cubicBezTo>
                  <a:cubicBezTo>
                    <a:pt x="1203" y="165"/>
                    <a:pt x="1203" y="165"/>
                    <a:pt x="1203" y="165"/>
                  </a:cubicBezTo>
                  <a:cubicBezTo>
                    <a:pt x="1196" y="158"/>
                    <a:pt x="1189" y="152"/>
                    <a:pt x="1182" y="146"/>
                  </a:cubicBezTo>
                  <a:cubicBezTo>
                    <a:pt x="1117" y="226"/>
                    <a:pt x="1117" y="226"/>
                    <a:pt x="1117" y="226"/>
                  </a:cubicBezTo>
                  <a:cubicBezTo>
                    <a:pt x="1135" y="240"/>
                    <a:pt x="1151" y="256"/>
                    <a:pt x="1168" y="272"/>
                  </a:cubicBezTo>
                  <a:close/>
                  <a:moveTo>
                    <a:pt x="369" y="78"/>
                  </a:moveTo>
                  <a:cubicBezTo>
                    <a:pt x="381" y="71"/>
                    <a:pt x="393" y="65"/>
                    <a:pt x="405" y="59"/>
                  </a:cubicBezTo>
                  <a:cubicBezTo>
                    <a:pt x="429" y="55"/>
                    <a:pt x="450" y="67"/>
                    <a:pt x="461" y="88"/>
                  </a:cubicBezTo>
                  <a:cubicBezTo>
                    <a:pt x="475" y="115"/>
                    <a:pt x="468" y="146"/>
                    <a:pt x="437" y="163"/>
                  </a:cubicBezTo>
                  <a:cubicBezTo>
                    <a:pt x="405" y="179"/>
                    <a:pt x="376" y="167"/>
                    <a:pt x="362" y="140"/>
                  </a:cubicBezTo>
                  <a:cubicBezTo>
                    <a:pt x="350" y="119"/>
                    <a:pt x="353" y="95"/>
                    <a:pt x="369" y="78"/>
                  </a:cubicBezTo>
                  <a:close/>
                  <a:moveTo>
                    <a:pt x="386" y="127"/>
                  </a:moveTo>
                  <a:cubicBezTo>
                    <a:pt x="397" y="147"/>
                    <a:pt x="413" y="151"/>
                    <a:pt x="427" y="144"/>
                  </a:cubicBezTo>
                  <a:cubicBezTo>
                    <a:pt x="441" y="136"/>
                    <a:pt x="447" y="121"/>
                    <a:pt x="436" y="101"/>
                  </a:cubicBezTo>
                  <a:cubicBezTo>
                    <a:pt x="426" y="81"/>
                    <a:pt x="409" y="77"/>
                    <a:pt x="396" y="84"/>
                  </a:cubicBezTo>
                  <a:cubicBezTo>
                    <a:pt x="382" y="92"/>
                    <a:pt x="376" y="107"/>
                    <a:pt x="386" y="127"/>
                  </a:cubicBezTo>
                  <a:close/>
                  <a:moveTo>
                    <a:pt x="725" y="1359"/>
                  </a:moveTo>
                  <a:cubicBezTo>
                    <a:pt x="710" y="1359"/>
                    <a:pt x="699" y="1371"/>
                    <a:pt x="699" y="1385"/>
                  </a:cubicBezTo>
                  <a:cubicBezTo>
                    <a:pt x="699" y="1400"/>
                    <a:pt x="710" y="1411"/>
                    <a:pt x="725" y="1411"/>
                  </a:cubicBezTo>
                  <a:cubicBezTo>
                    <a:pt x="739" y="1411"/>
                    <a:pt x="751" y="1400"/>
                    <a:pt x="751" y="1385"/>
                  </a:cubicBezTo>
                  <a:cubicBezTo>
                    <a:pt x="751" y="1371"/>
                    <a:pt x="739" y="1359"/>
                    <a:pt x="725" y="1359"/>
                  </a:cubicBezTo>
                  <a:close/>
                  <a:moveTo>
                    <a:pt x="522" y="44"/>
                  </a:moveTo>
                  <a:cubicBezTo>
                    <a:pt x="527" y="64"/>
                    <a:pt x="540" y="67"/>
                    <a:pt x="553" y="68"/>
                  </a:cubicBezTo>
                  <a:cubicBezTo>
                    <a:pt x="565" y="68"/>
                    <a:pt x="578" y="66"/>
                    <a:pt x="580" y="75"/>
                  </a:cubicBezTo>
                  <a:cubicBezTo>
                    <a:pt x="582" y="85"/>
                    <a:pt x="574" y="89"/>
                    <a:pt x="566" y="91"/>
                  </a:cubicBezTo>
                  <a:cubicBezTo>
                    <a:pt x="559" y="92"/>
                    <a:pt x="548" y="92"/>
                    <a:pt x="541" y="92"/>
                  </a:cubicBezTo>
                  <a:cubicBezTo>
                    <a:pt x="540" y="113"/>
                    <a:pt x="540" y="113"/>
                    <a:pt x="540" y="113"/>
                  </a:cubicBezTo>
                  <a:cubicBezTo>
                    <a:pt x="550" y="114"/>
                    <a:pt x="562" y="114"/>
                    <a:pt x="573" y="111"/>
                  </a:cubicBezTo>
                  <a:cubicBezTo>
                    <a:pt x="595" y="106"/>
                    <a:pt x="613" y="91"/>
                    <a:pt x="606" y="66"/>
                  </a:cubicBezTo>
                  <a:cubicBezTo>
                    <a:pt x="603" y="52"/>
                    <a:pt x="593" y="43"/>
                    <a:pt x="566" y="44"/>
                  </a:cubicBezTo>
                  <a:cubicBezTo>
                    <a:pt x="554" y="44"/>
                    <a:pt x="550" y="42"/>
                    <a:pt x="549" y="38"/>
                  </a:cubicBezTo>
                  <a:cubicBezTo>
                    <a:pt x="547" y="31"/>
                    <a:pt x="551" y="25"/>
                    <a:pt x="563" y="22"/>
                  </a:cubicBezTo>
                  <a:cubicBezTo>
                    <a:pt x="569" y="21"/>
                    <a:pt x="578" y="21"/>
                    <a:pt x="586" y="21"/>
                  </a:cubicBezTo>
                  <a:cubicBezTo>
                    <a:pt x="589" y="1"/>
                    <a:pt x="589" y="1"/>
                    <a:pt x="589" y="1"/>
                  </a:cubicBezTo>
                  <a:cubicBezTo>
                    <a:pt x="584" y="0"/>
                    <a:pt x="580" y="0"/>
                    <a:pt x="575" y="0"/>
                  </a:cubicBezTo>
                  <a:cubicBezTo>
                    <a:pt x="563" y="3"/>
                    <a:pt x="551" y="5"/>
                    <a:pt x="540" y="8"/>
                  </a:cubicBezTo>
                  <a:cubicBezTo>
                    <a:pt x="527" y="16"/>
                    <a:pt x="518" y="28"/>
                    <a:pt x="522" y="44"/>
                  </a:cubicBezTo>
                  <a:close/>
                  <a:moveTo>
                    <a:pt x="295" y="260"/>
                  </a:moveTo>
                  <a:cubicBezTo>
                    <a:pt x="247" y="210"/>
                    <a:pt x="247" y="210"/>
                    <a:pt x="247" y="210"/>
                  </a:cubicBezTo>
                  <a:cubicBezTo>
                    <a:pt x="323" y="235"/>
                    <a:pt x="323" y="235"/>
                    <a:pt x="323" y="235"/>
                  </a:cubicBezTo>
                  <a:cubicBezTo>
                    <a:pt x="330" y="229"/>
                    <a:pt x="337" y="223"/>
                    <a:pt x="345" y="217"/>
                  </a:cubicBezTo>
                  <a:cubicBezTo>
                    <a:pt x="283" y="135"/>
                    <a:pt x="283" y="135"/>
                    <a:pt x="283" y="135"/>
                  </a:cubicBezTo>
                  <a:cubicBezTo>
                    <a:pt x="276" y="140"/>
                    <a:pt x="269" y="145"/>
                    <a:pt x="262" y="151"/>
                  </a:cubicBezTo>
                  <a:cubicBezTo>
                    <a:pt x="305" y="204"/>
                    <a:pt x="305" y="204"/>
                    <a:pt x="305" y="204"/>
                  </a:cubicBezTo>
                  <a:cubicBezTo>
                    <a:pt x="231" y="179"/>
                    <a:pt x="231" y="179"/>
                    <a:pt x="231" y="179"/>
                  </a:cubicBezTo>
                  <a:cubicBezTo>
                    <a:pt x="222" y="187"/>
                    <a:pt x="213" y="195"/>
                    <a:pt x="205" y="204"/>
                  </a:cubicBezTo>
                  <a:cubicBezTo>
                    <a:pt x="279" y="275"/>
                    <a:pt x="279" y="275"/>
                    <a:pt x="279" y="275"/>
                  </a:cubicBezTo>
                  <a:cubicBezTo>
                    <a:pt x="284" y="270"/>
                    <a:pt x="290" y="265"/>
                    <a:pt x="295" y="260"/>
                  </a:cubicBezTo>
                  <a:close/>
                  <a:moveTo>
                    <a:pt x="149" y="314"/>
                  </a:moveTo>
                  <a:cubicBezTo>
                    <a:pt x="140" y="326"/>
                    <a:pt x="143" y="342"/>
                    <a:pt x="155" y="350"/>
                  </a:cubicBezTo>
                  <a:cubicBezTo>
                    <a:pt x="167" y="358"/>
                    <a:pt x="184" y="355"/>
                    <a:pt x="192" y="343"/>
                  </a:cubicBezTo>
                  <a:cubicBezTo>
                    <a:pt x="200" y="331"/>
                    <a:pt x="197" y="315"/>
                    <a:pt x="185" y="307"/>
                  </a:cubicBezTo>
                  <a:cubicBezTo>
                    <a:pt x="173" y="299"/>
                    <a:pt x="157" y="302"/>
                    <a:pt x="149" y="314"/>
                  </a:cubicBezTo>
                  <a:close/>
                  <a:moveTo>
                    <a:pt x="725" y="11"/>
                  </a:moveTo>
                  <a:cubicBezTo>
                    <a:pt x="710" y="11"/>
                    <a:pt x="699" y="23"/>
                    <a:pt x="699" y="37"/>
                  </a:cubicBezTo>
                  <a:cubicBezTo>
                    <a:pt x="699" y="52"/>
                    <a:pt x="710" y="64"/>
                    <a:pt x="725" y="64"/>
                  </a:cubicBezTo>
                  <a:cubicBezTo>
                    <a:pt x="739" y="64"/>
                    <a:pt x="751" y="52"/>
                    <a:pt x="751" y="37"/>
                  </a:cubicBezTo>
                  <a:cubicBezTo>
                    <a:pt x="751" y="23"/>
                    <a:pt x="739" y="11"/>
                    <a:pt x="72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 name="Tijdelijke aanduiding voor titel 1"/>
          <p:cNvSpPr>
            <a:spLocks noGrp="1"/>
          </p:cNvSpPr>
          <p:nvPr>
            <p:ph type="title"/>
          </p:nvPr>
        </p:nvSpPr>
        <p:spPr>
          <a:xfrm>
            <a:off x="1188000" y="1560014"/>
            <a:ext cx="7308000" cy="910753"/>
          </a:xfrm>
          <a:prstGeom prst="rect">
            <a:avLst/>
          </a:prstGeom>
        </p:spPr>
        <p:txBody>
          <a:bodyPr vert="horz" lIns="0" tIns="0" rIns="0" bIns="0" rtlCol="0" anchor="t" anchorCtr="0">
            <a:noAutofit/>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tekst 2"/>
          <p:cNvSpPr>
            <a:spLocks noGrp="1"/>
          </p:cNvSpPr>
          <p:nvPr>
            <p:ph type="body" idx="1"/>
          </p:nvPr>
        </p:nvSpPr>
        <p:spPr>
          <a:xfrm>
            <a:off x="1188000" y="2428235"/>
            <a:ext cx="7308000" cy="2891017"/>
          </a:xfrm>
          <a:prstGeom prst="rect">
            <a:avLst/>
          </a:prstGeom>
        </p:spPr>
        <p:txBody>
          <a:bodyPr vert="horz" lIns="0" tIns="0" rIns="0" bIns="0" rtlCol="0">
            <a:noAutofit/>
          </a:body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4" name="Tijdelijke aanduiding voor datum 3"/>
          <p:cNvSpPr>
            <a:spLocks noGrp="1"/>
          </p:cNvSpPr>
          <p:nvPr>
            <p:ph type="dt" sz="half" idx="2"/>
          </p:nvPr>
        </p:nvSpPr>
        <p:spPr>
          <a:xfrm>
            <a:off x="5832168" y="6156000"/>
            <a:ext cx="2133600" cy="365125"/>
          </a:xfrm>
          <a:prstGeom prst="rect">
            <a:avLst/>
          </a:prstGeom>
        </p:spPr>
        <p:txBody>
          <a:bodyPr vert="horz" lIns="0" tIns="0" rIns="0" bIns="0" rtlCol="0" anchor="ctr">
            <a:noAutofit/>
          </a:bodyPr>
          <a:lstStyle>
            <a:lvl1pPr algn="r">
              <a:defRPr sz="900">
                <a:solidFill>
                  <a:schemeClr val="tx1"/>
                </a:solidFill>
                <a:latin typeface="+mn-lt"/>
              </a:defRPr>
            </a:lvl1pPr>
          </a:lstStyle>
          <a:p>
            <a:fld id="{74EACD98-4E43-4B4D-850D-F33888C60973}" type="datetime4">
              <a:rPr lang="en-GB" smtClean="0"/>
              <a:t>17 April 2018</a:t>
            </a:fld>
            <a:endParaRPr lang="en-GB" dirty="0"/>
          </a:p>
        </p:txBody>
      </p:sp>
      <p:sp>
        <p:nvSpPr>
          <p:cNvPr id="5" name="Tijdelijke aanduiding voor voettekst 4"/>
          <p:cNvSpPr>
            <a:spLocks noGrp="1"/>
          </p:cNvSpPr>
          <p:nvPr>
            <p:ph type="ftr" sz="quarter" idx="3"/>
          </p:nvPr>
        </p:nvSpPr>
        <p:spPr>
          <a:xfrm>
            <a:off x="1193800" y="6268138"/>
            <a:ext cx="4368332" cy="365125"/>
          </a:xfrm>
          <a:prstGeom prst="rect">
            <a:avLst/>
          </a:prstGeom>
        </p:spPr>
        <p:txBody>
          <a:bodyPr vert="horz" lIns="0" tIns="0" rIns="0" bIns="0" rtlCol="0" anchor="t" anchorCtr="0">
            <a:noAutofit/>
          </a:bodyPr>
          <a:lstStyle>
            <a:lvl1pPr algn="l">
              <a:defRPr sz="900">
                <a:solidFill>
                  <a:schemeClr val="tx1"/>
                </a:solidFill>
                <a:latin typeface="+mn-lt"/>
              </a:defRPr>
            </a:lvl1pPr>
          </a:lstStyle>
          <a:p>
            <a:endParaRPr lang="en-GB" dirty="0"/>
          </a:p>
        </p:txBody>
      </p:sp>
      <p:sp>
        <p:nvSpPr>
          <p:cNvPr id="6" name="Tijdelijke aanduiding voor dianummer 5"/>
          <p:cNvSpPr>
            <a:spLocks noGrp="1"/>
          </p:cNvSpPr>
          <p:nvPr>
            <p:ph type="sldNum" sz="quarter" idx="4"/>
          </p:nvPr>
        </p:nvSpPr>
        <p:spPr>
          <a:xfrm>
            <a:off x="7932672" y="6156311"/>
            <a:ext cx="556115" cy="365125"/>
          </a:xfrm>
          <a:prstGeom prst="rect">
            <a:avLst/>
          </a:prstGeom>
        </p:spPr>
        <p:txBody>
          <a:bodyPr vert="horz" lIns="0" tIns="0" rIns="0" bIns="0" rtlCol="0" anchor="ctr">
            <a:noAutofit/>
          </a:bodyPr>
          <a:lstStyle>
            <a:lvl1pPr algn="r">
              <a:defRPr sz="900">
                <a:solidFill>
                  <a:schemeClr val="tx1"/>
                </a:solidFill>
                <a:latin typeface="+mn-lt"/>
              </a:defRPr>
            </a:lvl1pPr>
          </a:lstStyle>
          <a:p>
            <a:fld id="{1336C48C-F87C-4E4B-81EF-5027B17D1F61}"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50" r:id="rId4"/>
    <p:sldLayoutId id="2147483667" r:id="rId5"/>
    <p:sldLayoutId id="2147483668" r:id="rId6"/>
    <p:sldLayoutId id="2147483669" r:id="rId7"/>
    <p:sldLayoutId id="2147483670" r:id="rId8"/>
    <p:sldLayoutId id="2147483673" r:id="rId9"/>
    <p:sldLayoutId id="2147483674" r:id="rId10"/>
  </p:sldLayoutIdLst>
  <p:hf hdr="0" ftr="0" dt="0"/>
  <p:txStyles>
    <p:titleStyle>
      <a:lvl1pPr algn="l" defTabSz="914400" rtl="0" eaLnBrk="1" latinLnBrk="0" hangingPunct="1">
        <a:spcBef>
          <a:spcPct val="0"/>
        </a:spcBef>
        <a:buNone/>
        <a:defRPr sz="21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1600" b="1"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270000" indent="-270000" algn="l" defTabSz="914400" rtl="0" eaLnBrk="1" latinLnBrk="0" hangingPunct="1">
        <a:lnSpc>
          <a:spcPct val="110000"/>
        </a:lnSpc>
        <a:spcBef>
          <a:spcPts val="2100"/>
        </a:spcBef>
        <a:buFont typeface="Verdana" pitchFamily="34" charset="0"/>
        <a:buChar char="•"/>
        <a:defRPr sz="1600" b="1" kern="1200">
          <a:solidFill>
            <a:schemeClr val="tx1"/>
          </a:solidFill>
          <a:latin typeface="+mn-lt"/>
          <a:ea typeface="+mn-ea"/>
          <a:cs typeface="+mn-cs"/>
        </a:defRPr>
      </a:lvl3pPr>
      <a:lvl4pPr marL="270000" indent="-270000" algn="l" defTabSz="914400" rtl="0" eaLnBrk="1" latinLnBrk="0" hangingPunct="1">
        <a:lnSpc>
          <a:spcPct val="110000"/>
        </a:lnSpc>
        <a:spcBef>
          <a:spcPts val="2100"/>
        </a:spcBef>
        <a:buFont typeface="Verdana" pitchFamily="34" charset="0"/>
        <a:buChar char="•"/>
        <a:defRPr sz="1600" kern="1200">
          <a:solidFill>
            <a:schemeClr val="tx1"/>
          </a:solidFill>
          <a:latin typeface="+mn-lt"/>
          <a:ea typeface="+mn-ea"/>
          <a:cs typeface="+mn-cs"/>
        </a:defRPr>
      </a:lvl4pPr>
      <a:lvl5pPr marL="810000" indent="-270000" algn="l" defTabSz="914400" rtl="0" eaLnBrk="1" latinLnBrk="0" hangingPunct="1">
        <a:lnSpc>
          <a:spcPct val="110000"/>
        </a:lnSpc>
        <a:spcBef>
          <a:spcPts val="0"/>
        </a:spcBef>
        <a:buFont typeface="Verdana"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19.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jpg"/></Relationships>
</file>

<file path=ppt/slides/_rels/slide43.xml.rels><?xml version="1.0" encoding="UTF-8" standalone="yes"?>
<Relationships xmlns="http://schemas.openxmlformats.org/package/2006/relationships"><Relationship Id="rId3" Type="http://schemas.openxmlformats.org/officeDocument/2006/relationships/hyperlink" Target="http://www.abruzzesemolisano.it/#page-location?location=Tavenna" TargetMode="External"/><Relationship Id="rId2" Type="http://schemas.openxmlformats.org/officeDocument/2006/relationships/image" Target="../media/image31.jp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hyperlink" Target="https://microcontact.hum.uu.nl/" TargetMode="External"/><Relationship Id="rId2" Type="http://schemas.openxmlformats.org/officeDocument/2006/relationships/hyperlink" Target="https://microcontact.hum.uu.nl/#contributions" TargetMode="External"/><Relationship Id="rId1" Type="http://schemas.openxmlformats.org/officeDocument/2006/relationships/slideLayout" Target="../slideLayouts/slideLayout4.xml"/><Relationship Id="rId6" Type="http://schemas.openxmlformats.org/officeDocument/2006/relationships/image" Target="../media/image35.jpg"/><Relationship Id="rId5" Type="http://schemas.openxmlformats.org/officeDocument/2006/relationships/image" Target="../media/image20.jpg"/><Relationship Id="rId4" Type="http://schemas.openxmlformats.org/officeDocument/2006/relationships/image" Target="../media/image3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2088000" y="1834998"/>
            <a:ext cx="6372000" cy="1954042"/>
          </a:xfrm>
        </p:spPr>
        <p:txBody>
          <a:bodyPr>
            <a:normAutofit fontScale="90000"/>
          </a:bodyPr>
          <a:lstStyle/>
          <a:p>
            <a:r>
              <a:rPr lang="nl-NL" sz="4400" dirty="0"/>
              <a:t>Microcontact: </a:t>
            </a:r>
            <a:br>
              <a:rPr lang="nl-NL" sz="4400" dirty="0"/>
            </a:br>
            <a:r>
              <a:rPr lang="en-US" sz="2700" dirty="0"/>
              <a:t>How to take synchrony, diachrony, and sociolinguistics into account when studying variation</a:t>
            </a:r>
            <a:br>
              <a:rPr lang="nl-NL" sz="4400" dirty="0"/>
            </a:br>
            <a:br>
              <a:rPr lang="nl-NL" dirty="0"/>
            </a:br>
            <a:endParaRPr lang="nl-NL" dirty="0"/>
          </a:p>
        </p:txBody>
      </p:sp>
      <p:sp>
        <p:nvSpPr>
          <p:cNvPr id="13" name="Subtitle 12"/>
          <p:cNvSpPr>
            <a:spLocks noGrp="1"/>
          </p:cNvSpPr>
          <p:nvPr>
            <p:ph type="subTitle" idx="1"/>
          </p:nvPr>
        </p:nvSpPr>
        <p:spPr>
          <a:xfrm>
            <a:off x="2051720" y="3861048"/>
            <a:ext cx="6372000" cy="288000"/>
          </a:xfrm>
        </p:spPr>
        <p:txBody>
          <a:bodyPr/>
          <a:lstStyle/>
          <a:p>
            <a:r>
              <a:rPr lang="nl-NL" dirty="0"/>
              <a:t>Roberta D’Alessandro</a:t>
            </a:r>
          </a:p>
        </p:txBody>
      </p:sp>
      <p:sp>
        <p:nvSpPr>
          <p:cNvPr id="14" name="Text Placeholder 13"/>
          <p:cNvSpPr>
            <a:spLocks noGrp="1"/>
          </p:cNvSpPr>
          <p:nvPr>
            <p:ph type="body" sz="quarter" idx="13"/>
          </p:nvPr>
        </p:nvSpPr>
        <p:spPr>
          <a:xfrm>
            <a:off x="2051720" y="4149080"/>
            <a:ext cx="6372000" cy="288000"/>
          </a:xfrm>
        </p:spPr>
        <p:txBody>
          <a:bodyPr/>
          <a:lstStyle/>
          <a:p>
            <a:r>
              <a:rPr lang="nl-NL" dirty="0"/>
              <a:t>UiL-OTS, Utrecht University</a:t>
            </a:r>
            <a:endParaRPr lang="it-IT" dirty="0"/>
          </a:p>
          <a:p>
            <a:endParaRPr lang="nl-NL"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5864272"/>
            <a:ext cx="1568962" cy="527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7173" y="5668111"/>
            <a:ext cx="775951" cy="742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 Placeholder 13"/>
          <p:cNvSpPr>
            <a:spLocks noGrp="1"/>
          </p:cNvSpPr>
          <p:nvPr>
            <p:ph type="body" sz="quarter" idx="13"/>
          </p:nvPr>
        </p:nvSpPr>
        <p:spPr>
          <a:xfrm>
            <a:off x="2051720" y="4581128"/>
            <a:ext cx="6840760" cy="995112"/>
          </a:xfrm>
        </p:spPr>
        <p:txBody>
          <a:bodyPr/>
          <a:lstStyle/>
          <a:p>
            <a:endParaRPr lang="en-US" dirty="0"/>
          </a:p>
          <a:p>
            <a:r>
              <a:rPr lang="en-US" b="1" dirty="0"/>
              <a:t>Transdisciplinary Approaches to Language Variation </a:t>
            </a:r>
          </a:p>
          <a:p>
            <a:r>
              <a:rPr lang="en-US" dirty="0" err="1"/>
              <a:t>Tromsø</a:t>
            </a:r>
            <a:r>
              <a:rPr lang="en-US" dirty="0"/>
              <a:t>, April 19, 2018</a:t>
            </a:r>
          </a:p>
          <a:p>
            <a:br>
              <a:rPr lang="en-US" sz="1800" dirty="0"/>
            </a:b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CIC</a:t>
            </a:r>
          </a:p>
        </p:txBody>
      </p:sp>
      <p:sp>
        <p:nvSpPr>
          <p:cNvPr id="3" name="Content Placeholder 2"/>
          <p:cNvSpPr>
            <a:spLocks noGrp="1"/>
          </p:cNvSpPr>
          <p:nvPr>
            <p:ph idx="1"/>
          </p:nvPr>
        </p:nvSpPr>
        <p:spPr/>
        <p:txBody>
          <a:bodyPr/>
          <a:lstStyle/>
          <a:p>
            <a:r>
              <a:rPr lang="nl-NL" dirty="0" err="1"/>
              <a:t>Facilitating</a:t>
            </a:r>
            <a:r>
              <a:rPr lang="nl-NL" dirty="0"/>
              <a:t> factors </a:t>
            </a:r>
            <a:r>
              <a:rPr lang="nl-NL" dirty="0" err="1"/>
              <a:t>that</a:t>
            </a:r>
            <a:r>
              <a:rPr lang="nl-NL" dirty="0"/>
              <a:t> have </a:t>
            </a:r>
            <a:r>
              <a:rPr lang="nl-NL" dirty="0" err="1"/>
              <a:t>to</a:t>
            </a:r>
            <a:r>
              <a:rPr lang="nl-NL" dirty="0"/>
              <a:t> do </a:t>
            </a:r>
            <a:r>
              <a:rPr lang="nl-NL" dirty="0" err="1"/>
              <a:t>with</a:t>
            </a:r>
            <a:r>
              <a:rPr lang="nl-NL" dirty="0"/>
              <a:t> </a:t>
            </a:r>
            <a:r>
              <a:rPr lang="nl-NL" dirty="0" err="1"/>
              <a:t>grammar</a:t>
            </a:r>
            <a:r>
              <a:rPr lang="nl-NL" dirty="0"/>
              <a:t>:</a:t>
            </a:r>
          </a:p>
          <a:p>
            <a:endParaRPr lang="nl-NL" dirty="0"/>
          </a:p>
          <a:p>
            <a:pPr marL="285750" indent="-285750">
              <a:buFont typeface="Arial" panose="020B0604020202020204" pitchFamily="34" charset="0"/>
              <a:buChar char="•"/>
            </a:pPr>
            <a:r>
              <a:rPr lang="nl-NL" b="0" dirty="0" err="1"/>
              <a:t>Pragmatic</a:t>
            </a:r>
            <a:r>
              <a:rPr lang="nl-NL" b="0" dirty="0"/>
              <a:t> </a:t>
            </a:r>
            <a:r>
              <a:rPr lang="nl-NL" b="0" dirty="0" err="1"/>
              <a:t>salience</a:t>
            </a:r>
            <a:endParaRPr lang="nl-NL" b="0" dirty="0"/>
          </a:p>
          <a:p>
            <a:pPr marL="285750" indent="-285750">
              <a:buFont typeface="Arial" panose="020B0604020202020204" pitchFamily="34" charset="0"/>
              <a:buChar char="•"/>
            </a:pPr>
            <a:r>
              <a:rPr lang="nl-NL" b="0" dirty="0" err="1"/>
              <a:t>Tendency</a:t>
            </a:r>
            <a:r>
              <a:rPr lang="nl-NL" b="0" dirty="0"/>
              <a:t> </a:t>
            </a:r>
            <a:r>
              <a:rPr lang="nl-NL" b="0" dirty="0" err="1"/>
              <a:t>to</a:t>
            </a:r>
            <a:r>
              <a:rPr lang="nl-NL" b="0" dirty="0"/>
              <a:t> </a:t>
            </a:r>
            <a:r>
              <a:rPr lang="nl-NL" b="0" dirty="0" err="1"/>
              <a:t>achieve</a:t>
            </a:r>
            <a:r>
              <a:rPr lang="nl-NL" b="0" dirty="0"/>
              <a:t> word-for-word </a:t>
            </a:r>
            <a:r>
              <a:rPr lang="nl-NL" b="0" dirty="0" err="1"/>
              <a:t>intertranslatability</a:t>
            </a:r>
            <a:endParaRPr lang="nl-NL" b="0" dirty="0"/>
          </a:p>
          <a:p>
            <a:pPr marL="285750" indent="-285750">
              <a:buFont typeface="Arial" panose="020B0604020202020204" pitchFamily="34" charset="0"/>
              <a:buChar char="•"/>
            </a:pPr>
            <a:r>
              <a:rPr lang="nl-NL" b="0" dirty="0"/>
              <a:t>Frequency</a:t>
            </a:r>
          </a:p>
          <a:p>
            <a:pPr marL="285750" indent="-285750">
              <a:buFont typeface="Arial" panose="020B0604020202020204" pitchFamily="34" charset="0"/>
              <a:buChar char="•"/>
            </a:pPr>
            <a:r>
              <a:rPr lang="nl-NL" b="0" dirty="0" err="1"/>
              <a:t>Existence</a:t>
            </a:r>
            <a:r>
              <a:rPr lang="nl-NL" b="0" dirty="0"/>
              <a:t> of </a:t>
            </a:r>
            <a:r>
              <a:rPr lang="nl-NL" b="0" dirty="0" err="1"/>
              <a:t>perceivabe</a:t>
            </a:r>
            <a:r>
              <a:rPr lang="nl-NL" b="0" dirty="0"/>
              <a:t> gap</a:t>
            </a:r>
          </a:p>
          <a:p>
            <a:pPr marL="285750" indent="-285750">
              <a:buFont typeface="Arial" panose="020B0604020202020204" pitchFamily="34" charset="0"/>
              <a:buChar char="•"/>
            </a:pPr>
            <a:r>
              <a:rPr lang="nl-NL" b="0" dirty="0" err="1"/>
              <a:t>Typological</a:t>
            </a:r>
            <a:r>
              <a:rPr lang="nl-NL" b="0" dirty="0"/>
              <a:t> </a:t>
            </a:r>
            <a:r>
              <a:rPr lang="nl-NL" b="0" dirty="0" err="1"/>
              <a:t>naturalness</a:t>
            </a:r>
            <a:endParaRPr lang="nl-NL" b="0" dirty="0"/>
          </a:p>
          <a:p>
            <a:pPr marL="285750" indent="-285750">
              <a:buFont typeface="Arial" panose="020B0604020202020204" pitchFamily="34" charset="0"/>
              <a:buChar char="•"/>
            </a:pPr>
            <a:r>
              <a:rPr lang="nl-NL" b="0" dirty="0"/>
              <a:t>Pre-</a:t>
            </a:r>
            <a:r>
              <a:rPr lang="nl-NL" b="0" dirty="0" err="1"/>
              <a:t>existing</a:t>
            </a:r>
            <a:r>
              <a:rPr lang="nl-NL" b="0" dirty="0"/>
              <a:t> </a:t>
            </a:r>
            <a:r>
              <a:rPr lang="nl-NL" b="0" dirty="0" err="1"/>
              <a:t>structural</a:t>
            </a:r>
            <a:r>
              <a:rPr lang="nl-NL" b="0" dirty="0"/>
              <a:t> </a:t>
            </a:r>
            <a:r>
              <a:rPr lang="nl-NL" b="0" dirty="0" err="1"/>
              <a:t>similarity</a:t>
            </a:r>
            <a:endParaRPr lang="nl-NL" b="0" dirty="0"/>
          </a:p>
          <a:p>
            <a:pPr marL="285750" indent="-285750">
              <a:buFont typeface="Arial" panose="020B0604020202020204" pitchFamily="34" charset="0"/>
              <a:buChar char="•"/>
            </a:pPr>
            <a:r>
              <a:rPr lang="nl-NL" b="0" dirty="0" err="1"/>
              <a:t>Existence</a:t>
            </a:r>
            <a:r>
              <a:rPr lang="nl-NL" b="0" dirty="0"/>
              <a:t> of lookalike</a:t>
            </a:r>
          </a:p>
          <a:p>
            <a:pPr marL="285750" indent="-285750">
              <a:buFont typeface="Arial" panose="020B0604020202020204" pitchFamily="34" charset="0"/>
              <a:buChar char="•"/>
            </a:pPr>
            <a:r>
              <a:rPr lang="nl-NL" b="0" dirty="0"/>
              <a:t>…</a:t>
            </a:r>
          </a:p>
        </p:txBody>
      </p:sp>
      <p:sp>
        <p:nvSpPr>
          <p:cNvPr id="4" name="Slide Number Placeholder 3"/>
          <p:cNvSpPr>
            <a:spLocks noGrp="1"/>
          </p:cNvSpPr>
          <p:nvPr>
            <p:ph type="sldNum" sz="quarter" idx="12"/>
          </p:nvPr>
        </p:nvSpPr>
        <p:spPr/>
        <p:txBody>
          <a:bodyPr/>
          <a:lstStyle/>
          <a:p>
            <a:fld id="{1336C48C-F87C-4E4B-81EF-5027B17D1F61}" type="slidenum">
              <a:rPr lang="en-GB" smtClean="0"/>
              <a:pPr/>
              <a:t>10</a:t>
            </a:fld>
            <a:endParaRPr lang="en-GB" dirty="0"/>
          </a:p>
        </p:txBody>
      </p:sp>
      <p:sp>
        <p:nvSpPr>
          <p:cNvPr id="5" name="Text Placeholder 4"/>
          <p:cNvSpPr>
            <a:spLocks noGrp="1"/>
          </p:cNvSpPr>
          <p:nvPr>
            <p:ph type="body" sz="quarter" idx="15"/>
          </p:nvPr>
        </p:nvSpPr>
        <p:spPr/>
        <p:txBody>
          <a:bodyPr/>
          <a:lstStyle/>
          <a:p>
            <a:endParaRPr lang="nl-NL" dirty="0"/>
          </a:p>
        </p:txBody>
      </p:sp>
    </p:spTree>
    <p:extLst>
      <p:ext uri="{BB962C8B-B14F-4D97-AF65-F5344CB8AC3E}">
        <p14:creationId xmlns:p14="http://schemas.microsoft.com/office/powerpoint/2010/main" val="299510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CIC</a:t>
            </a:r>
          </a:p>
        </p:txBody>
      </p:sp>
      <p:sp>
        <p:nvSpPr>
          <p:cNvPr id="3" name="Content Placeholder 2"/>
          <p:cNvSpPr>
            <a:spLocks noGrp="1"/>
          </p:cNvSpPr>
          <p:nvPr>
            <p:ph idx="1"/>
          </p:nvPr>
        </p:nvSpPr>
        <p:spPr/>
        <p:txBody>
          <a:bodyPr/>
          <a:lstStyle/>
          <a:p>
            <a:r>
              <a:rPr lang="nl-NL" dirty="0" err="1"/>
              <a:t>Facilitating</a:t>
            </a:r>
            <a:r>
              <a:rPr lang="nl-NL" dirty="0"/>
              <a:t> factors </a:t>
            </a:r>
            <a:r>
              <a:rPr lang="nl-NL" dirty="0" err="1"/>
              <a:t>that</a:t>
            </a:r>
            <a:r>
              <a:rPr lang="nl-NL" dirty="0"/>
              <a:t> have </a:t>
            </a:r>
            <a:r>
              <a:rPr lang="nl-NL" dirty="0" err="1"/>
              <a:t>nothing</a:t>
            </a:r>
            <a:r>
              <a:rPr lang="nl-NL" dirty="0"/>
              <a:t> </a:t>
            </a:r>
            <a:r>
              <a:rPr lang="nl-NL" dirty="0" err="1"/>
              <a:t>to</a:t>
            </a:r>
            <a:r>
              <a:rPr lang="nl-NL" dirty="0"/>
              <a:t> do </a:t>
            </a:r>
            <a:r>
              <a:rPr lang="nl-NL" dirty="0" err="1"/>
              <a:t>with</a:t>
            </a:r>
            <a:r>
              <a:rPr lang="nl-NL" dirty="0"/>
              <a:t> </a:t>
            </a:r>
            <a:r>
              <a:rPr lang="nl-NL" dirty="0" err="1"/>
              <a:t>grammar</a:t>
            </a:r>
            <a:r>
              <a:rPr lang="nl-NL" dirty="0"/>
              <a:t>:</a:t>
            </a:r>
          </a:p>
          <a:p>
            <a:endParaRPr lang="nl-NL" dirty="0"/>
          </a:p>
          <a:p>
            <a:pPr marL="285750" indent="-285750">
              <a:buFont typeface="Arial" panose="020B0604020202020204" pitchFamily="34" charset="0"/>
              <a:buChar char="•"/>
            </a:pPr>
            <a:r>
              <a:rPr lang="nl-NL" b="0" dirty="0" err="1"/>
              <a:t>Degree</a:t>
            </a:r>
            <a:r>
              <a:rPr lang="nl-NL" b="0" dirty="0"/>
              <a:t> of </a:t>
            </a:r>
            <a:r>
              <a:rPr lang="nl-NL" b="0" dirty="0" err="1"/>
              <a:t>knowledge</a:t>
            </a:r>
            <a:r>
              <a:rPr lang="nl-NL" b="0" dirty="0"/>
              <a:t> of </a:t>
            </a:r>
            <a:r>
              <a:rPr lang="nl-NL" b="0" dirty="0" err="1"/>
              <a:t>each</a:t>
            </a:r>
            <a:r>
              <a:rPr lang="nl-NL" b="0" dirty="0"/>
              <a:t> </a:t>
            </a:r>
            <a:r>
              <a:rPr lang="nl-NL" b="0" dirty="0" err="1"/>
              <a:t>other’s</a:t>
            </a:r>
            <a:r>
              <a:rPr lang="nl-NL" b="0" dirty="0"/>
              <a:t> </a:t>
            </a:r>
            <a:r>
              <a:rPr lang="nl-NL" b="0" dirty="0" err="1"/>
              <a:t>languages</a:t>
            </a:r>
            <a:r>
              <a:rPr lang="nl-NL" b="0" dirty="0"/>
              <a:t> (‘</a:t>
            </a:r>
            <a:r>
              <a:rPr lang="nl-NL" b="0" dirty="0" err="1"/>
              <a:t>lingualism</a:t>
            </a:r>
            <a:r>
              <a:rPr lang="nl-NL" b="0" dirty="0"/>
              <a:t>’)</a:t>
            </a:r>
          </a:p>
          <a:p>
            <a:pPr marL="285750" indent="-285750">
              <a:buFont typeface="Arial" panose="020B0604020202020204" pitchFamily="34" charset="0"/>
              <a:buChar char="•"/>
            </a:pPr>
            <a:r>
              <a:rPr lang="nl-NL" b="0" dirty="0"/>
              <a:t>Kinds of contact</a:t>
            </a:r>
          </a:p>
          <a:p>
            <a:pPr marL="285750" indent="-285750">
              <a:buFont typeface="Arial" panose="020B0604020202020204" pitchFamily="34" charset="0"/>
              <a:buChar char="•"/>
            </a:pPr>
            <a:r>
              <a:rPr lang="nl-NL" b="0" dirty="0"/>
              <a:t>Language attitudes</a:t>
            </a:r>
          </a:p>
          <a:p>
            <a:pPr marL="285750" indent="-285750">
              <a:buFont typeface="Arial" panose="020B0604020202020204" pitchFamily="34" charset="0"/>
              <a:buChar char="•"/>
            </a:pPr>
            <a:r>
              <a:rPr lang="nl-NL" b="0" dirty="0" err="1"/>
              <a:t>Balanced</a:t>
            </a:r>
            <a:r>
              <a:rPr lang="nl-NL" b="0" dirty="0"/>
              <a:t> </a:t>
            </a:r>
            <a:r>
              <a:rPr lang="nl-NL" b="0" dirty="0" err="1"/>
              <a:t>and</a:t>
            </a:r>
            <a:r>
              <a:rPr lang="nl-NL" b="0" dirty="0"/>
              <a:t> </a:t>
            </a:r>
            <a:r>
              <a:rPr lang="nl-NL" b="0" dirty="0" err="1"/>
              <a:t>displacive</a:t>
            </a:r>
            <a:r>
              <a:rPr lang="nl-NL" b="0" dirty="0"/>
              <a:t> contact</a:t>
            </a:r>
          </a:p>
          <a:p>
            <a:pPr marL="285750" indent="-285750">
              <a:buFont typeface="Arial" panose="020B0604020202020204" pitchFamily="34" charset="0"/>
              <a:buChar char="•"/>
            </a:pPr>
            <a:r>
              <a:rPr lang="nl-NL" b="0" dirty="0"/>
              <a:t>Incomplete </a:t>
            </a:r>
            <a:r>
              <a:rPr lang="nl-NL" b="0" dirty="0" err="1"/>
              <a:t>language</a:t>
            </a:r>
            <a:r>
              <a:rPr lang="nl-NL" b="0" dirty="0"/>
              <a:t> </a:t>
            </a:r>
            <a:r>
              <a:rPr lang="nl-NL" b="0" dirty="0" err="1"/>
              <a:t>acquisition</a:t>
            </a:r>
            <a:endParaRPr lang="nl-NL" b="0" dirty="0"/>
          </a:p>
          <a:p>
            <a:pPr marL="285750" indent="-285750">
              <a:buFont typeface="Arial" panose="020B0604020202020204" pitchFamily="34" charset="0"/>
              <a:buChar char="•"/>
            </a:pPr>
            <a:r>
              <a:rPr lang="nl-NL" b="0" dirty="0" err="1"/>
              <a:t>Polyglossia</a:t>
            </a:r>
            <a:endParaRPr lang="nl-NL" b="0" dirty="0"/>
          </a:p>
          <a:p>
            <a:pPr marL="285750" indent="-285750">
              <a:buFont typeface="Arial" panose="020B0604020202020204" pitchFamily="34" charset="0"/>
              <a:buChar char="•"/>
            </a:pPr>
            <a:r>
              <a:rPr lang="nl-NL" b="0" dirty="0"/>
              <a:t>…</a:t>
            </a:r>
          </a:p>
          <a:p>
            <a:endParaRPr lang="nl-NL" b="0" dirty="0"/>
          </a:p>
          <a:p>
            <a:pPr marL="285750" indent="-285750">
              <a:buFont typeface="Arial" panose="020B0604020202020204" pitchFamily="34" charset="0"/>
              <a:buChar char="•"/>
            </a:pPr>
            <a:endParaRPr lang="nl-NL" b="0"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11</a:t>
            </a:fld>
            <a:endParaRPr lang="en-GB" dirty="0"/>
          </a:p>
        </p:txBody>
      </p:sp>
      <p:sp>
        <p:nvSpPr>
          <p:cNvPr id="5" name="Text Placeholder 4"/>
          <p:cNvSpPr>
            <a:spLocks noGrp="1"/>
          </p:cNvSpPr>
          <p:nvPr>
            <p:ph type="body" sz="quarter" idx="15"/>
          </p:nvPr>
        </p:nvSpPr>
        <p:spPr/>
        <p:txBody>
          <a:bodyPr/>
          <a:lstStyle/>
          <a:p>
            <a:endParaRPr lang="nl-NL" dirty="0"/>
          </a:p>
        </p:txBody>
      </p:sp>
    </p:spTree>
    <p:extLst>
      <p:ext uri="{BB962C8B-B14F-4D97-AF65-F5344CB8AC3E}">
        <p14:creationId xmlns:p14="http://schemas.microsoft.com/office/powerpoint/2010/main" val="399618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D27F-0AFA-4A37-AA92-E80F34FFFECB}"/>
              </a:ext>
            </a:extLst>
          </p:cNvPr>
          <p:cNvSpPr>
            <a:spLocks noGrp="1"/>
          </p:cNvSpPr>
          <p:nvPr>
            <p:ph type="title"/>
          </p:nvPr>
        </p:nvSpPr>
        <p:spPr/>
        <p:txBody>
          <a:bodyPr/>
          <a:lstStyle/>
          <a:p>
            <a:r>
              <a:rPr lang="en-US" dirty="0"/>
              <a:t>CIC (generative perspective)</a:t>
            </a:r>
          </a:p>
        </p:txBody>
      </p:sp>
      <p:sp>
        <p:nvSpPr>
          <p:cNvPr id="3" name="Content Placeholder 2">
            <a:extLst>
              <a:ext uri="{FF2B5EF4-FFF2-40B4-BE49-F238E27FC236}">
                <a16:creationId xmlns:a16="http://schemas.microsoft.com/office/drawing/2014/main" id="{47ECFD23-4CD4-4B2A-8C37-A54A02BA395D}"/>
              </a:ext>
            </a:extLst>
          </p:cNvPr>
          <p:cNvSpPr>
            <a:spLocks noGrp="1"/>
          </p:cNvSpPr>
          <p:nvPr>
            <p:ph idx="1"/>
          </p:nvPr>
        </p:nvSpPr>
        <p:spPr>
          <a:xfrm>
            <a:off x="1188000" y="2428235"/>
            <a:ext cx="7308000" cy="3161005"/>
          </a:xfrm>
        </p:spPr>
        <p:txBody>
          <a:bodyPr/>
          <a:lstStyle/>
          <a:p>
            <a:r>
              <a:rPr lang="en-US" b="0" dirty="0"/>
              <a:t>Heritage languages</a:t>
            </a:r>
          </a:p>
          <a:p>
            <a:endParaRPr lang="en-US" b="0" dirty="0"/>
          </a:p>
          <a:p>
            <a:r>
              <a:rPr lang="en-US" b="0" dirty="0"/>
              <a:t>L2 acquisition</a:t>
            </a:r>
          </a:p>
          <a:p>
            <a:endParaRPr lang="en-US" b="0" dirty="0"/>
          </a:p>
          <a:p>
            <a:r>
              <a:rPr lang="en-US" b="0" dirty="0"/>
              <a:t>Incomplete acquisition</a:t>
            </a:r>
          </a:p>
          <a:p>
            <a:endParaRPr lang="en-US" b="0" dirty="0"/>
          </a:p>
          <a:p>
            <a:r>
              <a:rPr lang="en-US" b="0" dirty="0"/>
              <a:t>L1 attrition</a:t>
            </a:r>
          </a:p>
          <a:p>
            <a:endParaRPr lang="en-US" b="0" dirty="0"/>
          </a:p>
          <a:p>
            <a:r>
              <a:rPr lang="en-US" b="0" dirty="0"/>
              <a:t>Competing Grammars vs principled variation within one grammar</a:t>
            </a:r>
          </a:p>
          <a:p>
            <a:endParaRPr lang="en-US" b="0" dirty="0"/>
          </a:p>
          <a:p>
            <a:r>
              <a:rPr lang="en-US" b="0" dirty="0"/>
              <a:t>(you know EVERYTHING about this here!)</a:t>
            </a:r>
          </a:p>
        </p:txBody>
      </p:sp>
      <p:sp>
        <p:nvSpPr>
          <p:cNvPr id="4" name="Slide Number Placeholder 3">
            <a:extLst>
              <a:ext uri="{FF2B5EF4-FFF2-40B4-BE49-F238E27FC236}">
                <a16:creationId xmlns:a16="http://schemas.microsoft.com/office/drawing/2014/main" id="{DA32AC6A-9EBA-45AE-AB41-A2A66EE07109}"/>
              </a:ext>
            </a:extLst>
          </p:cNvPr>
          <p:cNvSpPr>
            <a:spLocks noGrp="1"/>
          </p:cNvSpPr>
          <p:nvPr>
            <p:ph type="sldNum" sz="quarter" idx="12"/>
          </p:nvPr>
        </p:nvSpPr>
        <p:spPr/>
        <p:txBody>
          <a:bodyPr/>
          <a:lstStyle/>
          <a:p>
            <a:fld id="{1336C48C-F87C-4E4B-81EF-5027B17D1F61}" type="slidenum">
              <a:rPr lang="en-GB" smtClean="0"/>
              <a:pPr/>
              <a:t>12</a:t>
            </a:fld>
            <a:endParaRPr lang="en-GB" dirty="0"/>
          </a:p>
        </p:txBody>
      </p:sp>
      <p:sp>
        <p:nvSpPr>
          <p:cNvPr id="5" name="Text Placeholder 4">
            <a:extLst>
              <a:ext uri="{FF2B5EF4-FFF2-40B4-BE49-F238E27FC236}">
                <a16:creationId xmlns:a16="http://schemas.microsoft.com/office/drawing/2014/main" id="{7BAE009F-0575-4CB7-A7AF-0E16674CEC7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2728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EC </a:t>
            </a:r>
            <a:r>
              <a:rPr lang="nl-NL" dirty="0" err="1"/>
              <a:t>vs</a:t>
            </a:r>
            <a:r>
              <a:rPr lang="nl-NL" dirty="0"/>
              <a:t> </a:t>
            </a:r>
            <a:r>
              <a:rPr lang="nl-NL" dirty="0" err="1"/>
              <a:t>CiC</a:t>
            </a:r>
            <a:endParaRPr lang="nl-NL" dirty="0"/>
          </a:p>
        </p:txBody>
      </p:sp>
      <p:sp>
        <p:nvSpPr>
          <p:cNvPr id="3" name="Content Placeholder 2"/>
          <p:cNvSpPr>
            <a:spLocks noGrp="1"/>
          </p:cNvSpPr>
          <p:nvPr>
            <p:ph idx="1"/>
          </p:nvPr>
        </p:nvSpPr>
        <p:spPr/>
        <p:txBody>
          <a:bodyPr/>
          <a:lstStyle/>
          <a:p>
            <a:r>
              <a:rPr lang="nl-NL" dirty="0"/>
              <a:t>EC: </a:t>
            </a:r>
            <a:r>
              <a:rPr lang="nl-NL" b="0" dirty="0" err="1"/>
              <a:t>path</a:t>
            </a:r>
            <a:endParaRPr lang="nl-NL" b="0" dirty="0"/>
          </a:p>
          <a:p>
            <a:endParaRPr lang="nl-NL" b="0" dirty="0"/>
          </a:p>
          <a:p>
            <a:r>
              <a:rPr lang="nl-NL" dirty="0" err="1"/>
              <a:t>CiC</a:t>
            </a:r>
            <a:r>
              <a:rPr lang="nl-NL" dirty="0"/>
              <a:t>: </a:t>
            </a:r>
            <a:r>
              <a:rPr lang="nl-NL" b="0" dirty="0" err="1"/>
              <a:t>everything</a:t>
            </a:r>
            <a:r>
              <a:rPr lang="nl-NL" b="0" dirty="0"/>
              <a:t> </a:t>
            </a:r>
            <a:r>
              <a:rPr lang="nl-NL" b="0" dirty="0" err="1"/>
              <a:t>goes</a:t>
            </a:r>
            <a:endParaRPr lang="nl-NL" b="0" dirty="0"/>
          </a:p>
          <a:p>
            <a:endParaRPr lang="nl-NL" b="0" dirty="0"/>
          </a:p>
          <a:p>
            <a:r>
              <a:rPr lang="nl-NL" b="0" dirty="0"/>
              <a:t>Is </a:t>
            </a:r>
            <a:r>
              <a:rPr lang="nl-NL" b="0" dirty="0" err="1"/>
              <a:t>it</a:t>
            </a:r>
            <a:r>
              <a:rPr lang="nl-NL" b="0" dirty="0"/>
              <a:t> </a:t>
            </a:r>
            <a:r>
              <a:rPr lang="nl-NL" b="0" dirty="0" err="1"/>
              <a:t>really</a:t>
            </a:r>
            <a:r>
              <a:rPr lang="nl-NL" b="0" dirty="0"/>
              <a:t> like </a:t>
            </a:r>
            <a:r>
              <a:rPr lang="nl-NL" b="0" dirty="0" err="1"/>
              <a:t>that</a:t>
            </a:r>
            <a:r>
              <a:rPr lang="nl-NL" b="0" dirty="0"/>
              <a:t>? </a:t>
            </a:r>
          </a:p>
          <a:p>
            <a:endParaRPr lang="nl-NL" dirty="0"/>
          </a:p>
          <a:p>
            <a:r>
              <a:rPr lang="nl-NL" b="0" dirty="0"/>
              <a:t>How </a:t>
            </a:r>
            <a:r>
              <a:rPr lang="nl-NL" b="0" dirty="0" err="1"/>
              <a:t>can</a:t>
            </a:r>
            <a:r>
              <a:rPr lang="nl-NL" b="0" dirty="0"/>
              <a:t> we </a:t>
            </a:r>
            <a:r>
              <a:rPr lang="nl-NL" b="0" dirty="0" err="1"/>
              <a:t>tell</a:t>
            </a:r>
            <a:r>
              <a:rPr lang="nl-NL" b="0" dirty="0"/>
              <a:t> apart EC </a:t>
            </a:r>
            <a:r>
              <a:rPr lang="nl-NL" b="0" dirty="0" err="1"/>
              <a:t>from</a:t>
            </a:r>
            <a:r>
              <a:rPr lang="nl-NL" b="0" dirty="0"/>
              <a:t> </a:t>
            </a:r>
            <a:r>
              <a:rPr lang="nl-NL" b="0" dirty="0" err="1"/>
              <a:t>CiC</a:t>
            </a:r>
            <a:r>
              <a:rPr lang="nl-NL" b="0" dirty="0"/>
              <a:t>? Most of the </a:t>
            </a:r>
            <a:r>
              <a:rPr lang="nl-NL" b="0" dirty="0" err="1"/>
              <a:t>times</a:t>
            </a:r>
            <a:r>
              <a:rPr lang="nl-NL" b="0" dirty="0"/>
              <a:t> </a:t>
            </a:r>
            <a:r>
              <a:rPr lang="nl-NL" b="0" dirty="0" err="1"/>
              <a:t>it</a:t>
            </a:r>
            <a:r>
              <a:rPr lang="nl-NL" b="0" dirty="0"/>
              <a:t> is </a:t>
            </a:r>
            <a:r>
              <a:rPr lang="nl-NL" b="0" dirty="0" err="1"/>
              <a:t>impossible</a:t>
            </a:r>
            <a:endParaRPr lang="nl-NL" b="0"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13</a:t>
            </a:fld>
            <a:endParaRPr lang="en-GB" dirty="0"/>
          </a:p>
        </p:txBody>
      </p:sp>
    </p:spTree>
    <p:extLst>
      <p:ext uri="{BB962C8B-B14F-4D97-AF65-F5344CB8AC3E}">
        <p14:creationId xmlns:p14="http://schemas.microsoft.com/office/powerpoint/2010/main" val="817123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EC </a:t>
            </a:r>
            <a:r>
              <a:rPr lang="nl-NL" dirty="0" err="1"/>
              <a:t>vs</a:t>
            </a:r>
            <a:r>
              <a:rPr lang="nl-NL" dirty="0"/>
              <a:t> CIC</a:t>
            </a:r>
          </a:p>
        </p:txBody>
      </p:sp>
      <p:sp>
        <p:nvSpPr>
          <p:cNvPr id="3" name="Content Placeholder 2"/>
          <p:cNvSpPr>
            <a:spLocks noGrp="1"/>
          </p:cNvSpPr>
          <p:nvPr>
            <p:ph idx="1"/>
          </p:nvPr>
        </p:nvSpPr>
        <p:spPr/>
        <p:txBody>
          <a:bodyPr/>
          <a:lstStyle/>
          <a:p>
            <a:r>
              <a:rPr lang="nl-NL" dirty="0" err="1"/>
              <a:t>Ideally</a:t>
            </a:r>
            <a:r>
              <a:rPr lang="nl-NL" dirty="0"/>
              <a:t> we </a:t>
            </a:r>
            <a:r>
              <a:rPr lang="nl-NL" dirty="0" err="1"/>
              <a:t>would</a:t>
            </a:r>
            <a:r>
              <a:rPr lang="nl-NL" dirty="0"/>
              <a:t> </a:t>
            </a:r>
            <a:r>
              <a:rPr lang="nl-NL" dirty="0" err="1"/>
              <a:t>need</a:t>
            </a:r>
            <a:r>
              <a:rPr lang="nl-NL" dirty="0"/>
              <a:t>:</a:t>
            </a:r>
          </a:p>
          <a:p>
            <a:endParaRPr lang="nl-NL" dirty="0"/>
          </a:p>
          <a:p>
            <a:pPr marL="285750" indent="-285750">
              <a:buFont typeface="Arial" panose="020B0604020202020204" pitchFamily="34" charset="0"/>
              <a:buChar char="•"/>
            </a:pPr>
            <a:r>
              <a:rPr lang="nl-NL" b="0" dirty="0" err="1"/>
              <a:t>Two</a:t>
            </a:r>
            <a:r>
              <a:rPr lang="nl-NL" b="0" dirty="0"/>
              <a:t>, </a:t>
            </a:r>
            <a:r>
              <a:rPr lang="nl-NL" b="0" dirty="0" err="1"/>
              <a:t>three</a:t>
            </a:r>
            <a:r>
              <a:rPr lang="nl-NL" b="0" dirty="0"/>
              <a:t>, or more (</a:t>
            </a:r>
            <a:r>
              <a:rPr lang="nl-NL" b="0" dirty="0" err="1"/>
              <a:t>marked</a:t>
            </a:r>
            <a:r>
              <a:rPr lang="nl-NL" b="0" dirty="0"/>
              <a:t>) </a:t>
            </a:r>
            <a:r>
              <a:rPr lang="nl-NL" b="0" dirty="0" err="1"/>
              <a:t>phenomena</a:t>
            </a:r>
            <a:endParaRPr lang="nl-NL" b="0" dirty="0"/>
          </a:p>
          <a:p>
            <a:endParaRPr lang="nl-NL" b="0" dirty="0"/>
          </a:p>
          <a:p>
            <a:pPr marL="285750" indent="-285750">
              <a:buFont typeface="Arial" panose="020B0604020202020204" pitchFamily="34" charset="0"/>
              <a:buChar char="•"/>
            </a:pPr>
            <a:r>
              <a:rPr lang="nl-NL" b="0" dirty="0" err="1"/>
              <a:t>Observable</a:t>
            </a:r>
            <a:r>
              <a:rPr lang="nl-NL" b="0" dirty="0"/>
              <a:t> in </a:t>
            </a:r>
            <a:r>
              <a:rPr lang="nl-NL" b="0" dirty="0" err="1"/>
              <a:t>diachrony</a:t>
            </a:r>
            <a:r>
              <a:rPr lang="nl-NL" b="0" dirty="0"/>
              <a:t> (</a:t>
            </a:r>
            <a:r>
              <a:rPr lang="nl-NL" b="0" dirty="0" err="1"/>
              <a:t>attested</a:t>
            </a:r>
            <a:r>
              <a:rPr lang="nl-NL" b="0" dirty="0"/>
              <a:t> for </a:t>
            </a:r>
            <a:r>
              <a:rPr lang="nl-NL" b="0" dirty="0" err="1"/>
              <a:t>several</a:t>
            </a:r>
            <a:r>
              <a:rPr lang="nl-NL" b="0" dirty="0"/>
              <a:t> </a:t>
            </a:r>
            <a:r>
              <a:rPr lang="nl-NL" b="0" dirty="0" err="1"/>
              <a:t>centuries</a:t>
            </a:r>
            <a:r>
              <a:rPr lang="nl-NL" b="0" dirty="0"/>
              <a:t>)</a:t>
            </a:r>
          </a:p>
          <a:p>
            <a:pPr marL="285750" indent="-285750">
              <a:buFont typeface="Arial" panose="020B0604020202020204" pitchFamily="34" charset="0"/>
              <a:buChar char="•"/>
            </a:pPr>
            <a:endParaRPr lang="nl-NL" b="0" dirty="0"/>
          </a:p>
          <a:p>
            <a:pPr marL="285750" indent="-285750">
              <a:buFont typeface="Arial" panose="020B0604020202020204" pitchFamily="34" charset="0"/>
              <a:buChar char="•"/>
            </a:pPr>
            <a:r>
              <a:rPr lang="nl-NL" b="0" dirty="0"/>
              <a:t>In contact </a:t>
            </a:r>
            <a:r>
              <a:rPr lang="nl-NL" b="0" dirty="0" err="1"/>
              <a:t>with</a:t>
            </a:r>
            <a:r>
              <a:rPr lang="nl-NL" b="0" dirty="0"/>
              <a:t> </a:t>
            </a:r>
            <a:r>
              <a:rPr lang="nl-NL" b="0" dirty="0" err="1"/>
              <a:t>similar</a:t>
            </a:r>
            <a:r>
              <a:rPr lang="nl-NL" b="0" dirty="0"/>
              <a:t> </a:t>
            </a:r>
            <a:r>
              <a:rPr lang="nl-NL" b="0" dirty="0" err="1"/>
              <a:t>phenomena</a:t>
            </a:r>
            <a:r>
              <a:rPr lang="nl-NL" b="0" dirty="0"/>
              <a:t>, </a:t>
            </a:r>
            <a:r>
              <a:rPr lang="nl-NL" b="0" dirty="0" err="1"/>
              <a:t>within</a:t>
            </a:r>
            <a:r>
              <a:rPr lang="nl-NL" b="0" dirty="0"/>
              <a:t> grammars </a:t>
            </a:r>
            <a:r>
              <a:rPr lang="nl-NL" b="0" dirty="0" err="1"/>
              <a:t>that</a:t>
            </a:r>
            <a:r>
              <a:rPr lang="nl-NL" b="0" dirty="0"/>
              <a:t> are </a:t>
            </a:r>
            <a:r>
              <a:rPr lang="nl-NL" b="0" dirty="0" err="1"/>
              <a:t>exactly</a:t>
            </a:r>
            <a:r>
              <a:rPr lang="nl-NL" b="0" dirty="0"/>
              <a:t> the </a:t>
            </a:r>
            <a:r>
              <a:rPr lang="nl-NL" b="0" dirty="0" err="1"/>
              <a:t>same</a:t>
            </a:r>
            <a:r>
              <a:rPr lang="nl-NL" b="0" dirty="0"/>
              <a:t> BUT for the </a:t>
            </a:r>
            <a:r>
              <a:rPr lang="nl-NL" b="0" dirty="0" err="1"/>
              <a:t>phenomena</a:t>
            </a:r>
            <a:r>
              <a:rPr lang="nl-NL" b="0" dirty="0"/>
              <a:t> we are </a:t>
            </a:r>
            <a:r>
              <a:rPr lang="nl-NL" b="0" dirty="0" err="1"/>
              <a:t>checking</a:t>
            </a:r>
            <a:endParaRPr lang="nl-NL" b="0" dirty="0"/>
          </a:p>
          <a:p>
            <a:endParaRPr lang="nl-NL" b="0" dirty="0"/>
          </a:p>
          <a:p>
            <a:pPr marL="285750" indent="-285750">
              <a:buFont typeface="Arial" panose="020B0604020202020204" pitchFamily="34" charset="0"/>
              <a:buChar char="•"/>
            </a:pPr>
            <a:r>
              <a:rPr lang="nl-NL" b="0" dirty="0"/>
              <a:t>Grammars </a:t>
            </a:r>
            <a:r>
              <a:rPr lang="nl-NL" b="0" dirty="0" err="1"/>
              <a:t>that</a:t>
            </a:r>
            <a:r>
              <a:rPr lang="nl-NL" b="0" dirty="0"/>
              <a:t> </a:t>
            </a:r>
            <a:r>
              <a:rPr lang="nl-NL" b="0" dirty="0" err="1"/>
              <a:t>come</a:t>
            </a:r>
            <a:r>
              <a:rPr lang="nl-NL" b="0" dirty="0"/>
              <a:t> </a:t>
            </a:r>
            <a:r>
              <a:rPr lang="nl-NL" b="0" dirty="0" err="1"/>
              <a:t>to</a:t>
            </a:r>
            <a:r>
              <a:rPr lang="nl-NL" b="0" dirty="0"/>
              <a:t> contact at the </a:t>
            </a:r>
            <a:r>
              <a:rPr lang="nl-NL" b="0" dirty="0" err="1"/>
              <a:t>same</a:t>
            </a:r>
            <a:r>
              <a:rPr lang="nl-NL" b="0" dirty="0"/>
              <a:t> time, in </a:t>
            </a:r>
            <a:r>
              <a:rPr lang="nl-NL" b="0" dirty="0" err="1"/>
              <a:t>very</a:t>
            </a:r>
            <a:r>
              <a:rPr lang="nl-NL" b="0" dirty="0"/>
              <a:t> </a:t>
            </a:r>
            <a:r>
              <a:rPr lang="nl-NL" b="0" dirty="0" err="1"/>
              <a:t>similar</a:t>
            </a:r>
            <a:r>
              <a:rPr lang="nl-NL" b="0" dirty="0"/>
              <a:t> </a:t>
            </a:r>
            <a:r>
              <a:rPr lang="nl-NL" b="0" dirty="0" err="1"/>
              <a:t>socio-linguistic</a:t>
            </a:r>
            <a:r>
              <a:rPr lang="nl-NL" b="0" dirty="0"/>
              <a:t> </a:t>
            </a:r>
            <a:r>
              <a:rPr lang="nl-NL" b="0" dirty="0" err="1"/>
              <a:t>and</a:t>
            </a:r>
            <a:r>
              <a:rPr lang="nl-NL" b="0" dirty="0"/>
              <a:t> </a:t>
            </a:r>
            <a:r>
              <a:rPr lang="nl-NL" b="0" dirty="0" err="1"/>
              <a:t>historical</a:t>
            </a:r>
            <a:r>
              <a:rPr lang="nl-NL" b="0" dirty="0"/>
              <a:t> </a:t>
            </a:r>
            <a:r>
              <a:rPr lang="nl-NL" b="0" dirty="0" err="1"/>
              <a:t>conditions</a:t>
            </a:r>
            <a:endParaRPr lang="nl-NL" b="0"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14</a:t>
            </a:fld>
            <a:endParaRPr lang="en-GB" dirty="0"/>
          </a:p>
        </p:txBody>
      </p:sp>
    </p:spTree>
    <p:extLst>
      <p:ext uri="{BB962C8B-B14F-4D97-AF65-F5344CB8AC3E}">
        <p14:creationId xmlns:p14="http://schemas.microsoft.com/office/powerpoint/2010/main" val="3346611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BB61-991F-4E98-B76A-0C438F6DC286}"/>
              </a:ext>
            </a:extLst>
          </p:cNvPr>
          <p:cNvSpPr>
            <a:spLocks noGrp="1"/>
          </p:cNvSpPr>
          <p:nvPr>
            <p:ph type="title"/>
          </p:nvPr>
        </p:nvSpPr>
        <p:spPr/>
        <p:txBody>
          <a:bodyPr/>
          <a:lstStyle/>
          <a:p>
            <a:r>
              <a:rPr lang="nl-NL" dirty="0"/>
              <a:t>EC </a:t>
            </a:r>
            <a:r>
              <a:rPr lang="nl-NL" dirty="0" err="1"/>
              <a:t>vs</a:t>
            </a:r>
            <a:r>
              <a:rPr lang="nl-NL" dirty="0"/>
              <a:t> CIC</a:t>
            </a:r>
            <a:endParaRPr lang="en-US" dirty="0"/>
          </a:p>
        </p:txBody>
      </p:sp>
      <p:sp>
        <p:nvSpPr>
          <p:cNvPr id="3" name="Content Placeholder 2">
            <a:extLst>
              <a:ext uri="{FF2B5EF4-FFF2-40B4-BE49-F238E27FC236}">
                <a16:creationId xmlns:a16="http://schemas.microsoft.com/office/drawing/2014/main" id="{DEFD02AA-A28A-446E-B8E7-A101618FD3D0}"/>
              </a:ext>
            </a:extLst>
          </p:cNvPr>
          <p:cNvSpPr>
            <a:spLocks noGrp="1"/>
          </p:cNvSpPr>
          <p:nvPr>
            <p:ph idx="1"/>
          </p:nvPr>
        </p:nvSpPr>
        <p:spPr/>
        <p:txBody>
          <a:bodyPr/>
          <a:lstStyle/>
          <a:p>
            <a:r>
              <a:rPr lang="en-US" dirty="0"/>
              <a:t>Grammars: A, B, C, D, E</a:t>
            </a:r>
          </a:p>
          <a:p>
            <a:r>
              <a:rPr lang="nl-NL" b="0" dirty="0" err="1"/>
              <a:t>Identical</a:t>
            </a:r>
            <a:r>
              <a:rPr lang="nl-NL" b="0" dirty="0"/>
              <a:t> (in </a:t>
            </a:r>
            <a:r>
              <a:rPr lang="nl-NL" b="0" dirty="0" err="1"/>
              <a:t>the</a:t>
            </a:r>
            <a:r>
              <a:rPr lang="nl-NL" b="0" dirty="0"/>
              <a:t> </a:t>
            </a:r>
            <a:r>
              <a:rPr lang="nl-NL" b="0" dirty="0" err="1"/>
              <a:t>same</a:t>
            </a:r>
            <a:r>
              <a:rPr lang="nl-NL" b="0" dirty="0"/>
              <a:t> domain) but </a:t>
            </a:r>
            <a:r>
              <a:rPr lang="nl-NL" b="0" dirty="0" err="1"/>
              <a:t>for</a:t>
            </a:r>
            <a:r>
              <a:rPr lang="nl-NL" b="0" dirty="0"/>
              <a:t> </a:t>
            </a:r>
            <a:r>
              <a:rPr lang="nl-NL" b="0" dirty="0" err="1"/>
              <a:t>one</a:t>
            </a:r>
            <a:r>
              <a:rPr lang="nl-NL" b="0" dirty="0"/>
              <a:t> element X</a:t>
            </a:r>
            <a:endParaRPr lang="en-US" b="0" dirty="0"/>
          </a:p>
          <a:p>
            <a:endParaRPr lang="en-US" dirty="0"/>
          </a:p>
          <a:p>
            <a:r>
              <a:rPr lang="en-US" dirty="0"/>
              <a:t>					Grammar B</a:t>
            </a:r>
          </a:p>
          <a:p>
            <a:r>
              <a:rPr lang="en-US" dirty="0"/>
              <a:t>Feature X in grammar A </a:t>
            </a:r>
            <a:r>
              <a:rPr lang="en-US" b="0" dirty="0"/>
              <a:t>in contact with 	</a:t>
            </a:r>
            <a:r>
              <a:rPr lang="en-US" dirty="0"/>
              <a:t>Grammar C</a:t>
            </a:r>
          </a:p>
          <a:p>
            <a:r>
              <a:rPr lang="en-US" dirty="0"/>
              <a:t>					Grammar D			AND			Grammar E</a:t>
            </a:r>
          </a:p>
          <a:p>
            <a:r>
              <a:rPr lang="en-US" dirty="0"/>
              <a:t>Feature X in grammar A in isolation</a:t>
            </a:r>
          </a:p>
        </p:txBody>
      </p:sp>
      <p:sp>
        <p:nvSpPr>
          <p:cNvPr id="4" name="Slide Number Placeholder 3">
            <a:extLst>
              <a:ext uri="{FF2B5EF4-FFF2-40B4-BE49-F238E27FC236}">
                <a16:creationId xmlns:a16="http://schemas.microsoft.com/office/drawing/2014/main" id="{5CBCF312-7230-49E7-A7EB-1EE78A43D6E7}"/>
              </a:ext>
            </a:extLst>
          </p:cNvPr>
          <p:cNvSpPr>
            <a:spLocks noGrp="1"/>
          </p:cNvSpPr>
          <p:nvPr>
            <p:ph type="sldNum" sz="quarter" idx="12"/>
          </p:nvPr>
        </p:nvSpPr>
        <p:spPr/>
        <p:txBody>
          <a:bodyPr/>
          <a:lstStyle/>
          <a:p>
            <a:fld id="{1336C48C-F87C-4E4B-81EF-5027B17D1F61}" type="slidenum">
              <a:rPr lang="en-GB" smtClean="0"/>
              <a:pPr/>
              <a:t>15</a:t>
            </a:fld>
            <a:endParaRPr lang="en-GB" dirty="0"/>
          </a:p>
        </p:txBody>
      </p:sp>
      <p:sp>
        <p:nvSpPr>
          <p:cNvPr id="5" name="Text Placeholder 4">
            <a:extLst>
              <a:ext uri="{FF2B5EF4-FFF2-40B4-BE49-F238E27FC236}">
                <a16:creationId xmlns:a16="http://schemas.microsoft.com/office/drawing/2014/main" id="{413C208D-F042-4C2B-8AEB-09088ADEFD28}"/>
              </a:ext>
            </a:extLst>
          </p:cNvPr>
          <p:cNvSpPr>
            <a:spLocks noGrp="1"/>
          </p:cNvSpPr>
          <p:nvPr>
            <p:ph type="body" sz="quarter" idx="15"/>
          </p:nvPr>
        </p:nvSpPr>
        <p:spPr/>
        <p:txBody>
          <a:bodyPr/>
          <a:lstStyle/>
          <a:p>
            <a:endParaRPr lang="en-US"/>
          </a:p>
        </p:txBody>
      </p:sp>
      <p:sp>
        <p:nvSpPr>
          <p:cNvPr id="6" name="Left Brace 5">
            <a:extLst>
              <a:ext uri="{FF2B5EF4-FFF2-40B4-BE49-F238E27FC236}">
                <a16:creationId xmlns:a16="http://schemas.microsoft.com/office/drawing/2014/main" id="{BF385A09-E9CF-4996-86B4-A0B87CE2E032}"/>
              </a:ext>
            </a:extLst>
          </p:cNvPr>
          <p:cNvSpPr/>
          <p:nvPr/>
        </p:nvSpPr>
        <p:spPr>
          <a:xfrm>
            <a:off x="5508104" y="3212976"/>
            <a:ext cx="288032" cy="1008112"/>
          </a:xfrm>
          <a:prstGeom prst="leftBrace">
            <a:avLst>
              <a:gd name="adj1" fmla="val 8333"/>
              <a:gd name="adj2" fmla="val 4471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3145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36C48C-F87C-4E4B-81EF-5027B17D1F61}" type="slidenum">
              <a:rPr lang="en-GB" smtClean="0"/>
              <a:pPr/>
              <a:t>16</a:t>
            </a:fld>
            <a:endParaRPr lang="en-GB"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412776"/>
            <a:ext cx="6033812" cy="4211601"/>
          </a:xfrm>
        </p:spPr>
      </p:pic>
    </p:spTree>
    <p:extLst>
      <p:ext uri="{BB962C8B-B14F-4D97-AF65-F5344CB8AC3E}">
        <p14:creationId xmlns:p14="http://schemas.microsoft.com/office/powerpoint/2010/main" val="105582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547" y="764704"/>
            <a:ext cx="7467600" cy="634082"/>
          </a:xfrm>
        </p:spPr>
        <p:txBody>
          <a:bodyPr anchor="t">
            <a:normAutofit/>
          </a:bodyPr>
          <a:lstStyle/>
          <a:p>
            <a:r>
              <a:rPr lang="en-US" dirty="0"/>
              <a:t>Microcontact</a:t>
            </a:r>
            <a:endParaRPr lang="nl-NL" dirty="0"/>
          </a:p>
        </p:txBody>
      </p:sp>
      <p:sp>
        <p:nvSpPr>
          <p:cNvPr id="3" name="Content Placeholder 2"/>
          <p:cNvSpPr>
            <a:spLocks noGrp="1"/>
          </p:cNvSpPr>
          <p:nvPr>
            <p:ph sz="quarter" idx="1"/>
          </p:nvPr>
        </p:nvSpPr>
        <p:spPr/>
        <p:txBody>
          <a:bodyPr/>
          <a:lstStyle/>
          <a:p>
            <a:endParaRPr lang="nl-NL"/>
          </a:p>
        </p:txBody>
      </p:sp>
      <p:sp>
        <p:nvSpPr>
          <p:cNvPr id="4" name="Slide Number Placeholder 3"/>
          <p:cNvSpPr>
            <a:spLocks noGrp="1"/>
          </p:cNvSpPr>
          <p:nvPr>
            <p:ph type="sldNum" sz="quarter" idx="15"/>
          </p:nvPr>
        </p:nvSpPr>
        <p:spPr/>
        <p:txBody>
          <a:bodyPr/>
          <a:lstStyle/>
          <a:p>
            <a:fld id="{223DC096-09C6-4B3E-BF35-9B3A44FEF2C4}" type="slidenum">
              <a:rPr lang="nl-NL" smtClean="0"/>
              <a:t>17</a:t>
            </a:fld>
            <a:endParaRPr lang="nl-NL"/>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4176464" cy="4608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910259" y="1619582"/>
            <a:ext cx="3430103" cy="4439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13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836712"/>
            <a:ext cx="7308000" cy="910753"/>
          </a:xfrm>
        </p:spPr>
        <p:txBody>
          <a:bodyPr/>
          <a:lstStyle/>
          <a:p>
            <a:r>
              <a:rPr lang="nl-NL" dirty="0" err="1"/>
              <a:t>Italian</a:t>
            </a:r>
            <a:r>
              <a:rPr lang="nl-NL" dirty="0"/>
              <a:t> </a:t>
            </a:r>
            <a:r>
              <a:rPr lang="nl-NL" dirty="0" err="1"/>
              <a:t>emigrants</a:t>
            </a:r>
            <a:endParaRPr lang="nl-NL" dirty="0"/>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1188" y="2708920"/>
            <a:ext cx="6511331" cy="3719288"/>
          </a:xfrm>
        </p:spPr>
      </p:pic>
      <p:sp>
        <p:nvSpPr>
          <p:cNvPr id="4" name="Slide Number Placeholder 3"/>
          <p:cNvSpPr>
            <a:spLocks noGrp="1"/>
          </p:cNvSpPr>
          <p:nvPr>
            <p:ph type="sldNum" sz="quarter" idx="15"/>
          </p:nvPr>
        </p:nvSpPr>
        <p:spPr/>
        <p:txBody>
          <a:bodyPr/>
          <a:lstStyle/>
          <a:p>
            <a:fld id="{223DC096-09C6-4B3E-BF35-9B3A44FEF2C4}" type="slidenum">
              <a:rPr lang="nl-NL" smtClean="0"/>
              <a:t>18</a:t>
            </a:fld>
            <a:endParaRPr lang="nl-NL"/>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052736"/>
            <a:ext cx="4057650" cy="35909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196752"/>
            <a:ext cx="6923160" cy="4849557"/>
          </a:xfrm>
          <a:prstGeom prst="rect">
            <a:avLst/>
          </a:prstGeom>
        </p:spPr>
      </p:pic>
    </p:spTree>
    <p:extLst>
      <p:ext uri="{BB962C8B-B14F-4D97-AF65-F5344CB8AC3E}">
        <p14:creationId xmlns:p14="http://schemas.microsoft.com/office/powerpoint/2010/main" val="360142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3568" y="1340768"/>
            <a:ext cx="6264696" cy="3828425"/>
          </a:xfrm>
          <a:prstGeom prst="rect">
            <a:avLst/>
          </a:prstGeom>
          <a:ln>
            <a:noFill/>
          </a:ln>
          <a:effectLst>
            <a:softEdge rad="112500"/>
          </a:effectLst>
        </p:spPr>
      </p:pic>
      <p:sp>
        <p:nvSpPr>
          <p:cNvPr id="4" name="Slide Number Placeholder 3"/>
          <p:cNvSpPr>
            <a:spLocks noGrp="1"/>
          </p:cNvSpPr>
          <p:nvPr>
            <p:ph type="sldNum" sz="quarter" idx="15"/>
          </p:nvPr>
        </p:nvSpPr>
        <p:spPr/>
        <p:txBody>
          <a:bodyPr/>
          <a:lstStyle/>
          <a:p>
            <a:fld id="{223DC096-09C6-4B3E-BF35-9B3A44FEF2C4}" type="slidenum">
              <a:rPr lang="nl-NL" smtClean="0"/>
              <a:t>19</a:t>
            </a:fld>
            <a:endParaRPr lang="nl-NL"/>
          </a:p>
        </p:txBody>
      </p:sp>
      <p:sp>
        <p:nvSpPr>
          <p:cNvPr id="7" name="TextBox 6"/>
          <p:cNvSpPr txBox="1"/>
          <p:nvPr/>
        </p:nvSpPr>
        <p:spPr>
          <a:xfrm>
            <a:off x="683568" y="5085184"/>
            <a:ext cx="7128792" cy="1600438"/>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t>The socio-historical conditions in which the languages came in contact are practically identical; we can factor out most extra-linguistic causes </a:t>
            </a:r>
          </a:p>
          <a:p>
            <a:pPr marL="285750" indent="-285750">
              <a:buFont typeface="Wingdings" panose="05000000000000000000" pitchFamily="2" charset="2"/>
              <a:buChar char="ü"/>
            </a:pPr>
            <a:r>
              <a:rPr lang="en-US" sz="1600" dirty="0"/>
              <a:t>We can still observe optional structures in 1st generation emigrants</a:t>
            </a:r>
          </a:p>
          <a:p>
            <a:endParaRPr lang="nl-NL" dirty="0"/>
          </a:p>
        </p:txBody>
      </p:sp>
      <p:sp>
        <p:nvSpPr>
          <p:cNvPr id="8" name="Title 1"/>
          <p:cNvSpPr>
            <a:spLocks noGrp="1"/>
          </p:cNvSpPr>
          <p:nvPr>
            <p:ph type="title"/>
          </p:nvPr>
        </p:nvSpPr>
        <p:spPr>
          <a:xfrm>
            <a:off x="436547" y="764704"/>
            <a:ext cx="7467600" cy="634082"/>
          </a:xfrm>
        </p:spPr>
        <p:txBody>
          <a:bodyPr anchor="t">
            <a:normAutofit/>
          </a:bodyPr>
          <a:lstStyle/>
          <a:p>
            <a:r>
              <a:rPr lang="en-US" dirty="0"/>
              <a:t>Observing change in contact</a:t>
            </a:r>
            <a:endParaRPr lang="nl-NL" dirty="0"/>
          </a:p>
        </p:txBody>
      </p:sp>
    </p:spTree>
    <p:extLst>
      <p:ext uri="{BB962C8B-B14F-4D97-AF65-F5344CB8AC3E}">
        <p14:creationId xmlns:p14="http://schemas.microsoft.com/office/powerpoint/2010/main" val="22801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Syntactic</a:t>
            </a:r>
            <a:r>
              <a:rPr lang="nl-NL" dirty="0"/>
              <a:t> change</a:t>
            </a:r>
          </a:p>
        </p:txBody>
      </p:sp>
      <p:sp>
        <p:nvSpPr>
          <p:cNvPr id="3" name="Content Placeholder 2"/>
          <p:cNvSpPr>
            <a:spLocks noGrp="1"/>
          </p:cNvSpPr>
          <p:nvPr>
            <p:ph idx="1"/>
          </p:nvPr>
        </p:nvSpPr>
        <p:spPr>
          <a:xfrm>
            <a:off x="1188000" y="2428235"/>
            <a:ext cx="7272432" cy="3809077"/>
          </a:xfrm>
        </p:spPr>
        <p:txBody>
          <a:bodyPr/>
          <a:lstStyle/>
          <a:p>
            <a:pPr marL="285750" indent="-285750">
              <a:buFont typeface="Arial" panose="020B0604020202020204" pitchFamily="34" charset="0"/>
              <a:buChar char="•"/>
            </a:pPr>
            <a:r>
              <a:rPr lang="en-GB" b="0" dirty="0"/>
              <a:t>From an internalist perspective: once a grammar is acquired it will not change. </a:t>
            </a:r>
          </a:p>
          <a:p>
            <a:pPr marL="285750" indent="-285750">
              <a:buFont typeface="Arial" panose="020B0604020202020204" pitchFamily="34" charset="0"/>
              <a:buChar char="•"/>
            </a:pPr>
            <a:r>
              <a:rPr lang="en-GB" b="0" dirty="0"/>
              <a:t>Phonology and morphology can change, but </a:t>
            </a:r>
            <a:r>
              <a:rPr lang="en-GB" dirty="0"/>
              <a:t>syntax should not</a:t>
            </a:r>
            <a:r>
              <a:rPr lang="en-GB" b="0" dirty="0"/>
              <a:t>. </a:t>
            </a:r>
          </a:p>
          <a:p>
            <a:pPr marL="285750" indent="-285750">
              <a:buFont typeface="Arial" panose="020B0604020202020204" pitchFamily="34" charset="0"/>
              <a:buChar char="•"/>
            </a:pPr>
            <a:r>
              <a:rPr lang="en-GB" b="0" dirty="0"/>
              <a:t>There is no way to move from E-language to I-language once the I-language is fixed </a:t>
            </a:r>
            <a:r>
              <a:rPr lang="en-GB" sz="1200" b="0" dirty="0"/>
              <a:t>(Chomsky 1957 </a:t>
            </a:r>
            <a:r>
              <a:rPr lang="en-GB" sz="1200" b="0" dirty="0" err="1"/>
              <a:t>ff</a:t>
            </a:r>
            <a:r>
              <a:rPr lang="en-GB" sz="1200" b="0" dirty="0"/>
              <a:t>)</a:t>
            </a:r>
            <a:r>
              <a:rPr lang="en-GB" b="0" dirty="0"/>
              <a:t>. </a:t>
            </a:r>
          </a:p>
          <a:p>
            <a:endParaRPr lang="en-GB" b="0" dirty="0"/>
          </a:p>
          <a:p>
            <a:pPr marL="285750" indent="-285750">
              <a:buFont typeface="Arial" panose="020B0604020202020204" pitchFamily="34" charset="0"/>
              <a:buChar char="•"/>
            </a:pPr>
            <a:r>
              <a:rPr lang="en-GB" b="0" dirty="0" err="1"/>
              <a:t>Longobardi’s</a:t>
            </a:r>
            <a:r>
              <a:rPr lang="en-GB" b="0" dirty="0"/>
              <a:t> recent work: </a:t>
            </a:r>
            <a:r>
              <a:rPr lang="en-GB" dirty="0"/>
              <a:t>syntactic change always happens together with some other change</a:t>
            </a:r>
            <a:r>
              <a:rPr lang="en-GB" b="0" dirty="0"/>
              <a:t>, be it phonological, morphological or semantic (</a:t>
            </a:r>
            <a:r>
              <a:rPr lang="en-GB" dirty="0"/>
              <a:t>inertia</a:t>
            </a:r>
            <a:r>
              <a:rPr lang="en-GB" b="0" dirty="0"/>
              <a:t>) </a:t>
            </a:r>
            <a:r>
              <a:rPr lang="en-GB" sz="1200" b="0" dirty="0"/>
              <a:t>(originally proposed by Keenan 2002, </a:t>
            </a:r>
            <a:r>
              <a:rPr lang="en-GB" sz="1200" b="0" dirty="0" err="1"/>
              <a:t>Longobardi</a:t>
            </a:r>
            <a:r>
              <a:rPr lang="en-GB" sz="1200" b="0" dirty="0"/>
              <a:t> 2001)</a:t>
            </a:r>
            <a:r>
              <a:rPr lang="en-GB" b="0" dirty="0"/>
              <a:t>. </a:t>
            </a:r>
          </a:p>
          <a:p>
            <a:pPr marL="285750" indent="-285750">
              <a:buFont typeface="Arial" panose="020B0604020202020204" pitchFamily="34" charset="0"/>
              <a:buChar char="•"/>
            </a:pPr>
            <a:r>
              <a:rPr lang="nl-NL" b="0" dirty="0"/>
              <a:t>(but Owens 1996:</a:t>
            </a:r>
            <a:r>
              <a:rPr lang="nl-NL" dirty="0"/>
              <a:t> </a:t>
            </a:r>
            <a:r>
              <a:rPr lang="nl-NL" b="0" dirty="0"/>
              <a:t>first syntax changes, </a:t>
            </a:r>
            <a:r>
              <a:rPr lang="nl-NL" b="0" dirty="0" err="1"/>
              <a:t>then</a:t>
            </a:r>
            <a:r>
              <a:rPr lang="nl-NL" b="0" dirty="0"/>
              <a:t> we </a:t>
            </a:r>
            <a:r>
              <a:rPr lang="nl-NL" b="0" dirty="0" err="1"/>
              <a:t>see</a:t>
            </a:r>
            <a:r>
              <a:rPr lang="nl-NL" b="0" dirty="0"/>
              <a:t> the reflex in </a:t>
            </a:r>
            <a:r>
              <a:rPr lang="nl-NL" b="0" dirty="0" err="1"/>
              <a:t>morphology</a:t>
            </a:r>
            <a:r>
              <a:rPr lang="nl-NL" b="0" dirty="0"/>
              <a:t>; </a:t>
            </a:r>
            <a:r>
              <a:rPr lang="nl-NL" b="0" dirty="0" err="1"/>
              <a:t>see</a:t>
            </a:r>
            <a:r>
              <a:rPr lang="nl-NL" b="0" dirty="0"/>
              <a:t> </a:t>
            </a:r>
            <a:r>
              <a:rPr lang="nl-NL" b="0" dirty="0" err="1"/>
              <a:t>also</a:t>
            </a:r>
            <a:r>
              <a:rPr lang="nl-NL" b="0" dirty="0"/>
              <a:t> </a:t>
            </a:r>
            <a:r>
              <a:rPr lang="nl-NL" b="0" dirty="0" err="1"/>
              <a:t>Reintges</a:t>
            </a:r>
            <a:r>
              <a:rPr lang="nl-NL" b="0" dirty="0"/>
              <a:t>)</a:t>
            </a:r>
            <a:endParaRPr lang="nl-NL" dirty="0"/>
          </a:p>
          <a:p>
            <a:pPr marL="285750" indent="-285750">
              <a:buFont typeface="Arial" panose="020B0604020202020204" pitchFamily="34" charset="0"/>
              <a:buChar char="•"/>
            </a:pPr>
            <a:endParaRPr lang="nl-NL" b="0"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2</a:t>
            </a:fld>
            <a:endParaRPr lang="en-GB" dirty="0"/>
          </a:p>
        </p:txBody>
      </p:sp>
    </p:spTree>
    <p:extLst>
      <p:ext uri="{BB962C8B-B14F-4D97-AF65-F5344CB8AC3E}">
        <p14:creationId xmlns:p14="http://schemas.microsoft.com/office/powerpoint/2010/main" val="115549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923928" y="4077072"/>
            <a:ext cx="1537777" cy="1242138"/>
          </a:xfrm>
          <a:prstGeom prst="ellipse">
            <a:avLst/>
          </a:prstGeom>
          <a:solidFill>
            <a:srgbClr val="FFFF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Content Placeholder 2"/>
          <p:cNvSpPr>
            <a:spLocks noGrp="1"/>
          </p:cNvSpPr>
          <p:nvPr>
            <p:ph sz="quarter" idx="1"/>
          </p:nvPr>
        </p:nvSpPr>
        <p:spPr>
          <a:xfrm>
            <a:off x="476811" y="2132856"/>
            <a:ext cx="7467600" cy="4341096"/>
          </a:xfrm>
        </p:spPr>
        <p:txBody>
          <a:bodyPr/>
          <a:lstStyle/>
          <a:p>
            <a:pPr algn="just"/>
            <a:r>
              <a:rPr lang="en-US" dirty="0"/>
              <a:t>‘</a:t>
            </a:r>
            <a:r>
              <a:rPr lang="en-US" b="0" dirty="0"/>
              <a:t>In order to gain a deeper insight into the actual triggering of the borrowing process, we need to zoom in on the initiation phase itself’                                                                                             </a:t>
            </a:r>
          </a:p>
          <a:p>
            <a:pPr marL="0" indent="0" algn="just">
              <a:buNone/>
            </a:pPr>
            <a:r>
              <a:rPr lang="en-US" b="0" dirty="0"/>
              <a:t>					(</a:t>
            </a:r>
            <a:r>
              <a:rPr lang="en-US" b="0" dirty="0" err="1"/>
              <a:t>Matras</a:t>
            </a:r>
            <a:r>
              <a:rPr lang="en-US" b="0" dirty="0"/>
              <a:t> 2011:225)</a:t>
            </a:r>
          </a:p>
          <a:p>
            <a:endParaRPr lang="en-US" b="0" dirty="0"/>
          </a:p>
          <a:p>
            <a:r>
              <a:rPr lang="en-US" b="0" dirty="0"/>
              <a:t>Look at optional structures: points of choice</a:t>
            </a:r>
          </a:p>
          <a:p>
            <a:endParaRPr lang="en-US" dirty="0"/>
          </a:p>
          <a:p>
            <a:pPr marL="0" indent="0">
              <a:buNone/>
            </a:pPr>
            <a:endParaRPr lang="en-US" dirty="0"/>
          </a:p>
        </p:txBody>
      </p:sp>
      <p:sp>
        <p:nvSpPr>
          <p:cNvPr id="4" name="Slide Number Placeholder 3"/>
          <p:cNvSpPr>
            <a:spLocks noGrp="1"/>
          </p:cNvSpPr>
          <p:nvPr>
            <p:ph type="sldNum" sz="quarter" idx="15"/>
          </p:nvPr>
        </p:nvSpPr>
        <p:spPr/>
        <p:txBody>
          <a:bodyPr/>
          <a:lstStyle/>
          <a:p>
            <a:fld id="{223DC096-09C6-4B3E-BF35-9B3A44FEF2C4}" type="slidenum">
              <a:rPr lang="nl-NL" smtClean="0"/>
              <a:t>20</a:t>
            </a:fld>
            <a:endParaRPr lang="nl-NL" dirty="0"/>
          </a:p>
        </p:txBody>
      </p:sp>
      <p:sp>
        <p:nvSpPr>
          <p:cNvPr id="6" name="Rectangle 5"/>
          <p:cNvSpPr/>
          <p:nvPr/>
        </p:nvSpPr>
        <p:spPr>
          <a:xfrm>
            <a:off x="2417765" y="4437112"/>
            <a:ext cx="1728192" cy="819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p:cNvSpPr/>
          <p:nvPr/>
        </p:nvSpPr>
        <p:spPr>
          <a:xfrm>
            <a:off x="5306074" y="3789040"/>
            <a:ext cx="1728192" cy="756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a:off x="5292080" y="4941168"/>
            <a:ext cx="1728192" cy="756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xtBox 8"/>
          <p:cNvSpPr txBox="1"/>
          <p:nvPr/>
        </p:nvSpPr>
        <p:spPr>
          <a:xfrm>
            <a:off x="2489773" y="4545124"/>
            <a:ext cx="1584176" cy="369332"/>
          </a:xfrm>
          <a:prstGeom prst="rect">
            <a:avLst/>
          </a:prstGeom>
          <a:noFill/>
        </p:spPr>
        <p:txBody>
          <a:bodyPr wrap="square" rtlCol="0">
            <a:spAutoFit/>
          </a:bodyPr>
          <a:lstStyle/>
          <a:p>
            <a:pPr>
              <a:spcBef>
                <a:spcPts val="600"/>
              </a:spcBef>
              <a:buClr>
                <a:schemeClr val="accent1"/>
              </a:buClr>
              <a:buSzPct val="70000"/>
            </a:pPr>
            <a:r>
              <a:rPr lang="nl-NL" dirty="0">
                <a:ln w="12700">
                  <a:solidFill>
                    <a:schemeClr val="tx1"/>
                  </a:solidFill>
                </a:ln>
              </a:rPr>
              <a:t>clause</a:t>
            </a:r>
          </a:p>
        </p:txBody>
      </p:sp>
      <p:sp>
        <p:nvSpPr>
          <p:cNvPr id="10" name="TextBox 9"/>
          <p:cNvSpPr txBox="1"/>
          <p:nvPr/>
        </p:nvSpPr>
        <p:spPr>
          <a:xfrm>
            <a:off x="5306074" y="3995772"/>
            <a:ext cx="1728192" cy="369332"/>
          </a:xfrm>
          <a:prstGeom prst="rect">
            <a:avLst/>
          </a:prstGeom>
          <a:noFill/>
        </p:spPr>
        <p:txBody>
          <a:bodyPr wrap="square" rtlCol="0">
            <a:spAutoFit/>
          </a:bodyPr>
          <a:lstStyle/>
          <a:p>
            <a:pPr>
              <a:spcBef>
                <a:spcPts val="600"/>
              </a:spcBef>
              <a:buClr>
                <a:schemeClr val="accent1"/>
              </a:buClr>
              <a:buSzPct val="70000"/>
            </a:pPr>
            <a:r>
              <a:rPr lang="en-US" dirty="0">
                <a:ln w="12700">
                  <a:solidFill>
                    <a:schemeClr val="tx1"/>
                  </a:solidFill>
                </a:ln>
              </a:rPr>
              <a:t>Structure 1</a:t>
            </a:r>
            <a:endParaRPr lang="nl-NL" dirty="0">
              <a:ln w="12700">
                <a:solidFill>
                  <a:schemeClr val="tx1"/>
                </a:solidFill>
              </a:ln>
            </a:endParaRPr>
          </a:p>
        </p:txBody>
      </p:sp>
      <p:sp>
        <p:nvSpPr>
          <p:cNvPr id="11" name="TextBox 10"/>
          <p:cNvSpPr txBox="1"/>
          <p:nvPr/>
        </p:nvSpPr>
        <p:spPr>
          <a:xfrm>
            <a:off x="5306074" y="5134544"/>
            <a:ext cx="1728192" cy="369332"/>
          </a:xfrm>
          <a:prstGeom prst="rect">
            <a:avLst/>
          </a:prstGeom>
          <a:noFill/>
        </p:spPr>
        <p:txBody>
          <a:bodyPr wrap="square" rtlCol="0">
            <a:spAutoFit/>
          </a:bodyPr>
          <a:lstStyle/>
          <a:p>
            <a:pPr>
              <a:spcBef>
                <a:spcPts val="600"/>
              </a:spcBef>
              <a:buClr>
                <a:schemeClr val="accent1"/>
              </a:buClr>
              <a:buSzPct val="70000"/>
            </a:pPr>
            <a:r>
              <a:rPr lang="en-US" dirty="0">
                <a:ln w="12700">
                  <a:solidFill>
                    <a:schemeClr val="tx1"/>
                  </a:solidFill>
                </a:ln>
                <a:solidFill>
                  <a:srgbClr val="C00000"/>
                </a:solidFill>
              </a:rPr>
              <a:t>Structure 2</a:t>
            </a:r>
            <a:endParaRPr lang="nl-NL" dirty="0">
              <a:ln w="12700">
                <a:solidFill>
                  <a:schemeClr val="tx1"/>
                </a:solidFill>
              </a:ln>
              <a:solidFill>
                <a:srgbClr val="C00000"/>
              </a:solidFill>
            </a:endParaRPr>
          </a:p>
        </p:txBody>
      </p:sp>
      <p:sp>
        <p:nvSpPr>
          <p:cNvPr id="12" name="Left-Up Arrow 11"/>
          <p:cNvSpPr/>
          <p:nvPr/>
        </p:nvSpPr>
        <p:spPr>
          <a:xfrm rot="8041670">
            <a:off x="4368106" y="4316154"/>
            <a:ext cx="792088" cy="774086"/>
          </a:xfrm>
          <a:prstGeom prst="lef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4" name="Title 1"/>
          <p:cNvSpPr txBox="1">
            <a:spLocks/>
          </p:cNvSpPr>
          <p:nvPr/>
        </p:nvSpPr>
        <p:spPr>
          <a:xfrm>
            <a:off x="556611" y="1104637"/>
            <a:ext cx="7308000" cy="910753"/>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mj-cs"/>
              </a:defRPr>
            </a:lvl1pPr>
          </a:lstStyle>
          <a:p>
            <a:pPr lvl="0"/>
            <a:r>
              <a:rPr lang="nl-NL" dirty="0" err="1"/>
              <a:t>Zooming</a:t>
            </a:r>
            <a:r>
              <a:rPr lang="nl-NL" dirty="0"/>
              <a:t> in on change</a:t>
            </a:r>
          </a:p>
        </p:txBody>
      </p:sp>
    </p:spTree>
    <p:extLst>
      <p:ext uri="{BB962C8B-B14F-4D97-AF65-F5344CB8AC3E}">
        <p14:creationId xmlns:p14="http://schemas.microsoft.com/office/powerpoint/2010/main" val="22494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8" grpId="0" animBg="1"/>
      <p:bldP spid="10"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Peppino’s</a:t>
            </a:r>
            <a:r>
              <a:rPr lang="en-US" dirty="0"/>
              <a:t> grammars</a:t>
            </a:r>
            <a:endParaRPr lang="nl-NL" dirty="0"/>
          </a:p>
        </p:txBody>
      </p:sp>
      <p:sp>
        <p:nvSpPr>
          <p:cNvPr id="4" name="Slide Number Placeholder 3"/>
          <p:cNvSpPr>
            <a:spLocks noGrp="1"/>
          </p:cNvSpPr>
          <p:nvPr>
            <p:ph type="sldNum" sz="quarter" idx="12"/>
          </p:nvPr>
        </p:nvSpPr>
        <p:spPr/>
        <p:txBody>
          <a:bodyPr/>
          <a:lstStyle/>
          <a:p>
            <a:pPr>
              <a:defRPr/>
            </a:pPr>
            <a:endParaRPr lang="en-US"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3126369" y="3785386"/>
            <a:ext cx="2386665" cy="1735499"/>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1" y="1268760"/>
            <a:ext cx="2088782" cy="136815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1286489"/>
            <a:ext cx="2088782" cy="136815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268760"/>
            <a:ext cx="2088782" cy="136815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608149"/>
            <a:ext cx="2088782" cy="136815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3042212"/>
            <a:ext cx="2088782" cy="1368152"/>
          </a:xfrm>
          <a:prstGeom prst="rect">
            <a:avLst/>
          </a:prstGeom>
        </p:spPr>
      </p:pic>
      <p:sp>
        <p:nvSpPr>
          <p:cNvPr id="12" name="TextBox 11"/>
          <p:cNvSpPr txBox="1"/>
          <p:nvPr/>
        </p:nvSpPr>
        <p:spPr>
          <a:xfrm>
            <a:off x="3131840" y="2900263"/>
            <a:ext cx="2592288" cy="707886"/>
          </a:xfrm>
          <a:prstGeom prst="rect">
            <a:avLst/>
          </a:prstGeom>
          <a:noFill/>
        </p:spPr>
        <p:txBody>
          <a:bodyPr wrap="square" rtlCol="0">
            <a:spAutoFit/>
          </a:bodyPr>
          <a:lstStyle/>
          <a:p>
            <a:pPr algn="l"/>
            <a:r>
              <a:rPr lang="en-US" b="1" dirty="0">
                <a:solidFill>
                  <a:schemeClr val="tx1"/>
                </a:solidFill>
              </a:rPr>
              <a:t>Many choices: Spanish vs Neapolitan</a:t>
            </a:r>
            <a:endParaRPr lang="nl-NL" b="1" dirty="0">
              <a:solidFill>
                <a:schemeClr val="tx1"/>
              </a:solidFill>
            </a:endParaRPr>
          </a:p>
        </p:txBody>
      </p:sp>
      <p:sp>
        <p:nvSpPr>
          <p:cNvPr id="14" name="TextBox 13"/>
          <p:cNvSpPr txBox="1"/>
          <p:nvPr/>
        </p:nvSpPr>
        <p:spPr>
          <a:xfrm>
            <a:off x="762000" y="2688269"/>
            <a:ext cx="2009799" cy="646331"/>
          </a:xfrm>
          <a:prstGeom prst="rect">
            <a:avLst/>
          </a:prstGeom>
          <a:noFill/>
        </p:spPr>
        <p:txBody>
          <a:bodyPr wrap="square" rtlCol="0">
            <a:spAutoFit/>
          </a:bodyPr>
          <a:lstStyle/>
          <a:p>
            <a:pPr algn="l"/>
            <a:r>
              <a:rPr lang="en-US" sz="1800" b="1" dirty="0">
                <a:solidFill>
                  <a:schemeClr val="tx1"/>
                </a:solidFill>
              </a:rPr>
              <a:t>Auxiliary selection or not?</a:t>
            </a:r>
            <a:endParaRPr lang="nl-NL" sz="1800" b="1" dirty="0">
              <a:solidFill>
                <a:schemeClr val="tx1"/>
              </a:solidFill>
            </a:endParaRPr>
          </a:p>
        </p:txBody>
      </p:sp>
      <p:sp>
        <p:nvSpPr>
          <p:cNvPr id="15" name="TextBox 14"/>
          <p:cNvSpPr txBox="1"/>
          <p:nvPr/>
        </p:nvSpPr>
        <p:spPr>
          <a:xfrm>
            <a:off x="6051651" y="4653136"/>
            <a:ext cx="2009799" cy="646331"/>
          </a:xfrm>
          <a:prstGeom prst="rect">
            <a:avLst/>
          </a:prstGeom>
          <a:noFill/>
        </p:spPr>
        <p:txBody>
          <a:bodyPr wrap="square" rtlCol="0">
            <a:spAutoFit/>
          </a:bodyPr>
          <a:lstStyle/>
          <a:p>
            <a:pPr algn="l"/>
            <a:r>
              <a:rPr lang="en-US" sz="1800" b="1" dirty="0">
                <a:solidFill>
                  <a:schemeClr val="tx1"/>
                </a:solidFill>
              </a:rPr>
              <a:t>Differential Object Marking or not?</a:t>
            </a:r>
            <a:endParaRPr lang="nl-NL" sz="1800" b="1" dirty="0">
              <a:solidFill>
                <a:schemeClr val="tx1"/>
              </a:solidFill>
            </a:endParaRPr>
          </a:p>
        </p:txBody>
      </p:sp>
      <p:sp>
        <p:nvSpPr>
          <p:cNvPr id="16" name="TextBox 15"/>
          <p:cNvSpPr txBox="1"/>
          <p:nvPr/>
        </p:nvSpPr>
        <p:spPr>
          <a:xfrm>
            <a:off x="323528" y="5789295"/>
            <a:ext cx="8604447" cy="400110"/>
          </a:xfrm>
          <a:prstGeom prst="rect">
            <a:avLst/>
          </a:prstGeom>
          <a:noFill/>
        </p:spPr>
        <p:txBody>
          <a:bodyPr wrap="square" rtlCol="0">
            <a:spAutoFit/>
          </a:bodyPr>
          <a:lstStyle/>
          <a:p>
            <a:pPr algn="l"/>
            <a:r>
              <a:rPr lang="en-US" b="1" dirty="0">
                <a:solidFill>
                  <a:schemeClr val="tx1"/>
                </a:solidFill>
              </a:rPr>
              <a:t>We can only see these optionality points through a </a:t>
            </a:r>
            <a:r>
              <a:rPr lang="en-US" b="1" dirty="0" err="1">
                <a:solidFill>
                  <a:schemeClr val="tx1"/>
                </a:solidFill>
              </a:rPr>
              <a:t>microvariational</a:t>
            </a:r>
            <a:r>
              <a:rPr lang="en-US" b="1" dirty="0">
                <a:solidFill>
                  <a:schemeClr val="tx1"/>
                </a:solidFill>
              </a:rPr>
              <a:t> approach</a:t>
            </a:r>
            <a:endParaRPr lang="nl-NL" b="1" dirty="0">
              <a:solidFill>
                <a:schemeClr val="tx1"/>
              </a:solidFill>
            </a:endParaRPr>
          </a:p>
        </p:txBody>
      </p:sp>
      <p:sp>
        <p:nvSpPr>
          <p:cNvPr id="18" name="Slide Number Placeholder 3">
            <a:extLst>
              <a:ext uri="{FF2B5EF4-FFF2-40B4-BE49-F238E27FC236}">
                <a16:creationId xmlns:a16="http://schemas.microsoft.com/office/drawing/2014/main" id="{A55EAE5E-6E9C-4B1A-B26F-DB5CCA9A2B73}"/>
              </a:ext>
            </a:extLst>
          </p:cNvPr>
          <p:cNvSpPr>
            <a:spLocks noGrp="1"/>
          </p:cNvSpPr>
          <p:nvPr>
            <p:ph type="sldNum" sz="quarter" idx="15"/>
          </p:nvPr>
        </p:nvSpPr>
        <p:spPr>
          <a:xfrm>
            <a:off x="7932672" y="6156311"/>
            <a:ext cx="671776" cy="365125"/>
          </a:xfrm>
        </p:spPr>
        <p:txBody>
          <a:bodyPr/>
          <a:lstStyle/>
          <a:p>
            <a:fld id="{223DC096-09C6-4B3E-BF35-9B3A44FEF2C4}" type="slidenum">
              <a:rPr lang="nl-NL" smtClean="0"/>
              <a:t>21</a:t>
            </a:fld>
            <a:endParaRPr lang="nl-NL" dirty="0"/>
          </a:p>
        </p:txBody>
      </p:sp>
    </p:spTree>
    <p:extLst>
      <p:ext uri="{BB962C8B-B14F-4D97-AF65-F5344CB8AC3E}">
        <p14:creationId xmlns:p14="http://schemas.microsoft.com/office/powerpoint/2010/main" val="1029350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2276872"/>
            <a:ext cx="7467600" cy="3477000"/>
          </a:xfrm>
        </p:spPr>
        <p:txBody>
          <a:bodyPr/>
          <a:lstStyle/>
          <a:p>
            <a:r>
              <a:rPr lang="en-US" b="0" dirty="0"/>
              <a:t>Optionality is where change begins</a:t>
            </a:r>
          </a:p>
          <a:p>
            <a:endParaRPr lang="en-US" b="0" dirty="0"/>
          </a:p>
          <a:p>
            <a:pPr marL="285750" indent="-285750">
              <a:buFont typeface="Arial" panose="020B0604020202020204" pitchFamily="34" charset="0"/>
              <a:buChar char="•"/>
            </a:pPr>
            <a:r>
              <a:rPr lang="en-US" b="0" dirty="0"/>
              <a:t>Endogenous change (spontaneous): the structure will become slightly less or more specific, slightly less or more marked (grammaticalization) probably as a consequence of neutralization)</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dirty="0"/>
              <a:t>EC will proceed along a hierarchy of </a:t>
            </a:r>
            <a:r>
              <a:rPr lang="en-US" dirty="0" err="1"/>
              <a:t>markedness</a:t>
            </a:r>
            <a:r>
              <a:rPr lang="en-US" dirty="0"/>
              <a:t> &gt;&gt; later</a:t>
            </a:r>
          </a:p>
          <a:p>
            <a:pPr marL="0" indent="0">
              <a:buNone/>
            </a:pPr>
            <a:endParaRPr lang="en-US" b="0" dirty="0"/>
          </a:p>
          <a:p>
            <a:pPr marL="285750" indent="-285750">
              <a:buFont typeface="Arial" panose="020B0604020202020204" pitchFamily="34" charset="0"/>
              <a:buChar char="•"/>
            </a:pPr>
            <a:r>
              <a:rPr lang="en-US" b="0" dirty="0"/>
              <a:t>Contact-Induced-Change: the structure will (be able to) change more radically</a:t>
            </a:r>
          </a:p>
          <a:p>
            <a:pPr marL="555750" lvl="2" indent="-285750">
              <a:buFont typeface="Arial" panose="020B0604020202020204" pitchFamily="34" charset="0"/>
              <a:buChar char="•"/>
            </a:pPr>
            <a:r>
              <a:rPr lang="en-US" dirty="0"/>
              <a:t>CIC will be more random</a:t>
            </a:r>
          </a:p>
          <a:p>
            <a:endParaRPr lang="nl-NL" b="0" dirty="0"/>
          </a:p>
        </p:txBody>
      </p:sp>
      <p:sp>
        <p:nvSpPr>
          <p:cNvPr id="4" name="Slide Number Placeholder 3"/>
          <p:cNvSpPr>
            <a:spLocks noGrp="1"/>
          </p:cNvSpPr>
          <p:nvPr>
            <p:ph type="sldNum" sz="quarter" idx="15"/>
          </p:nvPr>
        </p:nvSpPr>
        <p:spPr/>
        <p:txBody>
          <a:bodyPr/>
          <a:lstStyle/>
          <a:p>
            <a:fld id="{223DC096-09C6-4B3E-BF35-9B3A44FEF2C4}" type="slidenum">
              <a:rPr lang="nl-NL" smtClean="0"/>
              <a:t>22</a:t>
            </a:fld>
            <a:endParaRPr lang="nl-NL"/>
          </a:p>
        </p:txBody>
      </p:sp>
      <p:sp>
        <p:nvSpPr>
          <p:cNvPr id="5" name="Title 1"/>
          <p:cNvSpPr txBox="1">
            <a:spLocks/>
          </p:cNvSpPr>
          <p:nvPr/>
        </p:nvSpPr>
        <p:spPr>
          <a:xfrm>
            <a:off x="1188000" y="1560014"/>
            <a:ext cx="7308000" cy="910753"/>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mj-cs"/>
              </a:defRPr>
            </a:lvl1pPr>
          </a:lstStyle>
          <a:p>
            <a:pPr lvl="0"/>
            <a:r>
              <a:rPr lang="nl-NL" dirty="0" err="1"/>
              <a:t>What</a:t>
            </a:r>
            <a:r>
              <a:rPr lang="nl-NL" dirty="0"/>
              <a:t> we </a:t>
            </a:r>
            <a:r>
              <a:rPr lang="nl-NL" dirty="0" err="1"/>
              <a:t>expect</a:t>
            </a:r>
            <a:endParaRPr lang="nl-NL" dirty="0"/>
          </a:p>
        </p:txBody>
      </p:sp>
    </p:spTree>
    <p:extLst>
      <p:ext uri="{BB962C8B-B14F-4D97-AF65-F5344CB8AC3E}">
        <p14:creationId xmlns:p14="http://schemas.microsoft.com/office/powerpoint/2010/main" val="21838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Optionality</a:t>
            </a:r>
            <a:endParaRPr lang="nl-NL" dirty="0"/>
          </a:p>
        </p:txBody>
      </p:sp>
      <p:sp>
        <p:nvSpPr>
          <p:cNvPr id="3" name="Content Placeholder 2"/>
          <p:cNvSpPr>
            <a:spLocks noGrp="1"/>
          </p:cNvSpPr>
          <p:nvPr>
            <p:ph idx="1"/>
          </p:nvPr>
        </p:nvSpPr>
        <p:spPr>
          <a:xfrm>
            <a:off x="1188000" y="2428235"/>
            <a:ext cx="7308000" cy="3305021"/>
          </a:xfrm>
        </p:spPr>
        <p:txBody>
          <a:bodyPr/>
          <a:lstStyle/>
          <a:p>
            <a:pPr marL="285750" indent="-285750">
              <a:buFont typeface="Arial" panose="020B0604020202020204" pitchFamily="34" charset="0"/>
              <a:buChar char="•"/>
            </a:pPr>
            <a:r>
              <a:rPr lang="nl-NL" dirty="0" err="1"/>
              <a:t>Syntactic</a:t>
            </a:r>
            <a:r>
              <a:rPr lang="nl-NL" dirty="0"/>
              <a:t> </a:t>
            </a:r>
            <a:r>
              <a:rPr lang="nl-NL" dirty="0" err="1"/>
              <a:t>doublets</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en-GB" b="0" dirty="0"/>
              <a:t>Kroch (1994): syntactic doublets should be categorically </a:t>
            </a:r>
            <a:r>
              <a:rPr lang="en-GB" dirty="0"/>
              <a:t>excluded</a:t>
            </a:r>
            <a:r>
              <a:rPr lang="en-GB" b="0" dirty="0"/>
              <a:t> from stable grammars, although they can be attested in systems that can be viewed as unstable for one reason or another (e.g. developing and interlanguage systems, dying varieties and those undergoing change more generally). </a:t>
            </a:r>
          </a:p>
          <a:p>
            <a:pPr marL="285750" indent="-285750">
              <a:buFont typeface="Arial" panose="020B0604020202020204" pitchFamily="34" charset="0"/>
              <a:buChar char="•"/>
            </a:pPr>
            <a:r>
              <a:rPr lang="en-GB" b="0" dirty="0"/>
              <a:t>These doublets are exactly those that we will investigate, in order to observe change in progress. Optionality will hence refer to syntactic doublets in systems undergoing change, be it EC or CIC.</a:t>
            </a:r>
          </a:p>
          <a:p>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23</a:t>
            </a:fld>
            <a:endParaRPr lang="en-GB" dirty="0"/>
          </a:p>
        </p:txBody>
      </p:sp>
    </p:spTree>
    <p:extLst>
      <p:ext uri="{BB962C8B-B14F-4D97-AF65-F5344CB8AC3E}">
        <p14:creationId xmlns:p14="http://schemas.microsoft.com/office/powerpoint/2010/main" val="2459461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Parameter </a:t>
            </a:r>
            <a:r>
              <a:rPr lang="nl-NL" dirty="0" err="1"/>
              <a:t>hierarchy</a:t>
            </a: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24</a:t>
            </a:fld>
            <a:endParaRPr lang="en-GB" dirty="0"/>
          </a:p>
        </p:txBody>
      </p:sp>
      <p:sp>
        <p:nvSpPr>
          <p:cNvPr id="5" name="Content Placeholder 4">
            <a:extLst>
              <a:ext uri="{FF2B5EF4-FFF2-40B4-BE49-F238E27FC236}">
                <a16:creationId xmlns:a16="http://schemas.microsoft.com/office/drawing/2014/main" id="{0686590F-9A4B-49FC-A147-E054BC6709DE}"/>
              </a:ext>
            </a:extLst>
          </p:cNvPr>
          <p:cNvSpPr>
            <a:spLocks noGrp="1"/>
          </p:cNvSpPr>
          <p:nvPr>
            <p:ph idx="1"/>
          </p:nvPr>
        </p:nvSpPr>
        <p:spPr>
          <a:xfrm>
            <a:off x="1188000" y="2428235"/>
            <a:ext cx="7308000" cy="3728076"/>
          </a:xfrm>
        </p:spPr>
        <p:txBody>
          <a:bodyPr/>
          <a:lstStyle/>
          <a:p>
            <a:r>
              <a:rPr lang="en-US" dirty="0"/>
              <a:t>For a given value v of a parametrically variant feature F:</a:t>
            </a:r>
          </a:p>
          <a:p>
            <a:endParaRPr lang="en-US" dirty="0"/>
          </a:p>
          <a:p>
            <a:r>
              <a:rPr lang="en-US" dirty="0"/>
              <a:t>a. </a:t>
            </a:r>
            <a:r>
              <a:rPr lang="en-US" dirty="0" err="1"/>
              <a:t>Macroparameters</a:t>
            </a:r>
            <a:r>
              <a:rPr lang="en-US" dirty="0"/>
              <a:t>: </a:t>
            </a:r>
            <a:r>
              <a:rPr lang="en-US" b="0" dirty="0"/>
              <a:t>all heads of the relevant type share vi</a:t>
            </a:r>
          </a:p>
          <a:p>
            <a:endParaRPr lang="en-US" dirty="0"/>
          </a:p>
          <a:p>
            <a:r>
              <a:rPr lang="en-US" dirty="0"/>
              <a:t>b. </a:t>
            </a:r>
            <a:r>
              <a:rPr lang="en-US" dirty="0" err="1"/>
              <a:t>Mesoparameters</a:t>
            </a:r>
            <a:r>
              <a:rPr lang="en-US" dirty="0"/>
              <a:t>: </a:t>
            </a:r>
            <a:r>
              <a:rPr lang="en-US" b="0" dirty="0"/>
              <a:t>all functional heads of a given category (e.g. all verbal heads, all nominal heads, all φ-bearing heads or all finite Cs) share v</a:t>
            </a:r>
          </a:p>
          <a:p>
            <a:endParaRPr lang="en-US" dirty="0"/>
          </a:p>
          <a:p>
            <a:r>
              <a:rPr lang="en-US" dirty="0"/>
              <a:t>c. Microparameters: </a:t>
            </a:r>
            <a:r>
              <a:rPr lang="en-US" b="0" dirty="0"/>
              <a:t>a small subclass of functional heads (e.g.</a:t>
            </a:r>
          </a:p>
          <a:p>
            <a:r>
              <a:rPr lang="en-US" b="0" dirty="0"/>
              <a:t>auxiliaries, pronouns) share v</a:t>
            </a:r>
          </a:p>
          <a:p>
            <a:endParaRPr lang="en-US" dirty="0"/>
          </a:p>
          <a:p>
            <a:r>
              <a:rPr lang="en-US" dirty="0"/>
              <a:t>d. </a:t>
            </a:r>
            <a:r>
              <a:rPr lang="en-US" dirty="0" err="1"/>
              <a:t>Nanoparameters</a:t>
            </a:r>
            <a:r>
              <a:rPr lang="en-US" dirty="0"/>
              <a:t>: </a:t>
            </a:r>
            <a:r>
              <a:rPr lang="en-US" b="0" dirty="0"/>
              <a:t>one or more idiosyncratic lexical items are</a:t>
            </a:r>
          </a:p>
          <a:p>
            <a:r>
              <a:rPr lang="en-US" b="0" dirty="0"/>
              <a:t>specified for v</a:t>
            </a:r>
          </a:p>
          <a:p>
            <a:r>
              <a:rPr lang="en-US" dirty="0"/>
              <a:t>			</a:t>
            </a:r>
            <a:r>
              <a:rPr lang="en-US" b="0" dirty="0" err="1"/>
              <a:t>Biberauer</a:t>
            </a:r>
            <a:r>
              <a:rPr lang="en-US" b="0" dirty="0"/>
              <a:t> &amp; Roberts (2012)</a:t>
            </a:r>
          </a:p>
          <a:p>
            <a:endParaRPr lang="en-US" dirty="0"/>
          </a:p>
        </p:txBody>
      </p:sp>
    </p:spTree>
    <p:extLst>
      <p:ext uri="{BB962C8B-B14F-4D97-AF65-F5344CB8AC3E}">
        <p14:creationId xmlns:p14="http://schemas.microsoft.com/office/powerpoint/2010/main" val="1909147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Hypothesis: Contact </a:t>
            </a:r>
            <a:r>
              <a:rPr lang="nl-NL" dirty="0" err="1"/>
              <a:t>forces</a:t>
            </a:r>
            <a:r>
              <a:rPr lang="nl-NL" dirty="0"/>
              <a:t> </a:t>
            </a:r>
            <a:r>
              <a:rPr lang="nl-NL" dirty="0" err="1"/>
              <a:t>reopening</a:t>
            </a:r>
            <a:r>
              <a:rPr lang="nl-NL" dirty="0"/>
              <a:t> of parameters</a:t>
            </a:r>
          </a:p>
        </p:txBody>
      </p:sp>
      <p:sp>
        <p:nvSpPr>
          <p:cNvPr id="3" name="Content Placeholder 2"/>
          <p:cNvSpPr>
            <a:spLocks noGrp="1"/>
          </p:cNvSpPr>
          <p:nvPr>
            <p:ph idx="1"/>
          </p:nvPr>
        </p:nvSpPr>
        <p:spPr>
          <a:xfrm>
            <a:off x="1188000" y="2428235"/>
            <a:ext cx="7308000" cy="3016989"/>
          </a:xfrm>
        </p:spPr>
        <p:txBody>
          <a:bodyPr/>
          <a:lstStyle/>
          <a:p>
            <a:r>
              <a:rPr lang="en-GB" b="0" dirty="0"/>
              <a:t>Following </a:t>
            </a:r>
            <a:r>
              <a:rPr lang="en-GB" b="0" dirty="0" err="1"/>
              <a:t>Kiparsky</a:t>
            </a:r>
            <a:r>
              <a:rPr lang="en-GB" b="0" dirty="0"/>
              <a:t> (2008): change is constrained by UG. </a:t>
            </a:r>
          </a:p>
          <a:p>
            <a:r>
              <a:rPr lang="en-GB" b="0" dirty="0"/>
              <a:t>Hypothesis: UG permits reopening of a parameter, re-setting of a parametric value (at any level), under specific conditions</a:t>
            </a:r>
          </a:p>
          <a:p>
            <a:endParaRPr lang="en-GB" b="0" dirty="0"/>
          </a:p>
          <a:p>
            <a:pPr marL="285750" indent="-285750">
              <a:buFont typeface="Arial" panose="020B0604020202020204" pitchFamily="34" charset="0"/>
              <a:buChar char="•"/>
            </a:pPr>
            <a:r>
              <a:rPr lang="en-GB" b="0" dirty="0"/>
              <a:t> When contact forces the reopening of a parameter, this brings about the possible co-existence of many equivalent (optional) structures. </a:t>
            </a:r>
          </a:p>
          <a:p>
            <a:pPr marL="285750" indent="-285750">
              <a:buFont typeface="Arial" panose="020B0604020202020204" pitchFamily="34" charset="0"/>
              <a:buChar char="•"/>
            </a:pPr>
            <a:r>
              <a:rPr lang="en-GB" b="0" dirty="0"/>
              <a:t>The speaker must set the parameter again, hence CIC must happen within one generation, because parameters should not be unset. In exceptional cases, the parameter value can be left open, and this optionality can be resolved by the next generation speakers. </a:t>
            </a:r>
            <a:endParaRPr lang="nl-NL" b="0" dirty="0"/>
          </a:p>
          <a:p>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25</a:t>
            </a:fld>
            <a:endParaRPr lang="en-GB" dirty="0"/>
          </a:p>
        </p:txBody>
      </p:sp>
    </p:spTree>
    <p:extLst>
      <p:ext uri="{BB962C8B-B14F-4D97-AF65-F5344CB8AC3E}">
        <p14:creationId xmlns:p14="http://schemas.microsoft.com/office/powerpoint/2010/main" val="4174956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0F98-957D-4C06-9CF8-96469C3D60AE}"/>
              </a:ext>
            </a:extLst>
          </p:cNvPr>
          <p:cNvSpPr>
            <a:spLocks noGrp="1"/>
          </p:cNvSpPr>
          <p:nvPr>
            <p:ph type="title"/>
          </p:nvPr>
        </p:nvSpPr>
        <p:spPr/>
        <p:txBody>
          <a:bodyPr/>
          <a:lstStyle/>
          <a:p>
            <a:r>
              <a:rPr lang="en-US" dirty="0"/>
              <a:t>Attrition</a:t>
            </a:r>
          </a:p>
        </p:txBody>
      </p:sp>
      <p:sp>
        <p:nvSpPr>
          <p:cNvPr id="3" name="Content Placeholder 2">
            <a:extLst>
              <a:ext uri="{FF2B5EF4-FFF2-40B4-BE49-F238E27FC236}">
                <a16:creationId xmlns:a16="http://schemas.microsoft.com/office/drawing/2014/main" id="{A30788CC-B121-42A8-BEB4-C894C7FD2266}"/>
              </a:ext>
            </a:extLst>
          </p:cNvPr>
          <p:cNvSpPr>
            <a:spLocks noGrp="1"/>
          </p:cNvSpPr>
          <p:nvPr>
            <p:ph idx="1"/>
          </p:nvPr>
        </p:nvSpPr>
        <p:spPr/>
        <p:txBody>
          <a:bodyPr/>
          <a:lstStyle/>
          <a:p>
            <a:r>
              <a:rPr lang="en-US" b="0" dirty="0"/>
              <a:t>L1 attrition is one way to create optional structures</a:t>
            </a:r>
          </a:p>
          <a:p>
            <a:endParaRPr lang="en-US" b="0" dirty="0"/>
          </a:p>
          <a:p>
            <a:r>
              <a:rPr lang="en-US" b="0" dirty="0"/>
              <a:t>Heritage speakers will “interpret” this optionality and build one or more new (possibly simplified) systems (see </a:t>
            </a:r>
            <a:r>
              <a:rPr lang="en-US" b="0" dirty="0" err="1"/>
              <a:t>Polinsky</a:t>
            </a:r>
            <a:r>
              <a:rPr lang="en-US" b="0" dirty="0"/>
              <a:t> 1997, 2006; </a:t>
            </a:r>
            <a:r>
              <a:rPr lang="en-US" b="0" dirty="0" err="1"/>
              <a:t>Lohdal</a:t>
            </a:r>
            <a:r>
              <a:rPr lang="en-US" b="0" dirty="0"/>
              <a:t> &amp; </a:t>
            </a:r>
            <a:r>
              <a:rPr lang="en-US" b="0" dirty="0" err="1"/>
              <a:t>Westergaard</a:t>
            </a:r>
            <a:r>
              <a:rPr lang="en-US" b="0" dirty="0"/>
              <a:t> 2016).</a:t>
            </a:r>
          </a:p>
          <a:p>
            <a:endParaRPr lang="en-US" b="0" dirty="0"/>
          </a:p>
          <a:p>
            <a:r>
              <a:rPr lang="en-US" b="0" dirty="0"/>
              <a:t>Is phono-morphological/semantic attrition indispensable for syntactic change (in heritage environments)? </a:t>
            </a:r>
          </a:p>
          <a:p>
            <a:r>
              <a:rPr lang="en-US" b="0" dirty="0" err="1"/>
              <a:t>Tsimpli</a:t>
            </a:r>
            <a:r>
              <a:rPr lang="en-US" b="0" dirty="0"/>
              <a:t> et al 2004 on pro-drop: “semantic features are vulnerable in language attrition </a:t>
            </a:r>
            <a:r>
              <a:rPr lang="en-US" dirty="0"/>
              <a:t>whereas syntactic options remain intact</a:t>
            </a:r>
            <a:r>
              <a:rPr lang="en-US" b="0" dirty="0"/>
              <a:t>.”</a:t>
            </a:r>
          </a:p>
        </p:txBody>
      </p:sp>
      <p:sp>
        <p:nvSpPr>
          <p:cNvPr id="4" name="Slide Number Placeholder 3">
            <a:extLst>
              <a:ext uri="{FF2B5EF4-FFF2-40B4-BE49-F238E27FC236}">
                <a16:creationId xmlns:a16="http://schemas.microsoft.com/office/drawing/2014/main" id="{6E892ABF-6B6F-4A18-A0E8-910C5ECEDF35}"/>
              </a:ext>
            </a:extLst>
          </p:cNvPr>
          <p:cNvSpPr>
            <a:spLocks noGrp="1"/>
          </p:cNvSpPr>
          <p:nvPr>
            <p:ph type="sldNum" sz="quarter" idx="12"/>
          </p:nvPr>
        </p:nvSpPr>
        <p:spPr/>
        <p:txBody>
          <a:bodyPr/>
          <a:lstStyle/>
          <a:p>
            <a:fld id="{1336C48C-F87C-4E4B-81EF-5027B17D1F61}" type="slidenum">
              <a:rPr lang="en-GB" smtClean="0"/>
              <a:pPr/>
              <a:t>26</a:t>
            </a:fld>
            <a:endParaRPr lang="en-GB" dirty="0"/>
          </a:p>
        </p:txBody>
      </p:sp>
    </p:spTree>
    <p:extLst>
      <p:ext uri="{BB962C8B-B14F-4D97-AF65-F5344CB8AC3E}">
        <p14:creationId xmlns:p14="http://schemas.microsoft.com/office/powerpoint/2010/main" val="3653593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Hypothesis: EC</a:t>
            </a:r>
          </a:p>
        </p:txBody>
      </p:sp>
      <p:sp>
        <p:nvSpPr>
          <p:cNvPr id="3" name="Content Placeholder 2"/>
          <p:cNvSpPr>
            <a:spLocks noGrp="1"/>
          </p:cNvSpPr>
          <p:nvPr>
            <p:ph idx="1"/>
          </p:nvPr>
        </p:nvSpPr>
        <p:spPr/>
        <p:txBody>
          <a:bodyPr/>
          <a:lstStyle/>
          <a:p>
            <a:r>
              <a:rPr lang="en-GB" b="0" dirty="0"/>
              <a:t>EC will follow a path from more marked to less marked, or from less marked to more marked, one step at a time, along a hierarchy.  </a:t>
            </a:r>
          </a:p>
          <a:p>
            <a:endParaRPr lang="en-GB" b="0" dirty="0"/>
          </a:p>
          <a:p>
            <a:r>
              <a:rPr lang="en-GB" b="0" dirty="0"/>
              <a:t>Our hypothesis is that EC will only allow one featural specification to move up or down the hierarchy. For very marked structures (which in terms of parameter hierarchy means they are at the very bottom), this means that EG will very likely target them only for simplification. They will thus possibly lose their </a:t>
            </a:r>
            <a:r>
              <a:rPr lang="en-GB" b="0" dirty="0" err="1"/>
              <a:t>markedness</a:t>
            </a:r>
            <a:r>
              <a:rPr lang="en-GB" b="0" dirty="0"/>
              <a:t> but only one step at a time. </a:t>
            </a:r>
            <a:endParaRPr lang="nl-NL" b="0" dirty="0"/>
          </a:p>
          <a:p>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27</a:t>
            </a:fld>
            <a:endParaRPr lang="en-GB" dirty="0"/>
          </a:p>
        </p:txBody>
      </p:sp>
    </p:spTree>
    <p:extLst>
      <p:ext uri="{BB962C8B-B14F-4D97-AF65-F5344CB8AC3E}">
        <p14:creationId xmlns:p14="http://schemas.microsoft.com/office/powerpoint/2010/main" val="2794407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What</a:t>
            </a:r>
            <a:r>
              <a:rPr lang="nl-NL" dirty="0"/>
              <a:t> </a:t>
            </a:r>
            <a:r>
              <a:rPr lang="nl-NL" dirty="0" err="1"/>
              <a:t>microcontact</a:t>
            </a:r>
            <a:r>
              <a:rPr lang="nl-NL" dirty="0"/>
              <a:t> </a:t>
            </a:r>
            <a:r>
              <a:rPr lang="nl-NL" dirty="0" err="1"/>
              <a:t>can</a:t>
            </a:r>
            <a:r>
              <a:rPr lang="nl-NL" dirty="0"/>
              <a:t> </a:t>
            </a:r>
            <a:r>
              <a:rPr lang="nl-NL" dirty="0" err="1"/>
              <a:t>tell</a:t>
            </a:r>
            <a:r>
              <a:rPr lang="nl-NL" dirty="0"/>
              <a:t> </a:t>
            </a:r>
            <a:r>
              <a:rPr lang="nl-NL" dirty="0" err="1"/>
              <a:t>us</a:t>
            </a:r>
            <a:endParaRPr lang="nl-NL" dirty="0"/>
          </a:p>
        </p:txBody>
      </p:sp>
      <p:sp>
        <p:nvSpPr>
          <p:cNvPr id="3" name="Content Placeholder 2"/>
          <p:cNvSpPr>
            <a:spLocks noGrp="1"/>
          </p:cNvSpPr>
          <p:nvPr>
            <p:ph idx="1"/>
          </p:nvPr>
        </p:nvSpPr>
        <p:spPr/>
        <p:txBody>
          <a:bodyPr/>
          <a:lstStyle/>
          <a:p>
            <a:r>
              <a:rPr lang="nl-NL" sz="2000" b="0" dirty="0"/>
              <a:t> 1. </a:t>
            </a:r>
            <a:r>
              <a:rPr lang="nl-NL" sz="2000" b="0" dirty="0" err="1"/>
              <a:t>whether</a:t>
            </a:r>
            <a:r>
              <a:rPr lang="nl-NL" sz="2000" b="0" dirty="0"/>
              <a:t> EC </a:t>
            </a:r>
            <a:r>
              <a:rPr lang="nl-NL" sz="2000" b="0" dirty="0" err="1"/>
              <a:t>and</a:t>
            </a:r>
            <a:r>
              <a:rPr lang="nl-NL" sz="2000" b="0" dirty="0"/>
              <a:t> CIC are the </a:t>
            </a:r>
            <a:r>
              <a:rPr lang="nl-NL" sz="2000" b="0" dirty="0" err="1"/>
              <a:t>same</a:t>
            </a:r>
            <a:r>
              <a:rPr lang="nl-NL" sz="2000" b="0" dirty="0"/>
              <a:t> </a:t>
            </a:r>
            <a:r>
              <a:rPr lang="nl-NL" sz="2000" b="0" dirty="0" err="1"/>
              <a:t>thing</a:t>
            </a:r>
            <a:endParaRPr lang="nl-NL" sz="2000" b="0" dirty="0"/>
          </a:p>
          <a:p>
            <a:endParaRPr lang="nl-NL" sz="2000" b="0" dirty="0"/>
          </a:p>
          <a:p>
            <a:r>
              <a:rPr lang="nl-NL" sz="2000" b="0" dirty="0"/>
              <a:t> 2. </a:t>
            </a:r>
            <a:r>
              <a:rPr lang="nl-NL" sz="2000" b="0" dirty="0" err="1"/>
              <a:t>what’s</a:t>
            </a:r>
            <a:r>
              <a:rPr lang="nl-NL" sz="2000" b="0" dirty="0"/>
              <a:t> the nature of a </a:t>
            </a:r>
            <a:r>
              <a:rPr lang="nl-NL" sz="2000" b="0" dirty="0" err="1"/>
              <a:t>phenomenon</a:t>
            </a:r>
            <a:endParaRPr lang="nl-NL" sz="2000" b="0" dirty="0"/>
          </a:p>
          <a:p>
            <a:endParaRPr lang="nl-NL" sz="2000" b="0" dirty="0"/>
          </a:p>
          <a:p>
            <a:r>
              <a:rPr lang="nl-NL" sz="2000" b="0" dirty="0"/>
              <a:t> 3. </a:t>
            </a:r>
            <a:r>
              <a:rPr lang="nl-NL" sz="2000" b="0" dirty="0" err="1"/>
              <a:t>whether</a:t>
            </a:r>
            <a:r>
              <a:rPr lang="nl-NL" sz="2000" b="0" dirty="0"/>
              <a:t> </a:t>
            </a:r>
            <a:r>
              <a:rPr lang="nl-NL" sz="2000" b="0" dirty="0" err="1"/>
              <a:t>there</a:t>
            </a:r>
            <a:r>
              <a:rPr lang="nl-NL" sz="2000" b="0" dirty="0"/>
              <a:t> are </a:t>
            </a:r>
            <a:r>
              <a:rPr lang="nl-NL" sz="2000" b="0" dirty="0" err="1"/>
              <a:t>some</a:t>
            </a:r>
            <a:r>
              <a:rPr lang="nl-NL" sz="2000" b="0" dirty="0"/>
              <a:t> </a:t>
            </a:r>
            <a:r>
              <a:rPr lang="nl-NL" sz="2000" b="0" dirty="0" err="1"/>
              <a:t>syntactic</a:t>
            </a:r>
            <a:r>
              <a:rPr lang="nl-NL" sz="2000" b="0" dirty="0"/>
              <a:t> features </a:t>
            </a:r>
            <a:r>
              <a:rPr lang="nl-NL" sz="2000" b="0" dirty="0" err="1"/>
              <a:t>that</a:t>
            </a:r>
            <a:r>
              <a:rPr lang="nl-NL" sz="2000" b="0" dirty="0"/>
              <a:t> are more </a:t>
            </a:r>
            <a:r>
              <a:rPr lang="nl-NL" sz="2000" b="0" dirty="0" err="1"/>
              <a:t>prone</a:t>
            </a:r>
            <a:r>
              <a:rPr lang="nl-NL" sz="2000" b="0" dirty="0"/>
              <a:t> </a:t>
            </a:r>
            <a:r>
              <a:rPr lang="nl-NL" sz="2000" b="0" dirty="0" err="1"/>
              <a:t>to</a:t>
            </a:r>
            <a:r>
              <a:rPr lang="nl-NL" sz="2000" b="0" dirty="0"/>
              <a:t> </a:t>
            </a:r>
            <a:r>
              <a:rPr lang="nl-NL" sz="2000" b="0" dirty="0" err="1"/>
              <a:t>borrowing</a:t>
            </a:r>
            <a:r>
              <a:rPr lang="nl-NL" sz="2000" b="0" dirty="0"/>
              <a:t> </a:t>
            </a:r>
            <a:r>
              <a:rPr lang="nl-NL" sz="2000" b="0" dirty="0" err="1"/>
              <a:t>than</a:t>
            </a:r>
            <a:r>
              <a:rPr lang="nl-NL" sz="2000" b="0" dirty="0"/>
              <a:t> </a:t>
            </a:r>
            <a:r>
              <a:rPr lang="nl-NL" sz="2000" b="0" dirty="0" err="1"/>
              <a:t>others</a:t>
            </a:r>
            <a:endParaRPr lang="nl-NL" sz="2000" b="0"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28</a:t>
            </a:fld>
            <a:endParaRPr lang="en-GB" dirty="0"/>
          </a:p>
        </p:txBody>
      </p:sp>
    </p:spTree>
    <p:extLst>
      <p:ext uri="{BB962C8B-B14F-4D97-AF65-F5344CB8AC3E}">
        <p14:creationId xmlns:p14="http://schemas.microsoft.com/office/powerpoint/2010/main" val="2212870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Empirical</a:t>
            </a:r>
            <a:r>
              <a:rPr lang="nl-NL" dirty="0"/>
              <a:t> </a:t>
            </a:r>
            <a:r>
              <a:rPr lang="nl-NL" dirty="0" err="1"/>
              <a:t>phenomena</a:t>
            </a:r>
            <a:endParaRPr lang="nl-NL" dirty="0"/>
          </a:p>
        </p:txBody>
      </p:sp>
      <p:sp>
        <p:nvSpPr>
          <p:cNvPr id="3" name="Content Placeholder 2"/>
          <p:cNvSpPr>
            <a:spLocks noGrp="1"/>
          </p:cNvSpPr>
          <p:nvPr>
            <p:ph idx="1"/>
          </p:nvPr>
        </p:nvSpPr>
        <p:spPr>
          <a:xfrm>
            <a:off x="1188000" y="1988840"/>
            <a:ext cx="7308000" cy="4248473"/>
          </a:xfrm>
        </p:spPr>
        <p:txBody>
          <a:bodyPr/>
          <a:lstStyle/>
          <a:p>
            <a:r>
              <a:rPr lang="nl-NL" dirty="0"/>
              <a:t>“</a:t>
            </a:r>
            <a:r>
              <a:rPr lang="nl-NL" dirty="0" err="1"/>
              <a:t>Marked</a:t>
            </a:r>
            <a:r>
              <a:rPr lang="nl-NL" dirty="0"/>
              <a:t>” </a:t>
            </a:r>
            <a:r>
              <a:rPr lang="nl-NL" dirty="0" err="1"/>
              <a:t>structures</a:t>
            </a:r>
            <a:endParaRPr lang="nl-NL" dirty="0"/>
          </a:p>
          <a:p>
            <a:pPr marL="285750" indent="-285750">
              <a:buFont typeface="Arial" panose="020B0604020202020204" pitchFamily="34" charset="0"/>
              <a:buChar char="•"/>
            </a:pPr>
            <a:r>
              <a:rPr lang="nl-NL" dirty="0" err="1"/>
              <a:t>Doubling</a:t>
            </a:r>
            <a:r>
              <a:rPr lang="nl-NL" dirty="0"/>
              <a:t> </a:t>
            </a:r>
            <a:r>
              <a:rPr lang="nl-NL" dirty="0" err="1"/>
              <a:t>structures</a:t>
            </a:r>
            <a:r>
              <a:rPr lang="nl-NL" dirty="0"/>
              <a:t> </a:t>
            </a:r>
            <a:r>
              <a:rPr lang="nl-NL" b="0" dirty="0"/>
              <a:t>(</a:t>
            </a:r>
            <a:r>
              <a:rPr lang="nl-NL" b="0" dirty="0" err="1"/>
              <a:t>repeating</a:t>
            </a:r>
            <a:r>
              <a:rPr lang="nl-NL" b="0" dirty="0"/>
              <a:t> the </a:t>
            </a:r>
            <a:r>
              <a:rPr lang="nl-NL" b="0" dirty="0" err="1"/>
              <a:t>same</a:t>
            </a:r>
            <a:r>
              <a:rPr lang="nl-NL" b="0" dirty="0"/>
              <a:t> bit of info </a:t>
            </a:r>
            <a:r>
              <a:rPr lang="nl-NL" b="0" dirty="0" err="1"/>
              <a:t>twice</a:t>
            </a:r>
            <a:r>
              <a:rPr lang="nl-NL" b="0" dirty="0"/>
              <a:t> or </a:t>
            </a:r>
            <a:r>
              <a:rPr lang="nl-NL" b="0" dirty="0" err="1"/>
              <a:t>three</a:t>
            </a:r>
            <a:r>
              <a:rPr lang="nl-NL" b="0" dirty="0"/>
              <a:t> </a:t>
            </a:r>
            <a:r>
              <a:rPr lang="nl-NL" b="0" dirty="0" err="1"/>
              <a:t>times</a:t>
            </a:r>
            <a:r>
              <a:rPr lang="nl-NL" b="0" dirty="0"/>
              <a:t> is more </a:t>
            </a:r>
            <a:r>
              <a:rPr lang="nl-NL" b="0" dirty="0" err="1"/>
              <a:t>marked</a:t>
            </a:r>
            <a:r>
              <a:rPr lang="nl-NL" b="0" dirty="0"/>
              <a:t> </a:t>
            </a:r>
            <a:r>
              <a:rPr lang="nl-NL" b="0" dirty="0" err="1"/>
              <a:t>that</a:t>
            </a:r>
            <a:r>
              <a:rPr lang="nl-NL" b="0" dirty="0"/>
              <a:t> </a:t>
            </a:r>
            <a:r>
              <a:rPr lang="nl-NL" b="0" dirty="0" err="1"/>
              <a:t>having</a:t>
            </a:r>
            <a:r>
              <a:rPr lang="nl-NL" b="0" dirty="0"/>
              <a:t> </a:t>
            </a:r>
            <a:r>
              <a:rPr lang="nl-NL" b="0" dirty="0" err="1"/>
              <a:t>it</a:t>
            </a:r>
            <a:r>
              <a:rPr lang="nl-NL" b="0" dirty="0"/>
              <a:t> </a:t>
            </a:r>
            <a:r>
              <a:rPr lang="nl-NL" b="0" dirty="0" err="1"/>
              <a:t>only</a:t>
            </a:r>
            <a:r>
              <a:rPr lang="nl-NL" b="0" dirty="0"/>
              <a:t> </a:t>
            </a:r>
            <a:r>
              <a:rPr lang="nl-NL" b="0" dirty="0" err="1"/>
              <a:t>once</a:t>
            </a:r>
            <a:r>
              <a:rPr lang="nl-NL" b="0" dirty="0"/>
              <a:t>)</a:t>
            </a:r>
          </a:p>
          <a:p>
            <a:pPr marL="285750" indent="-285750">
              <a:buFont typeface="Arial" panose="020B0604020202020204" pitchFamily="34" charset="0"/>
              <a:buChar char="•"/>
            </a:pPr>
            <a:endParaRPr lang="nl-NL" b="0" dirty="0"/>
          </a:p>
          <a:p>
            <a:pPr marL="285750" lvl="0" indent="-285750">
              <a:buFont typeface="Arial" pitchFamily="34" charset="0"/>
              <a:buChar char="•"/>
            </a:pPr>
            <a:r>
              <a:rPr lang="nl-NL" b="0" dirty="0" err="1"/>
              <a:t>Empirical</a:t>
            </a:r>
            <a:r>
              <a:rPr lang="nl-NL" b="0" dirty="0"/>
              <a:t> </a:t>
            </a:r>
            <a:r>
              <a:rPr lang="nl-NL" b="0" dirty="0" err="1"/>
              <a:t>phenomena</a:t>
            </a:r>
            <a:r>
              <a:rPr lang="nl-NL" b="0" dirty="0"/>
              <a:t>: </a:t>
            </a:r>
          </a:p>
          <a:p>
            <a:pPr marL="555750" lvl="2" indent="-285750">
              <a:buFont typeface="Arial" pitchFamily="34" charset="0"/>
              <a:buChar char="•"/>
            </a:pPr>
            <a:r>
              <a:rPr lang="nl-NL" b="0" dirty="0"/>
              <a:t>Split </a:t>
            </a:r>
            <a:r>
              <a:rPr lang="nl-NL" b="0" dirty="0" err="1"/>
              <a:t>auxiliary</a:t>
            </a:r>
            <a:r>
              <a:rPr lang="nl-NL" b="0" dirty="0"/>
              <a:t> </a:t>
            </a:r>
            <a:r>
              <a:rPr lang="nl-NL" b="0" dirty="0" err="1"/>
              <a:t>selection</a:t>
            </a:r>
            <a:r>
              <a:rPr lang="nl-NL" b="0" dirty="0"/>
              <a:t>   		</a:t>
            </a:r>
            <a:r>
              <a:rPr lang="nl-NL" b="0" dirty="0" err="1"/>
              <a:t>Diachrony</a:t>
            </a:r>
            <a:r>
              <a:rPr lang="nl-NL" b="0" dirty="0"/>
              <a:t>:</a:t>
            </a:r>
          </a:p>
          <a:p>
            <a:pPr marL="555750" lvl="2" indent="-285750">
              <a:buFont typeface="Arial" pitchFamily="34" charset="0"/>
              <a:buChar char="•"/>
            </a:pPr>
            <a:r>
              <a:rPr lang="nl-NL" b="0" dirty="0" err="1"/>
              <a:t>Differential</a:t>
            </a:r>
            <a:r>
              <a:rPr lang="nl-NL" b="0" dirty="0"/>
              <a:t> object </a:t>
            </a:r>
            <a:r>
              <a:rPr lang="nl-NL" b="0" dirty="0" err="1"/>
              <a:t>marking</a:t>
            </a:r>
            <a:endParaRPr lang="nl-NL" b="0" dirty="0"/>
          </a:p>
          <a:p>
            <a:pPr marL="555750" lvl="2" indent="-285750">
              <a:buFont typeface="Arial" pitchFamily="34" charset="0"/>
              <a:buChar char="•"/>
            </a:pPr>
            <a:r>
              <a:rPr lang="nl-NL" b="0" dirty="0" err="1"/>
              <a:t>Deixis</a:t>
            </a:r>
            <a:r>
              <a:rPr lang="nl-NL" b="0" dirty="0"/>
              <a:t>				</a:t>
            </a:r>
            <a:r>
              <a:rPr lang="nl-NL" b="0" dirty="0" err="1"/>
              <a:t>Theory</a:t>
            </a:r>
            <a:r>
              <a:rPr lang="nl-NL" b="0" dirty="0"/>
              <a:t>/</a:t>
            </a:r>
            <a:r>
              <a:rPr lang="nl-NL" b="0" dirty="0" err="1"/>
              <a:t>synchrony</a:t>
            </a:r>
            <a:r>
              <a:rPr lang="nl-NL" b="0" dirty="0"/>
              <a:t>:</a:t>
            </a:r>
          </a:p>
          <a:p>
            <a:pPr marL="555750" lvl="2" indent="-285750">
              <a:buFont typeface="Arial" pitchFamily="34" charset="0"/>
              <a:buChar char="•"/>
            </a:pPr>
            <a:r>
              <a:rPr lang="nl-NL" b="0" dirty="0"/>
              <a:t>Subject </a:t>
            </a:r>
            <a:r>
              <a:rPr lang="nl-NL" b="0" dirty="0" err="1"/>
              <a:t>clitics</a:t>
            </a:r>
            <a:endParaRPr lang="nl-NL" b="0" dirty="0"/>
          </a:p>
          <a:p>
            <a:pPr marL="285750" indent="-285750">
              <a:buFont typeface="Arial" panose="020B0604020202020204" pitchFamily="34" charset="0"/>
              <a:buChar char="•"/>
            </a:pP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29</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4509120"/>
            <a:ext cx="566548" cy="5665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5075668"/>
            <a:ext cx="790522" cy="6575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1790" y="3304404"/>
            <a:ext cx="576064" cy="74312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4029" y="3940844"/>
            <a:ext cx="532021" cy="71229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8344" y="3295583"/>
            <a:ext cx="762388" cy="75194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9544" y="4509120"/>
            <a:ext cx="764704" cy="76470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3315409"/>
            <a:ext cx="532021" cy="712292"/>
          </a:xfrm>
          <a:prstGeom prst="rect">
            <a:avLst/>
          </a:prstGeom>
        </p:spPr>
      </p:pic>
    </p:spTree>
    <p:extLst>
      <p:ext uri="{BB962C8B-B14F-4D97-AF65-F5344CB8AC3E}">
        <p14:creationId xmlns:p14="http://schemas.microsoft.com/office/powerpoint/2010/main" val="182047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From</a:t>
            </a:r>
            <a:r>
              <a:rPr lang="nl-NL" dirty="0"/>
              <a:t> E-</a:t>
            </a:r>
            <a:r>
              <a:rPr lang="nl-NL" dirty="0" err="1"/>
              <a:t>language</a:t>
            </a:r>
            <a:r>
              <a:rPr lang="nl-NL" dirty="0"/>
              <a:t> </a:t>
            </a:r>
            <a:r>
              <a:rPr lang="nl-NL" dirty="0" err="1"/>
              <a:t>to</a:t>
            </a:r>
            <a:r>
              <a:rPr lang="nl-NL" dirty="0"/>
              <a:t> I-</a:t>
            </a:r>
            <a:r>
              <a:rPr lang="nl-NL" dirty="0" err="1"/>
              <a:t>language</a:t>
            </a:r>
            <a:r>
              <a:rPr lang="nl-NL" dirty="0"/>
              <a:t>	</a:t>
            </a:r>
          </a:p>
        </p:txBody>
      </p:sp>
      <p:sp>
        <p:nvSpPr>
          <p:cNvPr id="3" name="Content Placeholder 2"/>
          <p:cNvSpPr>
            <a:spLocks noGrp="1"/>
          </p:cNvSpPr>
          <p:nvPr>
            <p:ph idx="1"/>
          </p:nvPr>
        </p:nvSpPr>
        <p:spPr>
          <a:xfrm>
            <a:off x="1188000" y="2428235"/>
            <a:ext cx="7308000" cy="3305021"/>
          </a:xfrm>
        </p:spPr>
        <p:txBody>
          <a:bodyPr/>
          <a:lstStyle/>
          <a:p>
            <a:r>
              <a:rPr lang="en-US" b="0" dirty="0"/>
              <a:t>Different perspective within GG: Change is “a set of differences between two grammars” </a:t>
            </a:r>
            <a:r>
              <a:rPr lang="en-US" sz="1200" b="0" dirty="0"/>
              <a:t>(Hale 1998:2-3). </a:t>
            </a:r>
          </a:p>
          <a:p>
            <a:endParaRPr lang="en-US" b="0" dirty="0"/>
          </a:p>
          <a:p>
            <a:r>
              <a:rPr lang="en-US" b="0" dirty="0"/>
              <a:t>These perspectives are less straightforward on a model of syntax that places much if not all variation at the PF interface </a:t>
            </a:r>
            <a:r>
              <a:rPr lang="en-US" sz="1200" b="0" dirty="0"/>
              <a:t>(see </a:t>
            </a:r>
            <a:r>
              <a:rPr lang="en-US" sz="1200" b="0" dirty="0" err="1"/>
              <a:t>i.a</a:t>
            </a:r>
            <a:r>
              <a:rPr lang="en-US" sz="1200" b="0" dirty="0"/>
              <a:t>. Berwick &amp; Chomsky 2011).</a:t>
            </a:r>
          </a:p>
          <a:p>
            <a:endParaRPr lang="en-US" b="0" dirty="0"/>
          </a:p>
          <a:p>
            <a:pPr algn="ctr"/>
            <a:r>
              <a:rPr lang="en-US" dirty="0">
                <a:solidFill>
                  <a:srgbClr val="FF0000"/>
                </a:solidFill>
              </a:rPr>
              <a:t>Grammar stays the same: interface conditions change. </a:t>
            </a:r>
          </a:p>
          <a:p>
            <a:pPr algn="ctr"/>
            <a:r>
              <a:rPr lang="en-US" dirty="0">
                <a:solidFill>
                  <a:srgbClr val="FF0000"/>
                </a:solidFill>
              </a:rPr>
              <a:t>Changes get internalized by the next generation</a:t>
            </a:r>
          </a:p>
          <a:p>
            <a:pPr algn="ctr"/>
            <a:endParaRPr lang="en-US" dirty="0">
              <a:solidFill>
                <a:srgbClr val="FF0000"/>
              </a:solidFill>
            </a:endParaRPr>
          </a:p>
          <a:p>
            <a:pPr algn="ctr"/>
            <a:r>
              <a:rPr lang="en-US" b="0" dirty="0"/>
              <a:t>(this is true both for monolingual L1 acquisition and for heritage language acquisition)</a:t>
            </a:r>
            <a:endParaRPr lang="nl-NL" b="0"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3</a:t>
            </a:fld>
            <a:endParaRPr lang="en-GB" dirty="0"/>
          </a:p>
        </p:txBody>
      </p:sp>
    </p:spTree>
    <p:extLst>
      <p:ext uri="{BB962C8B-B14F-4D97-AF65-F5344CB8AC3E}">
        <p14:creationId xmlns:p14="http://schemas.microsoft.com/office/powerpoint/2010/main" val="397529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7308000" cy="910753"/>
          </a:xfrm>
        </p:spPr>
        <p:txBody>
          <a:bodyPr/>
          <a:lstStyle/>
          <a:p>
            <a:r>
              <a:rPr lang="nl-NL" dirty="0"/>
              <a:t>Microcontact</a:t>
            </a:r>
          </a:p>
        </p:txBody>
      </p:sp>
      <p:sp>
        <p:nvSpPr>
          <p:cNvPr id="4" name="Slide Number Placeholder 3"/>
          <p:cNvSpPr>
            <a:spLocks noGrp="1"/>
          </p:cNvSpPr>
          <p:nvPr>
            <p:ph type="sldNum" sz="quarter" idx="15"/>
          </p:nvPr>
        </p:nvSpPr>
        <p:spPr/>
        <p:txBody>
          <a:bodyPr/>
          <a:lstStyle/>
          <a:p>
            <a:fld id="{223DC096-09C6-4B3E-BF35-9B3A44FEF2C4}" type="slidenum">
              <a:rPr lang="nl-NL" smtClean="0"/>
              <a:t>30</a:t>
            </a:fld>
            <a:endParaRPr lang="nl-NL"/>
          </a:p>
        </p:txBody>
      </p:sp>
      <p:pic>
        <p:nvPicPr>
          <p:cNvPr id="5"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43608" y="2060848"/>
            <a:ext cx="6243662" cy="3815571"/>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2132856"/>
            <a:ext cx="566548" cy="5665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8647" y="2727239"/>
            <a:ext cx="535884" cy="53588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1317" y="4509120"/>
            <a:ext cx="532021" cy="71229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3338" y="3913270"/>
            <a:ext cx="648072" cy="53909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5493" y="2520000"/>
            <a:ext cx="576064" cy="74312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7944" y="1340768"/>
            <a:ext cx="762388" cy="751944"/>
          </a:xfrm>
          <a:prstGeom prst="rect">
            <a:avLst/>
          </a:prstGeom>
        </p:spPr>
      </p:pic>
    </p:spTree>
    <p:extLst>
      <p:ext uri="{BB962C8B-B14F-4D97-AF65-F5344CB8AC3E}">
        <p14:creationId xmlns:p14="http://schemas.microsoft.com/office/powerpoint/2010/main" val="165571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5224" y="1484784"/>
            <a:ext cx="7553563" cy="255454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dirty="0">
                <a:solidFill>
                  <a:schemeClr val="tx1"/>
                </a:solidFill>
              </a:rPr>
              <a:t>(6)  	</a:t>
            </a:r>
            <a:r>
              <a:rPr lang="en-US" sz="2000" b="1" dirty="0" err="1">
                <a:solidFill>
                  <a:schemeClr val="tx1"/>
                </a:solidFill>
              </a:rPr>
              <a:t>Ti</a:t>
            </a:r>
            <a:r>
              <a:rPr lang="en-US" sz="2000" dirty="0">
                <a:solidFill>
                  <a:schemeClr val="tx1"/>
                </a:solidFill>
              </a:rPr>
              <a:t>		</a:t>
            </a:r>
            <a:r>
              <a:rPr lang="en-US" sz="2000" b="1" dirty="0" err="1">
                <a:solidFill>
                  <a:schemeClr val="tx1"/>
                </a:solidFill>
              </a:rPr>
              <a:t>te</a:t>
            </a:r>
            <a:r>
              <a:rPr lang="en-US" sz="2000" dirty="0">
                <a:solidFill>
                  <a:schemeClr val="tx1"/>
                </a:solidFill>
              </a:rPr>
              <a:t>	 	</a:t>
            </a:r>
            <a:r>
              <a:rPr lang="en-US" sz="2000" dirty="0" err="1">
                <a:solidFill>
                  <a:schemeClr val="tx1"/>
                </a:solidFill>
              </a:rPr>
              <a:t>magni</a:t>
            </a:r>
            <a:r>
              <a:rPr lang="en-US" sz="2000" dirty="0">
                <a:solidFill>
                  <a:schemeClr val="tx1"/>
                </a:solidFill>
              </a:rPr>
              <a:t>	       </a:t>
            </a:r>
            <a:r>
              <a:rPr lang="en-US" sz="1600" dirty="0">
                <a:solidFill>
                  <a:schemeClr val="tx1"/>
                </a:solidFill>
              </a:rPr>
              <a:t>[</a:t>
            </a:r>
            <a:r>
              <a:rPr lang="en-US" sz="1600" dirty="0" err="1">
                <a:solidFill>
                  <a:schemeClr val="tx1"/>
                </a:solidFill>
              </a:rPr>
              <a:t>Venetan</a:t>
            </a:r>
            <a:r>
              <a:rPr lang="en-US" sz="1600" dirty="0">
                <a:solidFill>
                  <a:schemeClr val="tx1"/>
                </a:solidFill>
              </a:rPr>
              <a:t>]</a:t>
            </a:r>
            <a:endParaRPr lang="nl-NL" sz="1600" dirty="0">
              <a:solidFill>
                <a:schemeClr val="tx1"/>
              </a:solidFill>
            </a:endParaRPr>
          </a:p>
          <a:p>
            <a:pPr>
              <a:tabLst>
                <a:tab pos="361950" algn="l"/>
              </a:tabLst>
            </a:pPr>
            <a:r>
              <a:rPr lang="en-US" sz="2000" dirty="0">
                <a:solidFill>
                  <a:schemeClr val="tx1"/>
                </a:solidFill>
              </a:rPr>
              <a:t>	      you-2</a:t>
            </a:r>
            <a:r>
              <a:rPr lang="en-US" sz="2000" cap="small" dirty="0">
                <a:solidFill>
                  <a:schemeClr val="tx1"/>
                </a:solidFill>
              </a:rPr>
              <a:t>sg</a:t>
            </a:r>
            <a:r>
              <a:rPr lang="en-US" sz="2000" dirty="0">
                <a:solidFill>
                  <a:schemeClr val="tx1"/>
                </a:solidFill>
              </a:rPr>
              <a:t>  	SCL-</a:t>
            </a:r>
            <a:r>
              <a:rPr lang="en-US" sz="2000" cap="small" dirty="0">
                <a:solidFill>
                  <a:schemeClr val="tx1"/>
                </a:solidFill>
              </a:rPr>
              <a:t>2.sg      	</a:t>
            </a:r>
            <a:r>
              <a:rPr lang="en-US" sz="2000" dirty="0">
                <a:solidFill>
                  <a:schemeClr val="tx1"/>
                </a:solidFill>
              </a:rPr>
              <a:t>eat-2.</a:t>
            </a:r>
            <a:r>
              <a:rPr lang="en-US" sz="2000" cap="small" dirty="0">
                <a:solidFill>
                  <a:schemeClr val="tx1"/>
                </a:solidFill>
              </a:rPr>
              <a:t>sg</a:t>
            </a:r>
            <a:endParaRPr lang="nl-NL" sz="2000" dirty="0">
              <a:solidFill>
                <a:schemeClr val="tx1"/>
              </a:solidFill>
            </a:endParaRPr>
          </a:p>
          <a:p>
            <a:r>
              <a:rPr lang="en-US" sz="2000" cap="small" dirty="0">
                <a:solidFill>
                  <a:schemeClr val="tx1"/>
                </a:solidFill>
              </a:rPr>
              <a:t>    	“</a:t>
            </a:r>
            <a:r>
              <a:rPr lang="en-US" sz="2000" dirty="0">
                <a:solidFill>
                  <a:schemeClr val="tx1"/>
                </a:solidFill>
              </a:rPr>
              <a:t>You eat.”</a:t>
            </a:r>
          </a:p>
          <a:p>
            <a:endParaRPr lang="en-US" sz="2000" dirty="0">
              <a:solidFill>
                <a:schemeClr val="tx1"/>
              </a:solidFill>
            </a:endParaRPr>
          </a:p>
          <a:p>
            <a:r>
              <a:rPr lang="en-US" sz="1400" dirty="0">
                <a:solidFill>
                  <a:schemeClr val="tx1"/>
                </a:solidFill>
              </a:rPr>
              <a:t>(7)</a:t>
            </a:r>
            <a:r>
              <a:rPr lang="en-US" sz="2000" dirty="0">
                <a:solidFill>
                  <a:schemeClr val="tx1"/>
                </a:solidFill>
              </a:rPr>
              <a:t> 	</a:t>
            </a:r>
            <a:r>
              <a:rPr lang="it-IT" sz="2000" b="1" dirty="0">
                <a:solidFill>
                  <a:schemeClr val="tx1"/>
                </a:solidFill>
              </a:rPr>
              <a:t>la</a:t>
            </a:r>
            <a:r>
              <a:rPr lang="it-IT" sz="2000" dirty="0">
                <a:solidFill>
                  <a:schemeClr val="tx1"/>
                </a:solidFill>
              </a:rPr>
              <a:t> 		drom-</a:t>
            </a:r>
            <a:r>
              <a:rPr lang="it-IT" sz="2000" b="1" dirty="0">
                <a:solidFill>
                  <a:schemeClr val="tx1"/>
                </a:solidFill>
              </a:rPr>
              <a:t>la</a:t>
            </a:r>
            <a:r>
              <a:rPr lang="it-IT" sz="2000" dirty="0">
                <a:solidFill>
                  <a:schemeClr val="tx1"/>
                </a:solidFill>
              </a:rPr>
              <a:t>?	      </a:t>
            </a:r>
            <a:r>
              <a:rPr lang="it-IT" sz="1600" dirty="0">
                <a:solidFill>
                  <a:schemeClr val="tx1"/>
                </a:solidFill>
              </a:rPr>
              <a:t>[Oviglio, Piedmont]</a:t>
            </a:r>
            <a:endParaRPr lang="nl-NL" sz="1600" dirty="0">
              <a:solidFill>
                <a:schemeClr val="tx1"/>
              </a:solidFill>
            </a:endParaRPr>
          </a:p>
          <a:p>
            <a:pPr>
              <a:tabLst>
                <a:tab pos="361950" algn="l"/>
              </a:tabLst>
            </a:pPr>
            <a:r>
              <a:rPr lang="it-IT" sz="2000" dirty="0">
                <a:solidFill>
                  <a:schemeClr val="tx1"/>
                </a:solidFill>
              </a:rPr>
              <a:t>		</a:t>
            </a:r>
            <a:r>
              <a:rPr lang="en-US" sz="2000" dirty="0">
                <a:solidFill>
                  <a:schemeClr val="tx1"/>
                </a:solidFill>
              </a:rPr>
              <a:t>SCL-</a:t>
            </a:r>
            <a:r>
              <a:rPr lang="en-US" sz="2000" cap="small" dirty="0">
                <a:solidFill>
                  <a:schemeClr val="tx1"/>
                </a:solidFill>
              </a:rPr>
              <a:t>3.sg.f</a:t>
            </a:r>
            <a:r>
              <a:rPr lang="en-US" sz="2000" dirty="0">
                <a:solidFill>
                  <a:schemeClr val="tx1"/>
                </a:solidFill>
              </a:rPr>
              <a:t>	sleeps	SCL-</a:t>
            </a:r>
            <a:r>
              <a:rPr lang="en-US" sz="2000" cap="small" dirty="0">
                <a:solidFill>
                  <a:schemeClr val="tx1"/>
                </a:solidFill>
              </a:rPr>
              <a:t>3.sg.f</a:t>
            </a:r>
            <a:endParaRPr lang="nl-NL" sz="2000" dirty="0">
              <a:solidFill>
                <a:schemeClr val="tx1"/>
              </a:solidFill>
            </a:endParaRPr>
          </a:p>
          <a:p>
            <a:r>
              <a:rPr lang="en-US" sz="2000" dirty="0">
                <a:solidFill>
                  <a:schemeClr val="tx1"/>
                </a:solidFill>
              </a:rPr>
              <a:t>     	“Does she sleep?”		    </a:t>
            </a:r>
            <a:r>
              <a:rPr lang="en-US" sz="1200" dirty="0">
                <a:solidFill>
                  <a:schemeClr val="tx1"/>
                </a:solidFill>
              </a:rPr>
              <a:t>(Manzini &amp; Savoia 2007:36)</a:t>
            </a:r>
          </a:p>
          <a:p>
            <a:endParaRPr lang="nl-NL" sz="2000" dirty="0">
              <a:solidFill>
                <a:schemeClr val="tx1"/>
              </a:solidFill>
            </a:endParaRPr>
          </a:p>
        </p:txBody>
      </p:sp>
      <p:sp>
        <p:nvSpPr>
          <p:cNvPr id="23" name="U-Turn Arrow 22"/>
          <p:cNvSpPr/>
          <p:nvPr/>
        </p:nvSpPr>
        <p:spPr bwMode="auto">
          <a:xfrm flipH="1">
            <a:off x="2051720" y="1196752"/>
            <a:ext cx="1836204" cy="360040"/>
          </a:xfrm>
          <a:prstGeom prst="utur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300" dirty="0">
              <a:solidFill>
                <a:schemeClr val="tx1"/>
              </a:solidFill>
              <a:latin typeface="Segoe" pitchFamily="34" charset="0"/>
            </a:endParaRPr>
          </a:p>
        </p:txBody>
      </p:sp>
      <p:sp>
        <p:nvSpPr>
          <p:cNvPr id="24" name="U-Turn Arrow 23"/>
          <p:cNvSpPr/>
          <p:nvPr/>
        </p:nvSpPr>
        <p:spPr bwMode="auto">
          <a:xfrm flipH="1">
            <a:off x="2051719" y="2510028"/>
            <a:ext cx="2556283" cy="252028"/>
          </a:xfrm>
          <a:prstGeom prst="utur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300" dirty="0">
              <a:solidFill>
                <a:schemeClr val="tx1"/>
              </a:solidFill>
              <a:latin typeface="Segoe" pitchFamily="34" charset="0"/>
            </a:endParaRPr>
          </a:p>
        </p:txBody>
      </p:sp>
      <p:sp>
        <p:nvSpPr>
          <p:cNvPr id="8" name="Slide Number Placeholder 3"/>
          <p:cNvSpPr txBox="1">
            <a:spLocks/>
          </p:cNvSpPr>
          <p:nvPr/>
        </p:nvSpPr>
        <p:spPr>
          <a:xfrm>
            <a:off x="7932672" y="6156311"/>
            <a:ext cx="556115" cy="365125"/>
          </a:xfrm>
          <a:prstGeom prst="rect">
            <a:avLst/>
          </a:prstGeom>
        </p:spPr>
        <p:txBody>
          <a:bodyPr/>
          <a:ls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36C48C-F87C-4E4B-81EF-5027B17D1F61}" type="slidenum">
              <a:rPr lang="en-GB" sz="900" smtClean="0"/>
              <a:pPr/>
              <a:t>31</a:t>
            </a:fld>
            <a:endParaRPr lang="en-GB" sz="900" dirty="0"/>
          </a:p>
        </p:txBody>
      </p:sp>
      <p:sp>
        <p:nvSpPr>
          <p:cNvPr id="9" name="Title 1"/>
          <p:cNvSpPr txBox="1">
            <a:spLocks/>
          </p:cNvSpPr>
          <p:nvPr/>
        </p:nvSpPr>
        <p:spPr>
          <a:xfrm>
            <a:off x="971600" y="764702"/>
            <a:ext cx="5832648" cy="504057"/>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mj-cs"/>
              </a:defRPr>
            </a:lvl1pPr>
          </a:lstStyle>
          <a:p>
            <a:pPr lvl="0"/>
            <a:r>
              <a:rPr lang="it-IT" dirty="0" err="1"/>
              <a:t>Subject</a:t>
            </a:r>
            <a:r>
              <a:rPr lang="it-IT" dirty="0"/>
              <a:t> </a:t>
            </a:r>
            <a:r>
              <a:rPr lang="it-IT" dirty="0" err="1"/>
              <a:t>clitics</a:t>
            </a:r>
            <a:endParaRPr lang="it-IT" dirty="0"/>
          </a:p>
        </p:txBody>
      </p:sp>
    </p:spTree>
    <p:extLst>
      <p:ext uri="{BB962C8B-B14F-4D97-AF65-F5344CB8AC3E}">
        <p14:creationId xmlns:p14="http://schemas.microsoft.com/office/powerpoint/2010/main" val="341286763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Person-oriented auxiliaries</a:t>
            </a:r>
            <a:endParaRPr lang="nl-NL" dirty="0"/>
          </a:p>
        </p:txBody>
      </p:sp>
      <p:sp>
        <p:nvSpPr>
          <p:cNvPr id="5" name="Rectangle 4"/>
          <p:cNvSpPr/>
          <p:nvPr/>
        </p:nvSpPr>
        <p:spPr bwMode="auto">
          <a:xfrm>
            <a:off x="971600" y="1556792"/>
            <a:ext cx="7776864" cy="403244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300" dirty="0">
              <a:solidFill>
                <a:schemeClr val="tx1"/>
              </a:solidFill>
              <a:latin typeface="Segoe"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90839667"/>
              </p:ext>
            </p:extLst>
          </p:nvPr>
        </p:nvGraphicFramePr>
        <p:xfrm>
          <a:off x="1045344" y="1627741"/>
          <a:ext cx="7629376" cy="3890547"/>
        </p:xfrm>
        <a:graphic>
          <a:graphicData uri="http://schemas.openxmlformats.org/drawingml/2006/table">
            <a:tbl>
              <a:tblPr firstRow="1" firstCol="1" lastRow="1" lastCol="1" bandRow="1" bandCol="1">
                <a:tableStyleId>{5940675A-B579-460E-94D1-54222C63F5DA}</a:tableStyleId>
              </a:tblPr>
              <a:tblGrid>
                <a:gridCol w="3705697">
                  <a:extLst>
                    <a:ext uri="{9D8B030D-6E8A-4147-A177-3AD203B41FA5}">
                      <a16:colId xmlns:a16="http://schemas.microsoft.com/office/drawing/2014/main" val="20000"/>
                    </a:ext>
                  </a:extLst>
                </a:gridCol>
                <a:gridCol w="3923679">
                  <a:extLst>
                    <a:ext uri="{9D8B030D-6E8A-4147-A177-3AD203B41FA5}">
                      <a16:colId xmlns:a16="http://schemas.microsoft.com/office/drawing/2014/main" val="20001"/>
                    </a:ext>
                  </a:extLst>
                </a:gridCol>
              </a:tblGrid>
              <a:tr h="1237758">
                <a:tc>
                  <a:txBody>
                    <a:bodyPr/>
                    <a:lstStyle/>
                    <a:p>
                      <a:pPr algn="l">
                        <a:lnSpc>
                          <a:spcPct val="115000"/>
                        </a:lnSpc>
                        <a:spcAft>
                          <a:spcPts val="0"/>
                        </a:spcAft>
                      </a:pPr>
                      <a:r>
                        <a:rPr lang="en-US" sz="2000" dirty="0">
                          <a:effectLst/>
                        </a:rPr>
                        <a:t>a. so 	</a:t>
                      </a:r>
                      <a:r>
                        <a:rPr lang="en-US" sz="2000" dirty="0" err="1">
                          <a:effectLst/>
                        </a:rPr>
                        <a:t>magnatə</a:t>
                      </a:r>
                      <a:r>
                        <a:rPr lang="en-US" sz="2000" dirty="0">
                          <a:effectLst/>
                        </a:rPr>
                        <a:t>            </a:t>
                      </a:r>
                      <a:r>
                        <a:rPr lang="en-US" sz="2000" b="1" cap="small" dirty="0">
                          <a:solidFill>
                            <a:srgbClr val="FF0000"/>
                          </a:solidFill>
                          <a:effectLst/>
                        </a:rPr>
                        <a:t>be</a:t>
                      </a:r>
                      <a:endParaRPr lang="nl-NL" sz="2000" b="1" dirty="0">
                        <a:solidFill>
                          <a:srgbClr val="FF0000"/>
                        </a:solidFill>
                        <a:effectLst/>
                      </a:endParaRPr>
                    </a:p>
                    <a:p>
                      <a:pPr algn="l">
                        <a:lnSpc>
                          <a:spcPct val="115000"/>
                        </a:lnSpc>
                        <a:spcAft>
                          <a:spcPts val="0"/>
                        </a:spcAft>
                        <a:tabLst>
                          <a:tab pos="342900" algn="l"/>
                          <a:tab pos="403225" algn="l"/>
                          <a:tab pos="457200" algn="l"/>
                        </a:tabLst>
                      </a:pPr>
                      <a:r>
                        <a:rPr lang="en-US" sz="2000" dirty="0">
                          <a:effectLst/>
                        </a:rPr>
                        <a:t>  	</a:t>
                      </a:r>
                      <a:r>
                        <a:rPr lang="en-US" sz="2000" b="1" dirty="0">
                          <a:effectLst/>
                        </a:rPr>
                        <a:t>am</a:t>
                      </a:r>
                      <a:r>
                        <a:rPr lang="en-US" sz="2000" dirty="0">
                          <a:effectLst/>
                        </a:rPr>
                        <a:t> 	eaten.sg</a:t>
                      </a:r>
                      <a:endParaRPr lang="nl-NL" sz="2000" dirty="0">
                        <a:effectLst/>
                      </a:endParaRPr>
                    </a:p>
                    <a:p>
                      <a:pPr algn="l">
                        <a:lnSpc>
                          <a:spcPct val="115000"/>
                        </a:lnSpc>
                        <a:spcAft>
                          <a:spcPts val="0"/>
                        </a:spcAft>
                        <a:tabLst>
                          <a:tab pos="288925" algn="l"/>
                        </a:tabLst>
                      </a:pPr>
                      <a:r>
                        <a:rPr lang="en-US" sz="2000" dirty="0">
                          <a:effectLst/>
                        </a:rPr>
                        <a:t>	‘I have eaten’</a:t>
                      </a:r>
                      <a:endParaRPr lang="nl-NL" sz="2000" dirty="0">
                        <a:effectLst/>
                        <a:latin typeface="Times New Roman"/>
                        <a:ea typeface="SimSun"/>
                      </a:endParaRPr>
                    </a:p>
                  </a:txBody>
                  <a:tcPr marL="58021" marR="58021" marT="0" marB="0"/>
                </a:tc>
                <a:tc>
                  <a:txBody>
                    <a:bodyPr/>
                    <a:lstStyle/>
                    <a:p>
                      <a:pPr algn="l">
                        <a:lnSpc>
                          <a:spcPct val="115000"/>
                        </a:lnSpc>
                        <a:spcAft>
                          <a:spcPts val="0"/>
                        </a:spcAft>
                      </a:pPr>
                      <a:r>
                        <a:rPr lang="en-US" sz="2000" dirty="0">
                          <a:effectLst/>
                        </a:rPr>
                        <a:t>d.</a:t>
                      </a:r>
                      <a:r>
                        <a:rPr lang="en-US" sz="2000" baseline="0" dirty="0">
                          <a:effectLst/>
                        </a:rPr>
                        <a:t> </a:t>
                      </a:r>
                      <a:r>
                        <a:rPr lang="en-US" sz="2000" baseline="0" dirty="0" err="1">
                          <a:effectLst/>
                        </a:rPr>
                        <a:t>s</a:t>
                      </a:r>
                      <a:r>
                        <a:rPr lang="en-US" sz="2000" dirty="0" err="1">
                          <a:effectLst/>
                        </a:rPr>
                        <a:t>eme</a:t>
                      </a:r>
                      <a:r>
                        <a:rPr lang="en-US" sz="2000" baseline="0" dirty="0">
                          <a:effectLst/>
                        </a:rPr>
                        <a:t> 	</a:t>
                      </a:r>
                      <a:r>
                        <a:rPr lang="en-US" sz="2000" dirty="0" err="1">
                          <a:effectLst/>
                        </a:rPr>
                        <a:t>magnitə</a:t>
                      </a:r>
                      <a:r>
                        <a:rPr lang="en-US" sz="2000" dirty="0">
                          <a:effectLst/>
                        </a:rPr>
                        <a:t>      </a:t>
                      </a:r>
                      <a:r>
                        <a:rPr lang="en-US" sz="2000" cap="small" dirty="0">
                          <a:effectLst/>
                        </a:rPr>
                        <a:t> </a:t>
                      </a:r>
                      <a:r>
                        <a:rPr lang="en-US" sz="2000" b="1" cap="small" dirty="0">
                          <a:solidFill>
                            <a:srgbClr val="FF0000"/>
                          </a:solidFill>
                          <a:effectLst/>
                        </a:rPr>
                        <a:t>be</a:t>
                      </a:r>
                      <a:endParaRPr lang="nl-NL" sz="2000" b="1" cap="none" dirty="0">
                        <a:solidFill>
                          <a:srgbClr val="FF0000"/>
                        </a:solidFill>
                        <a:effectLst/>
                      </a:endParaRPr>
                    </a:p>
                    <a:p>
                      <a:pPr algn="l">
                        <a:lnSpc>
                          <a:spcPct val="115000"/>
                        </a:lnSpc>
                        <a:spcAft>
                          <a:spcPts val="0"/>
                        </a:spcAft>
                        <a:tabLst>
                          <a:tab pos="342900" algn="l"/>
                        </a:tabLst>
                      </a:pPr>
                      <a:r>
                        <a:rPr lang="en-US" sz="2000" dirty="0">
                          <a:effectLst/>
                        </a:rPr>
                        <a:t>	</a:t>
                      </a:r>
                      <a:r>
                        <a:rPr lang="en-US" sz="2000" b="1" dirty="0">
                          <a:effectLst/>
                        </a:rPr>
                        <a:t>are</a:t>
                      </a:r>
                      <a:r>
                        <a:rPr lang="en-US" sz="2000" dirty="0">
                          <a:effectLst/>
                        </a:rPr>
                        <a:t> 		eaten.pl</a:t>
                      </a:r>
                      <a:endParaRPr lang="nl-NL" sz="2000" dirty="0">
                        <a:effectLst/>
                      </a:endParaRPr>
                    </a:p>
                    <a:p>
                      <a:pPr marL="0" indent="288925" algn="l">
                        <a:lnSpc>
                          <a:spcPct val="115000"/>
                        </a:lnSpc>
                        <a:spcAft>
                          <a:spcPts val="0"/>
                        </a:spcAft>
                      </a:pPr>
                      <a:r>
                        <a:rPr lang="en-US" sz="2000" dirty="0">
                          <a:effectLst/>
                        </a:rPr>
                        <a:t>‘We have eaten’</a:t>
                      </a:r>
                      <a:endParaRPr lang="nl-NL" sz="2000" dirty="0">
                        <a:effectLst/>
                        <a:latin typeface="Times New Roman"/>
                        <a:ea typeface="SimSun"/>
                      </a:endParaRPr>
                    </a:p>
                  </a:txBody>
                  <a:tcPr marL="58021" marR="58021" marT="0" marB="0"/>
                </a:tc>
                <a:extLst>
                  <a:ext uri="{0D108BD9-81ED-4DB2-BD59-A6C34878D82A}">
                    <a16:rowId xmlns:a16="http://schemas.microsoft.com/office/drawing/2014/main" val="10000"/>
                  </a:ext>
                </a:extLst>
              </a:tr>
              <a:tr h="1237758">
                <a:tc>
                  <a:txBody>
                    <a:bodyPr/>
                    <a:lstStyle/>
                    <a:p>
                      <a:pPr algn="l">
                        <a:lnSpc>
                          <a:spcPct val="115000"/>
                        </a:lnSpc>
                        <a:spcAft>
                          <a:spcPts val="0"/>
                        </a:spcAft>
                      </a:pPr>
                      <a:r>
                        <a:rPr lang="en-US" sz="2000" dirty="0">
                          <a:effectLst/>
                        </a:rPr>
                        <a:t>b.</a:t>
                      </a:r>
                      <a:r>
                        <a:rPr lang="en-US" sz="2000" baseline="0" dirty="0">
                          <a:effectLst/>
                        </a:rPr>
                        <a:t> si 	</a:t>
                      </a:r>
                      <a:r>
                        <a:rPr lang="en-US" sz="2000" dirty="0" err="1">
                          <a:effectLst/>
                        </a:rPr>
                        <a:t>magnatə</a:t>
                      </a:r>
                      <a:r>
                        <a:rPr lang="en-US" sz="2000" dirty="0">
                          <a:effectLst/>
                        </a:rPr>
                        <a:t>          </a:t>
                      </a:r>
                      <a:r>
                        <a:rPr lang="en-US" sz="2000" cap="small" dirty="0">
                          <a:effectLst/>
                        </a:rPr>
                        <a:t> </a:t>
                      </a:r>
                      <a:r>
                        <a:rPr lang="en-US" sz="2000" b="1" cap="small" dirty="0">
                          <a:solidFill>
                            <a:srgbClr val="FF0000"/>
                          </a:solidFill>
                          <a:effectLst/>
                        </a:rPr>
                        <a:t>be</a:t>
                      </a:r>
                      <a:endParaRPr lang="nl-NL" sz="2000" b="1" dirty="0">
                        <a:solidFill>
                          <a:srgbClr val="FF0000"/>
                        </a:solidFill>
                        <a:effectLst/>
                      </a:endParaRPr>
                    </a:p>
                    <a:p>
                      <a:pPr algn="l">
                        <a:lnSpc>
                          <a:spcPct val="115000"/>
                        </a:lnSpc>
                        <a:spcAft>
                          <a:spcPts val="0"/>
                        </a:spcAft>
                        <a:tabLst>
                          <a:tab pos="342900" algn="l"/>
                        </a:tabLst>
                      </a:pPr>
                      <a:r>
                        <a:rPr lang="en-US" sz="2000" dirty="0">
                          <a:effectLst/>
                        </a:rPr>
                        <a:t>   	</a:t>
                      </a:r>
                      <a:r>
                        <a:rPr lang="en-US" sz="2000" b="1" dirty="0">
                          <a:effectLst/>
                        </a:rPr>
                        <a:t>are</a:t>
                      </a:r>
                      <a:r>
                        <a:rPr lang="en-US" sz="2000" dirty="0">
                          <a:effectLst/>
                        </a:rPr>
                        <a:t> 	eaten.sg</a:t>
                      </a:r>
                      <a:endParaRPr lang="nl-NL" sz="2000" dirty="0">
                        <a:effectLst/>
                      </a:endParaRPr>
                    </a:p>
                    <a:p>
                      <a:pPr algn="l">
                        <a:lnSpc>
                          <a:spcPct val="115000"/>
                        </a:lnSpc>
                        <a:spcAft>
                          <a:spcPts val="0"/>
                        </a:spcAft>
                        <a:tabLst>
                          <a:tab pos="403225" algn="l"/>
                        </a:tabLst>
                      </a:pPr>
                      <a:r>
                        <a:rPr lang="en-US" sz="2000" dirty="0">
                          <a:effectLst/>
                        </a:rPr>
                        <a:t>	‘You have eaten’</a:t>
                      </a:r>
                      <a:endParaRPr lang="nl-NL" sz="2000" dirty="0">
                        <a:effectLst/>
                        <a:latin typeface="Times New Roman"/>
                        <a:ea typeface="SimSun"/>
                      </a:endParaRPr>
                    </a:p>
                  </a:txBody>
                  <a:tcPr marL="58021" marR="58021" marT="0" marB="0"/>
                </a:tc>
                <a:tc>
                  <a:txBody>
                    <a:bodyPr/>
                    <a:lstStyle/>
                    <a:p>
                      <a:pPr algn="l">
                        <a:lnSpc>
                          <a:spcPct val="115000"/>
                        </a:lnSpc>
                        <a:spcAft>
                          <a:spcPts val="0"/>
                        </a:spcAft>
                      </a:pPr>
                      <a:r>
                        <a:rPr lang="en-US" sz="2000" dirty="0">
                          <a:effectLst/>
                        </a:rPr>
                        <a:t>e. </a:t>
                      </a:r>
                      <a:r>
                        <a:rPr lang="en-US" sz="2000" dirty="0" err="1">
                          <a:effectLst/>
                        </a:rPr>
                        <a:t>sete</a:t>
                      </a:r>
                      <a:r>
                        <a:rPr lang="en-US" sz="2000" dirty="0">
                          <a:effectLst/>
                        </a:rPr>
                        <a:t> 	</a:t>
                      </a:r>
                      <a:r>
                        <a:rPr lang="en-US" sz="2000" dirty="0" err="1">
                          <a:effectLst/>
                        </a:rPr>
                        <a:t>magnitə</a:t>
                      </a:r>
                      <a:r>
                        <a:rPr lang="en-US" sz="2000" dirty="0">
                          <a:effectLst/>
                        </a:rPr>
                        <a:t>     </a:t>
                      </a:r>
                      <a:r>
                        <a:rPr lang="en-US" sz="2000" cap="small" dirty="0">
                          <a:effectLst/>
                        </a:rPr>
                        <a:t>  </a:t>
                      </a:r>
                      <a:r>
                        <a:rPr lang="en-US" sz="2000" b="1" cap="small" dirty="0">
                          <a:solidFill>
                            <a:srgbClr val="FF0000"/>
                          </a:solidFill>
                          <a:effectLst/>
                        </a:rPr>
                        <a:t>be</a:t>
                      </a:r>
                      <a:endParaRPr lang="nl-NL" sz="2000" b="1" dirty="0">
                        <a:solidFill>
                          <a:srgbClr val="FF0000"/>
                        </a:solidFill>
                        <a:effectLst/>
                      </a:endParaRPr>
                    </a:p>
                    <a:p>
                      <a:pPr algn="l">
                        <a:lnSpc>
                          <a:spcPct val="115000"/>
                        </a:lnSpc>
                        <a:spcAft>
                          <a:spcPts val="0"/>
                        </a:spcAft>
                        <a:tabLst>
                          <a:tab pos="342900" algn="l"/>
                          <a:tab pos="403225" algn="l"/>
                        </a:tabLst>
                      </a:pPr>
                      <a:r>
                        <a:rPr lang="en-US" sz="2000" dirty="0">
                          <a:effectLst/>
                        </a:rPr>
                        <a:t>	</a:t>
                      </a:r>
                      <a:r>
                        <a:rPr lang="en-US" sz="2000" b="1" dirty="0">
                          <a:effectLst/>
                        </a:rPr>
                        <a:t>are</a:t>
                      </a:r>
                      <a:r>
                        <a:rPr lang="en-US" sz="2000" dirty="0">
                          <a:effectLst/>
                        </a:rPr>
                        <a:t>  	eaten.pl</a:t>
                      </a:r>
                      <a:endParaRPr lang="nl-NL" sz="2000" dirty="0">
                        <a:effectLst/>
                      </a:endParaRPr>
                    </a:p>
                    <a:p>
                      <a:pPr algn="l">
                        <a:lnSpc>
                          <a:spcPct val="115000"/>
                        </a:lnSpc>
                        <a:spcAft>
                          <a:spcPts val="0"/>
                        </a:spcAft>
                        <a:tabLst>
                          <a:tab pos="342900" algn="l"/>
                        </a:tabLst>
                      </a:pPr>
                      <a:r>
                        <a:rPr lang="en-US" sz="2000" dirty="0">
                          <a:effectLst/>
                        </a:rPr>
                        <a:t>	‘You have eaten’</a:t>
                      </a:r>
                      <a:endParaRPr lang="nl-NL" sz="2000" dirty="0">
                        <a:effectLst/>
                        <a:latin typeface="Times New Roman"/>
                        <a:ea typeface="SimSun"/>
                      </a:endParaRPr>
                    </a:p>
                  </a:txBody>
                  <a:tcPr marL="58021" marR="58021" marT="0" marB="0"/>
                </a:tc>
                <a:extLst>
                  <a:ext uri="{0D108BD9-81ED-4DB2-BD59-A6C34878D82A}">
                    <a16:rowId xmlns:a16="http://schemas.microsoft.com/office/drawing/2014/main" val="10001"/>
                  </a:ext>
                </a:extLst>
              </a:tr>
              <a:tr h="1415031">
                <a:tc>
                  <a:txBody>
                    <a:bodyPr/>
                    <a:lstStyle/>
                    <a:p>
                      <a:pPr algn="l">
                        <a:lnSpc>
                          <a:spcPct val="115000"/>
                        </a:lnSpc>
                        <a:spcAft>
                          <a:spcPts val="0"/>
                        </a:spcAft>
                      </a:pPr>
                      <a:r>
                        <a:rPr lang="en-US" sz="2000" dirty="0">
                          <a:effectLst/>
                        </a:rPr>
                        <a:t>c. a 	</a:t>
                      </a:r>
                      <a:r>
                        <a:rPr lang="en-US" sz="2000" dirty="0" err="1">
                          <a:effectLst/>
                        </a:rPr>
                        <a:t>magnatə</a:t>
                      </a:r>
                      <a:r>
                        <a:rPr lang="en-US" sz="2000" dirty="0">
                          <a:effectLst/>
                        </a:rPr>
                        <a:t> </a:t>
                      </a:r>
                      <a:r>
                        <a:rPr lang="en-US" sz="2000" cap="small" dirty="0">
                          <a:effectLst/>
                        </a:rPr>
                        <a:t>       </a:t>
                      </a:r>
                      <a:r>
                        <a:rPr lang="en-US" sz="2000" b="1" cap="small" dirty="0">
                          <a:effectLst/>
                        </a:rPr>
                        <a:t>have</a:t>
                      </a:r>
                      <a:endParaRPr lang="nl-NL" sz="2000" b="1" dirty="0">
                        <a:effectLst/>
                      </a:endParaRPr>
                    </a:p>
                    <a:p>
                      <a:pPr algn="l">
                        <a:lnSpc>
                          <a:spcPct val="115000"/>
                        </a:lnSpc>
                        <a:spcAft>
                          <a:spcPts val="0"/>
                        </a:spcAft>
                        <a:tabLst>
                          <a:tab pos="288925" algn="l"/>
                          <a:tab pos="403225" algn="l"/>
                        </a:tabLst>
                      </a:pPr>
                      <a:r>
                        <a:rPr lang="en-US" sz="2000" b="1" dirty="0">
                          <a:effectLst/>
                        </a:rPr>
                        <a:t>	has</a:t>
                      </a:r>
                      <a:r>
                        <a:rPr lang="en-US" sz="2000" dirty="0">
                          <a:effectLst/>
                        </a:rPr>
                        <a:t> 	eaten.sg</a:t>
                      </a:r>
                      <a:endParaRPr lang="nl-NL" sz="2000" dirty="0">
                        <a:effectLst/>
                      </a:endParaRPr>
                    </a:p>
                    <a:p>
                      <a:pPr algn="l">
                        <a:lnSpc>
                          <a:spcPct val="115000"/>
                        </a:lnSpc>
                        <a:spcAft>
                          <a:spcPts val="0"/>
                        </a:spcAft>
                        <a:tabLst>
                          <a:tab pos="342900" algn="l"/>
                        </a:tabLst>
                      </a:pPr>
                      <a:r>
                        <a:rPr lang="en-US" sz="2000" dirty="0">
                          <a:effectLst/>
                        </a:rPr>
                        <a:t>	‘S/he has eaten’</a:t>
                      </a:r>
                      <a:endParaRPr lang="nl-NL" sz="2000" dirty="0">
                        <a:effectLst/>
                        <a:latin typeface="Times New Roman"/>
                        <a:ea typeface="SimSun"/>
                      </a:endParaRPr>
                    </a:p>
                  </a:txBody>
                  <a:tcPr marL="58021" marR="58021" marT="0" marB="0"/>
                </a:tc>
                <a:tc>
                  <a:txBody>
                    <a:bodyPr/>
                    <a:lstStyle/>
                    <a:p>
                      <a:pPr algn="l">
                        <a:lnSpc>
                          <a:spcPct val="115000"/>
                        </a:lnSpc>
                        <a:spcAft>
                          <a:spcPts val="0"/>
                        </a:spcAft>
                      </a:pPr>
                      <a:r>
                        <a:rPr lang="en-US" sz="2000" dirty="0">
                          <a:effectLst/>
                        </a:rPr>
                        <a:t> f.</a:t>
                      </a:r>
                      <a:r>
                        <a:rPr lang="en-US" sz="2000" baseline="0" dirty="0">
                          <a:effectLst/>
                        </a:rPr>
                        <a:t> </a:t>
                      </a:r>
                      <a:r>
                        <a:rPr lang="en-US" sz="2000" dirty="0">
                          <a:effectLst/>
                        </a:rPr>
                        <a:t>a	</a:t>
                      </a:r>
                      <a:r>
                        <a:rPr lang="en-US" sz="2000" dirty="0" err="1">
                          <a:effectLst/>
                        </a:rPr>
                        <a:t>magnitə</a:t>
                      </a:r>
                      <a:r>
                        <a:rPr lang="en-US" sz="2000" dirty="0">
                          <a:effectLst/>
                        </a:rPr>
                        <a:t>  </a:t>
                      </a:r>
                      <a:r>
                        <a:rPr lang="en-US" sz="2000" cap="small" dirty="0">
                          <a:effectLst/>
                        </a:rPr>
                        <a:t> 	    </a:t>
                      </a:r>
                      <a:r>
                        <a:rPr lang="en-US" sz="2000" b="1" cap="small" dirty="0">
                          <a:effectLst/>
                        </a:rPr>
                        <a:t>have</a:t>
                      </a:r>
                      <a:endParaRPr lang="nl-NL" sz="2000" b="1" dirty="0">
                        <a:effectLst/>
                      </a:endParaRPr>
                    </a:p>
                    <a:p>
                      <a:pPr algn="l">
                        <a:lnSpc>
                          <a:spcPct val="115000"/>
                        </a:lnSpc>
                        <a:spcAft>
                          <a:spcPts val="0"/>
                        </a:spcAft>
                        <a:tabLst>
                          <a:tab pos="342900" algn="l"/>
                        </a:tabLst>
                      </a:pPr>
                      <a:r>
                        <a:rPr lang="en-US" sz="2000" dirty="0">
                          <a:effectLst/>
                        </a:rPr>
                        <a:t> </a:t>
                      </a:r>
                      <a:r>
                        <a:rPr lang="en-US" sz="2000" baseline="0" dirty="0">
                          <a:effectLst/>
                        </a:rPr>
                        <a:t> 	</a:t>
                      </a:r>
                      <a:r>
                        <a:rPr lang="en-US" sz="2000" b="1" dirty="0">
                          <a:effectLst/>
                        </a:rPr>
                        <a:t>have</a:t>
                      </a:r>
                      <a:r>
                        <a:rPr lang="en-US" sz="2000" dirty="0">
                          <a:effectLst/>
                        </a:rPr>
                        <a:t> 	eaten.pl</a:t>
                      </a:r>
                      <a:endParaRPr lang="nl-NL" sz="2000" dirty="0">
                        <a:effectLst/>
                      </a:endParaRPr>
                    </a:p>
                    <a:p>
                      <a:pPr algn="l">
                        <a:lnSpc>
                          <a:spcPct val="115000"/>
                        </a:lnSpc>
                        <a:spcAft>
                          <a:spcPts val="0"/>
                        </a:spcAft>
                        <a:tabLst>
                          <a:tab pos="342900" algn="l"/>
                          <a:tab pos="403225" algn="l"/>
                        </a:tabLst>
                      </a:pPr>
                      <a:r>
                        <a:rPr lang="en-US" sz="2000" dirty="0">
                          <a:effectLst/>
                        </a:rPr>
                        <a:t>	‘They have eaten’</a:t>
                      </a:r>
                      <a:endParaRPr lang="nl-NL" sz="2000" dirty="0">
                        <a:effectLst/>
                        <a:latin typeface="Times New Roman"/>
                        <a:ea typeface="SimSun"/>
                      </a:endParaRPr>
                    </a:p>
                  </a:txBody>
                  <a:tcPr marL="58021" marR="58021" marT="0" marB="0"/>
                </a:tc>
                <a:extLst>
                  <a:ext uri="{0D108BD9-81ED-4DB2-BD59-A6C34878D82A}">
                    <a16:rowId xmlns:a16="http://schemas.microsoft.com/office/drawing/2014/main" val="10002"/>
                  </a:ext>
                </a:extLst>
              </a:tr>
            </a:tbl>
          </a:graphicData>
        </a:graphic>
      </p:graphicFrame>
      <p:sp>
        <p:nvSpPr>
          <p:cNvPr id="11" name="TextBox 10"/>
          <p:cNvSpPr txBox="1"/>
          <p:nvPr/>
        </p:nvSpPr>
        <p:spPr>
          <a:xfrm>
            <a:off x="683568" y="5661249"/>
            <a:ext cx="7416824" cy="369332"/>
          </a:xfrm>
          <a:prstGeom prst="rect">
            <a:avLst/>
          </a:prstGeom>
          <a:noFill/>
        </p:spPr>
        <p:txBody>
          <a:bodyPr wrap="square" rtlCol="0">
            <a:spAutoFit/>
          </a:bodyPr>
          <a:lstStyle/>
          <a:p>
            <a:r>
              <a:rPr lang="en-US" dirty="0"/>
              <a:t>    		   </a:t>
            </a:r>
            <a:r>
              <a:rPr lang="en-US" sz="1200" dirty="0"/>
              <a:t>(D’Alessandro &amp; Roberts 2010, D’Alessandro &amp; Ledgeway 2010)</a:t>
            </a:r>
            <a:endParaRPr lang="nl-NL" sz="1200" dirty="0"/>
          </a:p>
        </p:txBody>
      </p:sp>
      <p:sp>
        <p:nvSpPr>
          <p:cNvPr id="13" name="Slide Number Placeholder 3"/>
          <p:cNvSpPr txBox="1">
            <a:spLocks/>
          </p:cNvSpPr>
          <p:nvPr/>
        </p:nvSpPr>
        <p:spPr>
          <a:xfrm>
            <a:off x="7932672" y="6156311"/>
            <a:ext cx="556115" cy="365125"/>
          </a:xfrm>
          <a:prstGeom prst="rect">
            <a:avLst/>
          </a:prstGeom>
        </p:spPr>
        <p:txBody>
          <a:bodyPr/>
          <a:ls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36C48C-F87C-4E4B-81EF-5027B17D1F61}" type="slidenum">
              <a:rPr lang="en-GB" sz="900" smtClean="0"/>
              <a:pPr/>
              <a:t>32</a:t>
            </a:fld>
            <a:endParaRPr lang="en-GB" sz="900" dirty="0"/>
          </a:p>
        </p:txBody>
      </p:sp>
      <p:sp>
        <p:nvSpPr>
          <p:cNvPr id="14" name="Title 1"/>
          <p:cNvSpPr txBox="1">
            <a:spLocks/>
          </p:cNvSpPr>
          <p:nvPr/>
        </p:nvSpPr>
        <p:spPr>
          <a:xfrm>
            <a:off x="971600" y="764703"/>
            <a:ext cx="5832648" cy="504057"/>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mj-cs"/>
              </a:defRPr>
            </a:lvl1pPr>
          </a:lstStyle>
          <a:p>
            <a:pPr lvl="0"/>
            <a:r>
              <a:rPr lang="en-US" dirty="0"/>
              <a:t>Upper southern auxiliary selection patterns</a:t>
            </a:r>
          </a:p>
        </p:txBody>
      </p:sp>
      <p:sp>
        <p:nvSpPr>
          <p:cNvPr id="15" name="TextBox 14"/>
          <p:cNvSpPr txBox="1"/>
          <p:nvPr/>
        </p:nvSpPr>
        <p:spPr>
          <a:xfrm>
            <a:off x="467544" y="1412776"/>
            <a:ext cx="432048" cy="215444"/>
          </a:xfrm>
          <a:prstGeom prst="rect">
            <a:avLst/>
          </a:prstGeom>
          <a:solidFill>
            <a:schemeClr val="bg1"/>
          </a:solidFill>
        </p:spPr>
        <p:txBody>
          <a:bodyPr wrap="square" lIns="0" tIns="0" rIns="0" bIns="0" rtlCol="0">
            <a:spAutoFit/>
          </a:bodyPr>
          <a:lstStyle/>
          <a:p>
            <a:r>
              <a:rPr lang="nl-NL" sz="1400" dirty="0"/>
              <a:t>(8)</a:t>
            </a:r>
          </a:p>
        </p:txBody>
      </p:sp>
    </p:spTree>
    <p:extLst>
      <p:ext uri="{BB962C8B-B14F-4D97-AF65-F5344CB8AC3E}">
        <p14:creationId xmlns:p14="http://schemas.microsoft.com/office/powerpoint/2010/main" val="217365679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50654" y="3068960"/>
            <a:ext cx="8613829" cy="22322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300" dirty="0">
              <a:solidFill>
                <a:schemeClr val="tx1"/>
              </a:solidFill>
              <a:latin typeface="Segoe" pitchFamily="34" charset="0"/>
            </a:endParaRPr>
          </a:p>
        </p:txBody>
      </p:sp>
      <p:sp>
        <p:nvSpPr>
          <p:cNvPr id="3" name="Text Placeholder 2"/>
          <p:cNvSpPr>
            <a:spLocks noGrp="1"/>
          </p:cNvSpPr>
          <p:nvPr>
            <p:ph type="body" sz="quarter" idx="10"/>
          </p:nvPr>
        </p:nvSpPr>
        <p:spPr>
          <a:xfrm>
            <a:off x="971600" y="1457408"/>
            <a:ext cx="5832648" cy="1323520"/>
          </a:xfrm>
        </p:spPr>
        <p:txBody>
          <a:bodyPr/>
          <a:lstStyle/>
          <a:p>
            <a:r>
              <a:rPr lang="en-US" sz="2000" b="0" dirty="0"/>
              <a:t>Extra agreement/Subject doubling</a:t>
            </a:r>
          </a:p>
          <a:p>
            <a:endParaRPr lang="en-US" sz="2000" b="0" dirty="0"/>
          </a:p>
          <a:p>
            <a:r>
              <a:rPr lang="en-US" sz="2000" b="0" dirty="0"/>
              <a:t>(My analysis: SCL and aux roots are the same thing, D’Alessandro (2017))</a:t>
            </a:r>
          </a:p>
          <a:p>
            <a:endParaRPr lang="en-US" sz="2000" b="0" dirty="0"/>
          </a:p>
          <a:p>
            <a:endParaRPr lang="en-US" sz="2000" b="0" dirty="0"/>
          </a:p>
        </p:txBody>
      </p:sp>
      <p:sp>
        <p:nvSpPr>
          <p:cNvPr id="7" name="TextBox 6"/>
          <p:cNvSpPr txBox="1"/>
          <p:nvPr/>
        </p:nvSpPr>
        <p:spPr>
          <a:xfrm>
            <a:off x="499946" y="3261754"/>
            <a:ext cx="8360577" cy="1846659"/>
          </a:xfrm>
          <a:prstGeom prst="rect">
            <a:avLst/>
          </a:prstGeom>
          <a:noFill/>
          <a:ln w="6350">
            <a:solidFill>
              <a:schemeClr val="tx1"/>
            </a:solidFill>
          </a:ln>
        </p:spPr>
        <p:txBody>
          <a:bodyPr wrap="square" rtlCol="0">
            <a:spAutoFit/>
          </a:bodyPr>
          <a:lstStyle/>
          <a:p>
            <a:r>
              <a:rPr lang="en-US" sz="1900" b="1" dirty="0"/>
              <a:t>i</a:t>
            </a:r>
            <a:r>
              <a:rPr lang="en-US" sz="1900" dirty="0"/>
              <a:t> (1/2) 	</a:t>
            </a:r>
            <a:r>
              <a:rPr lang="en-US" sz="1900" dirty="0" err="1"/>
              <a:t>mangi</a:t>
            </a:r>
            <a:r>
              <a:rPr lang="en-US" sz="1900" dirty="0"/>
              <a:t> [</a:t>
            </a:r>
            <a:r>
              <a:rPr lang="en-US" sz="1900" dirty="0" err="1"/>
              <a:t>Friulian</a:t>
            </a:r>
            <a:r>
              <a:rPr lang="en-US" sz="1900" dirty="0"/>
              <a:t>]	</a:t>
            </a:r>
            <a:r>
              <a:rPr lang="en-US" sz="1900" b="1" dirty="0"/>
              <a:t>S</a:t>
            </a:r>
            <a:r>
              <a:rPr lang="en-US" sz="1900" dirty="0"/>
              <a:t>o = 	s (BE=</a:t>
            </a:r>
            <a:r>
              <a:rPr lang="en-US" sz="1900" b="1" dirty="0"/>
              <a:t>1/2</a:t>
            </a:r>
            <a:r>
              <a:rPr lang="en-US" sz="1900" dirty="0"/>
              <a:t>)   	+ -o (</a:t>
            </a:r>
            <a:r>
              <a:rPr lang="en-US" sz="1900" b="1" dirty="0"/>
              <a:t>1</a:t>
            </a:r>
            <a:r>
              <a:rPr lang="en-US" sz="1900" dirty="0"/>
              <a:t>.sg)</a:t>
            </a:r>
            <a:endParaRPr lang="nl-NL" sz="1900" dirty="0"/>
          </a:p>
          <a:p>
            <a:r>
              <a:rPr lang="en-US" sz="1900" b="1" dirty="0"/>
              <a:t>i </a:t>
            </a:r>
            <a:r>
              <a:rPr lang="en-US" sz="1900" dirty="0"/>
              <a:t>(1/2) 	t </a:t>
            </a:r>
            <a:r>
              <a:rPr lang="en-US" sz="1900" dirty="0" err="1"/>
              <a:t>mangis</a:t>
            </a:r>
            <a:r>
              <a:rPr lang="en-US" sz="1900" dirty="0"/>
              <a:t>		</a:t>
            </a:r>
            <a:r>
              <a:rPr lang="en-US" sz="1900" b="1" dirty="0"/>
              <a:t>s</a:t>
            </a:r>
            <a:r>
              <a:rPr lang="en-US" sz="1900" dirty="0"/>
              <a:t>i =  	s (BE =</a:t>
            </a:r>
            <a:r>
              <a:rPr lang="en-US" sz="1900" b="1" dirty="0"/>
              <a:t>1/2</a:t>
            </a:r>
            <a:r>
              <a:rPr lang="en-US" sz="1900" dirty="0"/>
              <a:t>)  	+ - i (</a:t>
            </a:r>
            <a:r>
              <a:rPr lang="en-US" sz="1900" b="1" dirty="0"/>
              <a:t>2</a:t>
            </a:r>
            <a:r>
              <a:rPr lang="en-US" sz="1900" dirty="0"/>
              <a:t>.sg)</a:t>
            </a:r>
            <a:endParaRPr lang="nl-NL" sz="1900" dirty="0"/>
          </a:p>
          <a:p>
            <a:r>
              <a:rPr lang="en-US" sz="1900" b="1" dirty="0"/>
              <a:t>a</a:t>
            </a:r>
            <a:r>
              <a:rPr lang="en-US" sz="1900" dirty="0"/>
              <a:t> (3) 	l </a:t>
            </a:r>
            <a:r>
              <a:rPr lang="en-US" sz="1900" dirty="0" err="1"/>
              <a:t>mangia</a:t>
            </a:r>
            <a:r>
              <a:rPr lang="en-US" sz="1900" dirty="0"/>
              <a:t> 		</a:t>
            </a:r>
            <a:r>
              <a:rPr lang="en-US" sz="1900" b="1" dirty="0"/>
              <a:t>a</a:t>
            </a:r>
            <a:r>
              <a:rPr lang="en-US" sz="1900" dirty="0"/>
              <a:t> = 	a (HAVE =</a:t>
            </a:r>
            <a:r>
              <a:rPr lang="en-US" sz="1900" b="1" dirty="0"/>
              <a:t>3</a:t>
            </a:r>
            <a:r>
              <a:rPr lang="en-US" sz="1900" dirty="0"/>
              <a:t>) 	+ a (</a:t>
            </a:r>
            <a:r>
              <a:rPr lang="en-US" sz="1900" b="1" dirty="0"/>
              <a:t>3</a:t>
            </a:r>
            <a:r>
              <a:rPr lang="en-US" sz="1900" dirty="0"/>
              <a:t>)</a:t>
            </a:r>
            <a:endParaRPr lang="nl-NL" sz="1900" dirty="0"/>
          </a:p>
          <a:p>
            <a:r>
              <a:rPr lang="en-US" sz="1900" b="1" dirty="0"/>
              <a:t>i</a:t>
            </a:r>
            <a:r>
              <a:rPr lang="en-US" sz="1900" dirty="0"/>
              <a:t> (1/2) </a:t>
            </a:r>
            <a:r>
              <a:rPr lang="en-US" sz="1900" dirty="0" err="1"/>
              <a:t>mangin</a:t>
            </a:r>
            <a:r>
              <a:rPr lang="en-US" sz="1900" dirty="0"/>
              <a:t>			</a:t>
            </a:r>
            <a:r>
              <a:rPr lang="en-US" sz="1900" b="1" dirty="0" err="1"/>
              <a:t>s</a:t>
            </a:r>
            <a:r>
              <a:rPr lang="en-US" sz="1900" dirty="0" err="1"/>
              <a:t>emə</a:t>
            </a:r>
            <a:r>
              <a:rPr lang="en-US" sz="1900" dirty="0"/>
              <a:t> = s (BE =1/2)	+ -</a:t>
            </a:r>
            <a:r>
              <a:rPr lang="en-US" sz="1900" dirty="0" err="1"/>
              <a:t>emə</a:t>
            </a:r>
            <a:r>
              <a:rPr lang="en-US" sz="1900" dirty="0"/>
              <a:t> (1.pl)</a:t>
            </a:r>
            <a:endParaRPr lang="nl-NL" sz="1900" dirty="0"/>
          </a:p>
          <a:p>
            <a:r>
              <a:rPr lang="en-US" sz="1900" b="1" dirty="0"/>
              <a:t>i</a:t>
            </a:r>
            <a:r>
              <a:rPr lang="en-US" sz="1900" dirty="0"/>
              <a:t> (1/2) </a:t>
            </a:r>
            <a:r>
              <a:rPr lang="en-US" sz="1900" dirty="0" err="1"/>
              <a:t>mangé</a:t>
            </a:r>
            <a:r>
              <a:rPr lang="en-US" sz="1900" dirty="0"/>
              <a:t>			</a:t>
            </a:r>
            <a:r>
              <a:rPr lang="en-US" sz="1900" b="1" dirty="0" err="1"/>
              <a:t>s</a:t>
            </a:r>
            <a:r>
              <a:rPr lang="en-US" sz="1900" dirty="0" err="1"/>
              <a:t>etə</a:t>
            </a:r>
            <a:r>
              <a:rPr lang="en-US" sz="1900" dirty="0"/>
              <a:t> = s (BE =1/2)    	+ -</a:t>
            </a:r>
            <a:r>
              <a:rPr lang="en-US" sz="1900" dirty="0" err="1"/>
              <a:t>etə</a:t>
            </a:r>
            <a:r>
              <a:rPr lang="en-US" sz="1900" dirty="0"/>
              <a:t> (2.pl)</a:t>
            </a:r>
            <a:endParaRPr lang="nl-NL" sz="1900" dirty="0"/>
          </a:p>
          <a:p>
            <a:r>
              <a:rPr lang="en-US" sz="1900" b="1" dirty="0"/>
              <a:t>a</a:t>
            </a:r>
            <a:r>
              <a:rPr lang="en-US" sz="1900" dirty="0"/>
              <a:t> (3) 	</a:t>
            </a:r>
            <a:r>
              <a:rPr lang="en-US" sz="1900" dirty="0" err="1"/>
              <a:t>mangin</a:t>
            </a:r>
            <a:r>
              <a:rPr lang="en-US" sz="1900" dirty="0"/>
              <a:t>			</a:t>
            </a:r>
            <a:r>
              <a:rPr lang="en-US" sz="1900" b="1" dirty="0"/>
              <a:t>a</a:t>
            </a:r>
            <a:r>
              <a:rPr lang="en-US" sz="1900" dirty="0"/>
              <a:t> = 	a (HAVE =3) 	+ a (3)	</a:t>
            </a:r>
            <a:endParaRPr lang="nl-NL" sz="1900" dirty="0"/>
          </a:p>
        </p:txBody>
      </p:sp>
      <p:sp>
        <p:nvSpPr>
          <p:cNvPr id="9" name="Slide Number Placeholder 3"/>
          <p:cNvSpPr txBox="1">
            <a:spLocks/>
          </p:cNvSpPr>
          <p:nvPr/>
        </p:nvSpPr>
        <p:spPr>
          <a:xfrm>
            <a:off x="7932672" y="6156311"/>
            <a:ext cx="556115" cy="365125"/>
          </a:xfrm>
          <a:prstGeom prst="rect">
            <a:avLst/>
          </a:prstGeom>
        </p:spPr>
        <p:txBody>
          <a:bodyPr/>
          <a:ls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36C48C-F87C-4E4B-81EF-5027B17D1F61}" type="slidenum">
              <a:rPr lang="en-GB" sz="900" smtClean="0"/>
              <a:pPr/>
              <a:t>33</a:t>
            </a:fld>
            <a:endParaRPr lang="en-GB" sz="900" dirty="0"/>
          </a:p>
        </p:txBody>
      </p:sp>
      <p:sp>
        <p:nvSpPr>
          <p:cNvPr id="10" name="Title 1"/>
          <p:cNvSpPr txBox="1">
            <a:spLocks/>
          </p:cNvSpPr>
          <p:nvPr/>
        </p:nvSpPr>
        <p:spPr>
          <a:xfrm>
            <a:off x="971600" y="764703"/>
            <a:ext cx="5832648" cy="504057"/>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mj-cs"/>
              </a:defRPr>
            </a:lvl1pPr>
          </a:lstStyle>
          <a:p>
            <a:pPr lvl="0"/>
            <a:r>
              <a:rPr lang="it-IT" dirty="0"/>
              <a:t>In </a:t>
            </a:r>
            <a:r>
              <a:rPr lang="it-IT" dirty="0" err="1"/>
              <a:t>both</a:t>
            </a:r>
            <a:r>
              <a:rPr lang="it-IT" dirty="0"/>
              <a:t> </a:t>
            </a:r>
            <a:r>
              <a:rPr lang="it-IT" dirty="0" err="1"/>
              <a:t>cases</a:t>
            </a:r>
            <a:endParaRPr lang="it-IT" dirty="0"/>
          </a:p>
        </p:txBody>
      </p:sp>
    </p:spTree>
    <p:extLst>
      <p:ext uri="{BB962C8B-B14F-4D97-AF65-F5344CB8AC3E}">
        <p14:creationId xmlns:p14="http://schemas.microsoft.com/office/powerpoint/2010/main" val="70925318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Auxiliaries</a:t>
            </a:r>
            <a:r>
              <a:rPr lang="nl-NL" dirty="0"/>
              <a:t> </a:t>
            </a:r>
            <a:r>
              <a:rPr lang="nl-NL" dirty="0" err="1"/>
              <a:t>and</a:t>
            </a:r>
            <a:r>
              <a:rPr lang="nl-NL" dirty="0"/>
              <a:t> </a:t>
            </a:r>
            <a:r>
              <a:rPr lang="nl-NL" dirty="0" err="1"/>
              <a:t>clitics</a:t>
            </a:r>
            <a:r>
              <a:rPr lang="nl-NL" dirty="0"/>
              <a:t> in contact</a:t>
            </a:r>
          </a:p>
        </p:txBody>
      </p:sp>
      <p:sp>
        <p:nvSpPr>
          <p:cNvPr id="3" name="Content Placeholder 2"/>
          <p:cNvSpPr>
            <a:spLocks noGrp="1"/>
          </p:cNvSpPr>
          <p:nvPr>
            <p:ph idx="1"/>
          </p:nvPr>
        </p:nvSpPr>
        <p:spPr>
          <a:xfrm>
            <a:off x="1188000" y="2204865"/>
            <a:ext cx="7308000" cy="4176464"/>
          </a:xfrm>
        </p:spPr>
        <p:txBody>
          <a:bodyPr/>
          <a:lstStyle/>
          <a:p>
            <a:r>
              <a:rPr lang="nl-NL" dirty="0"/>
              <a:t>In Italy:</a:t>
            </a:r>
          </a:p>
          <a:p>
            <a:r>
              <a:rPr lang="nl-NL" b="0" dirty="0" err="1"/>
              <a:t>Auxiliary</a:t>
            </a:r>
            <a:r>
              <a:rPr lang="nl-NL" b="0" dirty="0"/>
              <a:t> </a:t>
            </a:r>
            <a:r>
              <a:rPr lang="nl-NL" b="0" dirty="0" err="1"/>
              <a:t>selection</a:t>
            </a:r>
            <a:r>
              <a:rPr lang="nl-NL" b="0" dirty="0"/>
              <a:t> is </a:t>
            </a:r>
            <a:r>
              <a:rPr lang="nl-NL" b="0" dirty="0" err="1"/>
              <a:t>being</a:t>
            </a:r>
            <a:r>
              <a:rPr lang="nl-NL" b="0" dirty="0"/>
              <a:t> </a:t>
            </a:r>
            <a:r>
              <a:rPr lang="nl-NL" b="0" dirty="0" err="1"/>
              <a:t>replaced</a:t>
            </a:r>
            <a:r>
              <a:rPr lang="nl-NL" b="0" dirty="0"/>
              <a:t> </a:t>
            </a:r>
            <a:r>
              <a:rPr lang="nl-NL" b="0" dirty="0" err="1"/>
              <a:t>by</a:t>
            </a:r>
            <a:r>
              <a:rPr lang="nl-NL" b="0" dirty="0"/>
              <a:t> HAVE (HAVE is </a:t>
            </a:r>
            <a:r>
              <a:rPr lang="nl-NL" b="0" dirty="0" err="1"/>
              <a:t>expanding</a:t>
            </a:r>
            <a:r>
              <a:rPr lang="nl-NL" b="0" dirty="0"/>
              <a:t>)</a:t>
            </a:r>
          </a:p>
          <a:p>
            <a:endParaRPr lang="nl-NL" b="0" dirty="0"/>
          </a:p>
          <a:p>
            <a:r>
              <a:rPr lang="nl-NL" b="0" dirty="0" err="1"/>
              <a:t>SCLs</a:t>
            </a:r>
            <a:r>
              <a:rPr lang="nl-NL" b="0" dirty="0"/>
              <a:t> are </a:t>
            </a:r>
            <a:r>
              <a:rPr lang="nl-NL" b="0" dirty="0" err="1"/>
              <a:t>disappearing</a:t>
            </a:r>
            <a:r>
              <a:rPr lang="nl-NL" b="0" dirty="0"/>
              <a:t> in contact</a:t>
            </a:r>
          </a:p>
          <a:p>
            <a:endParaRPr lang="nl-NL" b="0" dirty="0"/>
          </a:p>
          <a:p>
            <a:r>
              <a:rPr lang="nl-NL" dirty="0"/>
              <a:t>In Brazil:</a:t>
            </a:r>
          </a:p>
          <a:p>
            <a:r>
              <a:rPr lang="nl-NL" b="0" dirty="0" err="1"/>
              <a:t>SCLs</a:t>
            </a:r>
            <a:r>
              <a:rPr lang="nl-NL" b="0" dirty="0"/>
              <a:t> are </a:t>
            </a:r>
            <a:r>
              <a:rPr lang="nl-NL" b="0" dirty="0" err="1"/>
              <a:t>being</a:t>
            </a:r>
            <a:r>
              <a:rPr lang="nl-NL" b="0" dirty="0"/>
              <a:t> </a:t>
            </a:r>
            <a:r>
              <a:rPr lang="nl-NL" b="0" dirty="0" err="1"/>
              <a:t>created</a:t>
            </a:r>
            <a:endParaRPr lang="nl-NL" b="0" dirty="0"/>
          </a:p>
          <a:p>
            <a:endParaRPr lang="nl-NL" b="0" dirty="0"/>
          </a:p>
          <a:p>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34</a:t>
            </a:fld>
            <a:endParaRPr lang="en-GB" dirty="0"/>
          </a:p>
        </p:txBody>
      </p:sp>
    </p:spTree>
    <p:extLst>
      <p:ext uri="{BB962C8B-B14F-4D97-AF65-F5344CB8AC3E}">
        <p14:creationId xmlns:p14="http://schemas.microsoft.com/office/powerpoint/2010/main" val="276414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92" y="1268760"/>
            <a:ext cx="7308000" cy="910753"/>
          </a:xfrm>
        </p:spPr>
        <p:txBody>
          <a:bodyPr/>
          <a:lstStyle/>
          <a:p>
            <a:r>
              <a:rPr lang="nl-NL" dirty="0" err="1"/>
              <a:t>What</a:t>
            </a:r>
            <a:r>
              <a:rPr lang="nl-NL" dirty="0"/>
              <a:t> we have </a:t>
            </a:r>
            <a:r>
              <a:rPr lang="nl-NL" dirty="0" err="1"/>
              <a:t>so</a:t>
            </a:r>
            <a:r>
              <a:rPr lang="nl-NL" dirty="0"/>
              <a:t> far (</a:t>
            </a:r>
            <a:r>
              <a:rPr lang="nl-NL" dirty="0" err="1"/>
              <a:t>very</a:t>
            </a:r>
            <a:r>
              <a:rPr lang="nl-NL" dirty="0"/>
              <a:t> </a:t>
            </a:r>
            <a:r>
              <a:rPr lang="nl-NL" dirty="0" err="1"/>
              <a:t>little</a:t>
            </a:r>
            <a:r>
              <a:rPr lang="nl-NL" dirty="0"/>
              <a:t>)</a:t>
            </a:r>
          </a:p>
        </p:txBody>
      </p:sp>
      <p:sp>
        <p:nvSpPr>
          <p:cNvPr id="3" name="Content Placeholder 2"/>
          <p:cNvSpPr>
            <a:spLocks noGrp="1"/>
          </p:cNvSpPr>
          <p:nvPr>
            <p:ph idx="1"/>
          </p:nvPr>
        </p:nvSpPr>
        <p:spPr>
          <a:xfrm>
            <a:off x="996042" y="2132856"/>
            <a:ext cx="7308000" cy="2891017"/>
          </a:xfrm>
        </p:spPr>
        <p:txBody>
          <a:bodyPr/>
          <a:lstStyle/>
          <a:p>
            <a:r>
              <a:rPr lang="nl-NL" dirty="0" err="1"/>
              <a:t>Venetan</a:t>
            </a:r>
            <a:r>
              <a:rPr lang="nl-NL" dirty="0"/>
              <a:t> (</a:t>
            </a:r>
            <a:r>
              <a:rPr lang="nl-NL" dirty="0" err="1"/>
              <a:t>Talian</a:t>
            </a:r>
            <a:r>
              <a:rPr lang="nl-NL" dirty="0"/>
              <a:t>) in Brazil:</a:t>
            </a:r>
          </a:p>
          <a:p>
            <a:endParaRPr lang="nl-NL" dirty="0"/>
          </a:p>
          <a:p>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35</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36912"/>
            <a:ext cx="7390780" cy="351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08104" y="5805264"/>
            <a:ext cx="2592288" cy="276999"/>
          </a:xfrm>
          <a:prstGeom prst="rect">
            <a:avLst/>
          </a:prstGeom>
          <a:noFill/>
        </p:spPr>
        <p:txBody>
          <a:bodyPr wrap="square" lIns="0" tIns="0" rIns="0" bIns="0" rtlCol="0">
            <a:spAutoFit/>
          </a:bodyPr>
          <a:lstStyle/>
          <a:p>
            <a:r>
              <a:rPr lang="nl-NL" dirty="0"/>
              <a:t>Frasson (2018)</a:t>
            </a:r>
          </a:p>
        </p:txBody>
      </p:sp>
      <p:sp>
        <p:nvSpPr>
          <p:cNvPr id="7" name="Oval 6"/>
          <p:cNvSpPr/>
          <p:nvPr/>
        </p:nvSpPr>
        <p:spPr>
          <a:xfrm>
            <a:off x="1691680" y="3068960"/>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815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2ADE2-C32F-45B3-B62F-D391A637FDE5}"/>
              </a:ext>
            </a:extLst>
          </p:cNvPr>
          <p:cNvSpPr>
            <a:spLocks noGrp="1"/>
          </p:cNvSpPr>
          <p:nvPr>
            <p:ph type="title"/>
          </p:nvPr>
        </p:nvSpPr>
        <p:spPr/>
        <p:txBody>
          <a:bodyPr/>
          <a:lstStyle/>
          <a:p>
            <a:r>
              <a:rPr lang="nl-NL" dirty="0" err="1"/>
              <a:t>Auxiliaries</a:t>
            </a:r>
            <a:r>
              <a:rPr lang="nl-NL" dirty="0"/>
              <a:t> </a:t>
            </a:r>
            <a:r>
              <a:rPr lang="nl-NL" dirty="0" err="1"/>
              <a:t>and</a:t>
            </a:r>
            <a:r>
              <a:rPr lang="nl-NL" dirty="0"/>
              <a:t> </a:t>
            </a:r>
            <a:r>
              <a:rPr lang="nl-NL" dirty="0" err="1"/>
              <a:t>clitics</a:t>
            </a:r>
            <a:r>
              <a:rPr lang="nl-NL" dirty="0"/>
              <a:t> in contact</a:t>
            </a:r>
            <a:endParaRPr lang="en-US" dirty="0"/>
          </a:p>
        </p:txBody>
      </p:sp>
      <p:sp>
        <p:nvSpPr>
          <p:cNvPr id="3" name="Content Placeholder 2">
            <a:extLst>
              <a:ext uri="{FF2B5EF4-FFF2-40B4-BE49-F238E27FC236}">
                <a16:creationId xmlns:a16="http://schemas.microsoft.com/office/drawing/2014/main" id="{13DCAFDC-F2E3-45FB-8B72-82AC180BB77B}"/>
              </a:ext>
            </a:extLst>
          </p:cNvPr>
          <p:cNvSpPr>
            <a:spLocks noGrp="1"/>
          </p:cNvSpPr>
          <p:nvPr>
            <p:ph idx="1"/>
          </p:nvPr>
        </p:nvSpPr>
        <p:spPr/>
        <p:txBody>
          <a:bodyPr/>
          <a:lstStyle/>
          <a:p>
            <a:r>
              <a:rPr lang="nl-NL" b="0" dirty="0"/>
              <a:t>Q: are </a:t>
            </a:r>
            <a:r>
              <a:rPr lang="nl-NL" b="0" dirty="0" err="1"/>
              <a:t>auxiliary</a:t>
            </a:r>
            <a:r>
              <a:rPr lang="nl-NL" b="0" dirty="0"/>
              <a:t> </a:t>
            </a:r>
            <a:r>
              <a:rPr lang="nl-NL" b="0" dirty="0" err="1"/>
              <a:t>roots</a:t>
            </a:r>
            <a:r>
              <a:rPr lang="nl-NL" b="0" dirty="0"/>
              <a:t> </a:t>
            </a:r>
            <a:r>
              <a:rPr lang="nl-NL" b="0" dirty="0" err="1"/>
              <a:t>and</a:t>
            </a:r>
            <a:r>
              <a:rPr lang="nl-NL" b="0" dirty="0"/>
              <a:t> SCL </a:t>
            </a:r>
            <a:r>
              <a:rPr lang="nl-NL" b="0" dirty="0" err="1"/>
              <a:t>really</a:t>
            </a:r>
            <a:r>
              <a:rPr lang="nl-NL" b="0" dirty="0"/>
              <a:t> </a:t>
            </a:r>
            <a:r>
              <a:rPr lang="nl-NL" b="0" dirty="0" err="1"/>
              <a:t>the</a:t>
            </a:r>
            <a:r>
              <a:rPr lang="nl-NL" b="0" dirty="0"/>
              <a:t> </a:t>
            </a:r>
            <a:r>
              <a:rPr lang="nl-NL" b="0" dirty="0" err="1"/>
              <a:t>same</a:t>
            </a:r>
            <a:r>
              <a:rPr lang="nl-NL" b="0" dirty="0"/>
              <a:t> </a:t>
            </a:r>
            <a:r>
              <a:rPr lang="nl-NL" b="0" dirty="0" err="1"/>
              <a:t>syntactic</a:t>
            </a:r>
            <a:r>
              <a:rPr lang="nl-NL" b="0" dirty="0"/>
              <a:t> item?</a:t>
            </a:r>
          </a:p>
          <a:p>
            <a:endParaRPr lang="nl-NL" b="0" dirty="0"/>
          </a:p>
          <a:p>
            <a:r>
              <a:rPr lang="nl-NL" b="0" dirty="0" err="1"/>
              <a:t>If</a:t>
            </a:r>
            <a:r>
              <a:rPr lang="nl-NL" b="0" dirty="0"/>
              <a:t> </a:t>
            </a:r>
            <a:r>
              <a:rPr lang="nl-NL" b="0" dirty="0" err="1"/>
              <a:t>this</a:t>
            </a:r>
            <a:r>
              <a:rPr lang="nl-NL" b="0" dirty="0"/>
              <a:t> </a:t>
            </a:r>
            <a:r>
              <a:rPr lang="nl-NL" b="0" dirty="0" err="1"/>
              <a:t>were</a:t>
            </a:r>
            <a:r>
              <a:rPr lang="nl-NL" b="0" dirty="0"/>
              <a:t> </a:t>
            </a:r>
            <a:r>
              <a:rPr lang="nl-NL" b="0" dirty="0" err="1"/>
              <a:t>the</a:t>
            </a:r>
            <a:r>
              <a:rPr lang="nl-NL" b="0" dirty="0"/>
              <a:t> case, </a:t>
            </a:r>
            <a:r>
              <a:rPr lang="nl-NL" b="0" dirty="0" err="1"/>
              <a:t>they</a:t>
            </a:r>
            <a:r>
              <a:rPr lang="nl-NL" b="0" dirty="0"/>
              <a:t> </a:t>
            </a:r>
            <a:r>
              <a:rPr lang="nl-NL" b="0" dirty="0" err="1"/>
              <a:t>should</a:t>
            </a:r>
            <a:r>
              <a:rPr lang="nl-NL" b="0" dirty="0"/>
              <a:t> </a:t>
            </a:r>
            <a:r>
              <a:rPr lang="nl-NL" b="0" dirty="0" err="1"/>
              <a:t>behave</a:t>
            </a:r>
            <a:r>
              <a:rPr lang="nl-NL" b="0" dirty="0"/>
              <a:t> in </a:t>
            </a:r>
            <a:r>
              <a:rPr lang="nl-NL" b="0" dirty="0" err="1"/>
              <a:t>the</a:t>
            </a:r>
            <a:r>
              <a:rPr lang="nl-NL" b="0" dirty="0"/>
              <a:t> </a:t>
            </a:r>
            <a:r>
              <a:rPr lang="nl-NL" b="0" dirty="0" err="1"/>
              <a:t>same</a:t>
            </a:r>
            <a:r>
              <a:rPr lang="nl-NL" b="0" dirty="0"/>
              <a:t> way </a:t>
            </a:r>
            <a:r>
              <a:rPr lang="nl-NL" b="0" dirty="0" err="1"/>
              <a:t>wrt</a:t>
            </a:r>
            <a:r>
              <a:rPr lang="nl-NL" b="0" dirty="0"/>
              <a:t> </a:t>
            </a:r>
            <a:r>
              <a:rPr lang="nl-NL" b="0" dirty="0" err="1"/>
              <a:t>to</a:t>
            </a:r>
            <a:r>
              <a:rPr lang="nl-NL" b="0" dirty="0"/>
              <a:t> feature </a:t>
            </a:r>
            <a:r>
              <a:rPr lang="nl-NL" b="0" dirty="0" err="1"/>
              <a:t>loss</a:t>
            </a:r>
            <a:r>
              <a:rPr lang="nl-NL" b="0" dirty="0"/>
              <a:t>/change</a:t>
            </a:r>
          </a:p>
          <a:p>
            <a:endParaRPr lang="en-US" dirty="0"/>
          </a:p>
        </p:txBody>
      </p:sp>
      <p:sp>
        <p:nvSpPr>
          <p:cNvPr id="4" name="Slide Number Placeholder 3">
            <a:extLst>
              <a:ext uri="{FF2B5EF4-FFF2-40B4-BE49-F238E27FC236}">
                <a16:creationId xmlns:a16="http://schemas.microsoft.com/office/drawing/2014/main" id="{2CDAB4B8-BF8C-41D3-9367-FA205A9A24AC}"/>
              </a:ext>
            </a:extLst>
          </p:cNvPr>
          <p:cNvSpPr>
            <a:spLocks noGrp="1"/>
          </p:cNvSpPr>
          <p:nvPr>
            <p:ph type="sldNum" sz="quarter" idx="12"/>
          </p:nvPr>
        </p:nvSpPr>
        <p:spPr/>
        <p:txBody>
          <a:bodyPr/>
          <a:lstStyle/>
          <a:p>
            <a:fld id="{1336C48C-F87C-4E4B-81EF-5027B17D1F61}" type="slidenum">
              <a:rPr lang="en-GB" smtClean="0"/>
              <a:pPr/>
              <a:t>36</a:t>
            </a:fld>
            <a:endParaRPr lang="en-GB" dirty="0"/>
          </a:p>
        </p:txBody>
      </p:sp>
    </p:spTree>
    <p:extLst>
      <p:ext uri="{BB962C8B-B14F-4D97-AF65-F5344CB8AC3E}">
        <p14:creationId xmlns:p14="http://schemas.microsoft.com/office/powerpoint/2010/main" val="1806939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SCLs</a:t>
            </a:r>
            <a:r>
              <a:rPr lang="nl-NL" dirty="0"/>
              <a:t> </a:t>
            </a:r>
            <a:r>
              <a:rPr lang="nl-NL" dirty="0" err="1"/>
              <a:t>and</a:t>
            </a:r>
            <a:r>
              <a:rPr lang="nl-NL" dirty="0"/>
              <a:t> </a:t>
            </a:r>
            <a:r>
              <a:rPr lang="nl-NL" dirty="0" err="1"/>
              <a:t>auxiliaries</a:t>
            </a:r>
            <a:r>
              <a:rPr lang="nl-NL" dirty="0"/>
              <a:t> in contact</a:t>
            </a:r>
          </a:p>
        </p:txBody>
      </p:sp>
      <p:sp>
        <p:nvSpPr>
          <p:cNvPr id="3" name="Content Placeholder 2"/>
          <p:cNvSpPr>
            <a:spLocks noGrp="1"/>
          </p:cNvSpPr>
          <p:nvPr>
            <p:ph idx="1"/>
          </p:nvPr>
        </p:nvSpPr>
        <p:spPr>
          <a:xfrm>
            <a:off x="1188000" y="2428235"/>
            <a:ext cx="7308000" cy="3593053"/>
          </a:xfrm>
        </p:spPr>
        <p:txBody>
          <a:bodyPr/>
          <a:lstStyle/>
          <a:p>
            <a:pPr marL="285750" indent="-285750">
              <a:buFontTx/>
              <a:buChar char="-"/>
            </a:pPr>
            <a:r>
              <a:rPr lang="nl-NL" b="0" dirty="0"/>
              <a:t>Are </a:t>
            </a:r>
            <a:r>
              <a:rPr lang="nl-NL" b="0" dirty="0" err="1"/>
              <a:t>SCLs</a:t>
            </a:r>
            <a:r>
              <a:rPr lang="nl-NL" b="0" dirty="0"/>
              <a:t> </a:t>
            </a:r>
            <a:r>
              <a:rPr lang="nl-NL" b="0" dirty="0" err="1"/>
              <a:t>disappearing</a:t>
            </a:r>
            <a:r>
              <a:rPr lang="nl-NL" b="0" dirty="0"/>
              <a:t> in contact </a:t>
            </a:r>
            <a:r>
              <a:rPr lang="nl-NL" b="0" dirty="0" err="1"/>
              <a:t>varieties</a:t>
            </a:r>
            <a:r>
              <a:rPr lang="nl-NL" b="0" dirty="0"/>
              <a:t>? </a:t>
            </a:r>
          </a:p>
          <a:p>
            <a:pPr marL="555750" lvl="2" indent="-285750">
              <a:buFontTx/>
              <a:buChar char="-"/>
            </a:pPr>
            <a:r>
              <a:rPr lang="nl-NL" b="0" dirty="0"/>
              <a:t>It </a:t>
            </a:r>
            <a:r>
              <a:rPr lang="nl-NL" b="0" dirty="0" err="1"/>
              <a:t>seems</a:t>
            </a:r>
            <a:r>
              <a:rPr lang="nl-NL" b="0" dirty="0"/>
              <a:t> </a:t>
            </a:r>
            <a:r>
              <a:rPr lang="nl-NL" b="0" dirty="0" err="1"/>
              <a:t>so</a:t>
            </a:r>
            <a:r>
              <a:rPr lang="nl-NL" b="0" dirty="0"/>
              <a:t> </a:t>
            </a:r>
            <a:r>
              <a:rPr lang="nl-NL" b="0" dirty="0" err="1"/>
              <a:t>for</a:t>
            </a:r>
            <a:r>
              <a:rPr lang="nl-NL" b="0" dirty="0"/>
              <a:t> </a:t>
            </a:r>
            <a:r>
              <a:rPr lang="nl-NL" b="0" dirty="0" err="1"/>
              <a:t>Veneto</a:t>
            </a:r>
            <a:r>
              <a:rPr lang="nl-NL" b="0" dirty="0"/>
              <a:t> in contact </a:t>
            </a:r>
            <a:r>
              <a:rPr lang="nl-NL" b="0" dirty="0" err="1"/>
              <a:t>with</a:t>
            </a:r>
            <a:r>
              <a:rPr lang="nl-NL" b="0" dirty="0"/>
              <a:t> </a:t>
            </a:r>
            <a:r>
              <a:rPr lang="nl-NL" b="0" dirty="0" err="1"/>
              <a:t>Italian</a:t>
            </a:r>
            <a:r>
              <a:rPr lang="nl-NL" b="0" dirty="0"/>
              <a:t> (Casalicchio &amp; Frasson 2018), </a:t>
            </a:r>
          </a:p>
          <a:p>
            <a:pPr marL="555750" lvl="2" indent="-285750">
              <a:buFontTx/>
              <a:buChar char="-"/>
            </a:pPr>
            <a:r>
              <a:rPr lang="nl-NL" b="0" dirty="0"/>
              <a:t>But </a:t>
            </a:r>
            <a:r>
              <a:rPr lang="nl-NL" b="0" dirty="0" err="1"/>
              <a:t>not</a:t>
            </a:r>
            <a:r>
              <a:rPr lang="nl-NL" b="0" dirty="0"/>
              <a:t> in </a:t>
            </a:r>
            <a:r>
              <a:rPr lang="nl-NL" b="0" dirty="0" err="1"/>
              <a:t>Veneto</a:t>
            </a:r>
            <a:r>
              <a:rPr lang="nl-NL" b="0" dirty="0"/>
              <a:t> in contact </a:t>
            </a:r>
            <a:r>
              <a:rPr lang="nl-NL" b="0" dirty="0" err="1"/>
              <a:t>with</a:t>
            </a:r>
            <a:r>
              <a:rPr lang="nl-NL" b="0" dirty="0"/>
              <a:t> BP, </a:t>
            </a:r>
            <a:r>
              <a:rPr lang="nl-NL" b="0" dirty="0" err="1"/>
              <a:t>where</a:t>
            </a:r>
            <a:r>
              <a:rPr lang="nl-NL" b="0" dirty="0"/>
              <a:t> </a:t>
            </a:r>
            <a:r>
              <a:rPr lang="nl-NL" b="0" dirty="0" err="1"/>
              <a:t>SCLs</a:t>
            </a:r>
            <a:r>
              <a:rPr lang="nl-NL" b="0" dirty="0"/>
              <a:t> are </a:t>
            </a:r>
            <a:r>
              <a:rPr lang="nl-NL" b="0" dirty="0" err="1"/>
              <a:t>being</a:t>
            </a:r>
            <a:r>
              <a:rPr lang="nl-NL" b="0" dirty="0"/>
              <a:t> </a:t>
            </a:r>
            <a:r>
              <a:rPr lang="nl-NL" b="0" dirty="0" err="1"/>
              <a:t>created</a:t>
            </a:r>
            <a:endParaRPr lang="nl-NL" b="0" dirty="0"/>
          </a:p>
          <a:p>
            <a:pPr marL="285750" indent="-285750">
              <a:buFontTx/>
              <a:buChar char="-"/>
            </a:pPr>
            <a:endParaRPr lang="nl-NL" b="0" dirty="0"/>
          </a:p>
          <a:p>
            <a:endParaRPr lang="nl-NL" b="0" dirty="0"/>
          </a:p>
          <a:p>
            <a:endParaRPr lang="nl-NL" b="0" dirty="0"/>
          </a:p>
          <a:p>
            <a:endParaRPr lang="nl-NL" b="0"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37</a:t>
            </a:fld>
            <a:endParaRPr lang="en-GB" dirty="0"/>
          </a:p>
        </p:txBody>
      </p:sp>
    </p:spTree>
    <p:extLst>
      <p:ext uri="{BB962C8B-B14F-4D97-AF65-F5344CB8AC3E}">
        <p14:creationId xmlns:p14="http://schemas.microsoft.com/office/powerpoint/2010/main" val="31701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5E9C-C373-4E83-AE28-3709927C60FA}"/>
              </a:ext>
            </a:extLst>
          </p:cNvPr>
          <p:cNvSpPr>
            <a:spLocks noGrp="1"/>
          </p:cNvSpPr>
          <p:nvPr>
            <p:ph type="title"/>
          </p:nvPr>
        </p:nvSpPr>
        <p:spPr/>
        <p:txBody>
          <a:bodyPr/>
          <a:lstStyle/>
          <a:p>
            <a:r>
              <a:rPr lang="en-US" dirty="0"/>
              <a:t>What we expect</a:t>
            </a:r>
          </a:p>
        </p:txBody>
      </p:sp>
      <p:sp>
        <p:nvSpPr>
          <p:cNvPr id="3" name="Content Placeholder 2">
            <a:extLst>
              <a:ext uri="{FF2B5EF4-FFF2-40B4-BE49-F238E27FC236}">
                <a16:creationId xmlns:a16="http://schemas.microsoft.com/office/drawing/2014/main" id="{18760317-C4E5-47E5-AE37-64822898CB47}"/>
              </a:ext>
            </a:extLst>
          </p:cNvPr>
          <p:cNvSpPr>
            <a:spLocks noGrp="1"/>
          </p:cNvSpPr>
          <p:nvPr>
            <p:ph idx="1"/>
          </p:nvPr>
        </p:nvSpPr>
        <p:spPr>
          <a:xfrm>
            <a:off x="1188000" y="2428235"/>
            <a:ext cx="7308000" cy="3088997"/>
          </a:xfrm>
        </p:spPr>
        <p:txBody>
          <a:bodyPr/>
          <a:lstStyle/>
          <a:p>
            <a:pPr lvl="2" indent="0">
              <a:buNone/>
            </a:pPr>
            <a:r>
              <a:rPr lang="nl-NL" b="0" dirty="0" err="1"/>
              <a:t>What</a:t>
            </a:r>
            <a:r>
              <a:rPr lang="nl-NL" b="0" dirty="0"/>
              <a:t> we </a:t>
            </a:r>
            <a:r>
              <a:rPr lang="nl-NL" b="0" dirty="0" err="1"/>
              <a:t>expect</a:t>
            </a:r>
            <a:r>
              <a:rPr lang="nl-NL" b="0" dirty="0"/>
              <a:t>:</a:t>
            </a:r>
          </a:p>
          <a:p>
            <a:pPr marL="555750" lvl="2" indent="-285750">
              <a:buFontTx/>
              <a:buChar char="-"/>
            </a:pPr>
            <a:r>
              <a:rPr lang="nl-NL" b="0" dirty="0" err="1"/>
              <a:t>SCLs</a:t>
            </a:r>
            <a:r>
              <a:rPr lang="nl-NL" b="0" dirty="0"/>
              <a:t> in contact </a:t>
            </a:r>
            <a:r>
              <a:rPr lang="nl-NL" b="0" dirty="0" err="1"/>
              <a:t>with</a:t>
            </a:r>
            <a:r>
              <a:rPr lang="nl-NL" b="0" dirty="0"/>
              <a:t> Spanish </a:t>
            </a:r>
            <a:r>
              <a:rPr lang="nl-NL" b="0" dirty="0" err="1"/>
              <a:t>should</a:t>
            </a:r>
            <a:r>
              <a:rPr lang="nl-NL" b="0" dirty="0"/>
              <a:t> </a:t>
            </a:r>
            <a:r>
              <a:rPr lang="nl-NL" b="0" dirty="0" err="1"/>
              <a:t>behave</a:t>
            </a:r>
            <a:r>
              <a:rPr lang="nl-NL" b="0" dirty="0"/>
              <a:t> like </a:t>
            </a:r>
            <a:r>
              <a:rPr lang="nl-NL" b="0" dirty="0" err="1"/>
              <a:t>SCLs</a:t>
            </a:r>
            <a:r>
              <a:rPr lang="nl-NL" b="0" dirty="0"/>
              <a:t> in contact </a:t>
            </a:r>
            <a:r>
              <a:rPr lang="nl-NL" b="0" dirty="0" err="1"/>
              <a:t>with</a:t>
            </a:r>
            <a:r>
              <a:rPr lang="nl-NL" b="0" dirty="0"/>
              <a:t> </a:t>
            </a:r>
            <a:r>
              <a:rPr lang="nl-NL" b="0" dirty="0" err="1"/>
              <a:t>Italian</a:t>
            </a:r>
            <a:r>
              <a:rPr lang="nl-NL" b="0" dirty="0"/>
              <a:t>; </a:t>
            </a:r>
          </a:p>
          <a:p>
            <a:pPr marL="555750" lvl="2" indent="-285750">
              <a:buFontTx/>
              <a:buChar char="-"/>
            </a:pPr>
            <a:r>
              <a:rPr lang="nl-NL" b="0" dirty="0" err="1"/>
              <a:t>SCLs</a:t>
            </a:r>
            <a:r>
              <a:rPr lang="nl-NL" b="0" dirty="0"/>
              <a:t> in contact </a:t>
            </a:r>
            <a:r>
              <a:rPr lang="nl-NL" b="0" dirty="0" err="1"/>
              <a:t>with</a:t>
            </a:r>
            <a:r>
              <a:rPr lang="nl-NL" b="0" dirty="0"/>
              <a:t> French </a:t>
            </a:r>
            <a:r>
              <a:rPr lang="nl-NL" b="0" dirty="0" err="1"/>
              <a:t>should</a:t>
            </a:r>
            <a:r>
              <a:rPr lang="nl-NL" b="0" dirty="0"/>
              <a:t> </a:t>
            </a:r>
            <a:r>
              <a:rPr lang="nl-NL" b="0" dirty="0" err="1"/>
              <a:t>behave</a:t>
            </a:r>
            <a:r>
              <a:rPr lang="nl-NL" b="0" dirty="0"/>
              <a:t> like </a:t>
            </a:r>
            <a:r>
              <a:rPr lang="nl-NL" b="0" dirty="0" err="1"/>
              <a:t>SCLs</a:t>
            </a:r>
            <a:r>
              <a:rPr lang="nl-NL" b="0" dirty="0"/>
              <a:t> in contact </a:t>
            </a:r>
            <a:r>
              <a:rPr lang="nl-NL" b="0" dirty="0" err="1"/>
              <a:t>with</a:t>
            </a:r>
            <a:r>
              <a:rPr lang="nl-NL" b="0" dirty="0"/>
              <a:t> BP</a:t>
            </a:r>
          </a:p>
          <a:p>
            <a:endParaRPr lang="en-US" b="0" dirty="0"/>
          </a:p>
          <a:p>
            <a:endParaRPr lang="en-US" b="0" dirty="0"/>
          </a:p>
          <a:p>
            <a:r>
              <a:rPr lang="en-US" b="0" dirty="0" err="1"/>
              <a:t>Piedmontese</a:t>
            </a:r>
            <a:r>
              <a:rPr lang="en-US" b="0" dirty="0"/>
              <a:t> also has SCLs. Will it behave like Veneto?</a:t>
            </a:r>
          </a:p>
          <a:p>
            <a:r>
              <a:rPr lang="en-US" b="0" dirty="0"/>
              <a:t>If CIC is a unitarian phenomenon, it should.</a:t>
            </a:r>
          </a:p>
        </p:txBody>
      </p:sp>
      <p:sp>
        <p:nvSpPr>
          <p:cNvPr id="4" name="Slide Number Placeholder 3">
            <a:extLst>
              <a:ext uri="{FF2B5EF4-FFF2-40B4-BE49-F238E27FC236}">
                <a16:creationId xmlns:a16="http://schemas.microsoft.com/office/drawing/2014/main" id="{42C9DEE7-0ADB-42C0-8E9B-C28802B0EC2D}"/>
              </a:ext>
            </a:extLst>
          </p:cNvPr>
          <p:cNvSpPr>
            <a:spLocks noGrp="1"/>
          </p:cNvSpPr>
          <p:nvPr>
            <p:ph type="sldNum" sz="quarter" idx="12"/>
          </p:nvPr>
        </p:nvSpPr>
        <p:spPr/>
        <p:txBody>
          <a:bodyPr/>
          <a:lstStyle/>
          <a:p>
            <a:fld id="{1336C48C-F87C-4E4B-81EF-5027B17D1F61}" type="slidenum">
              <a:rPr lang="en-GB" smtClean="0"/>
              <a:pPr/>
              <a:t>38</a:t>
            </a:fld>
            <a:endParaRPr lang="en-GB" dirty="0"/>
          </a:p>
        </p:txBody>
      </p:sp>
    </p:spTree>
    <p:extLst>
      <p:ext uri="{BB962C8B-B14F-4D97-AF65-F5344CB8AC3E}">
        <p14:creationId xmlns:p14="http://schemas.microsoft.com/office/powerpoint/2010/main" val="2545977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D15B-41F0-4541-9E52-0664E9DA8D59}"/>
              </a:ext>
            </a:extLst>
          </p:cNvPr>
          <p:cNvSpPr>
            <a:spLocks noGrp="1"/>
          </p:cNvSpPr>
          <p:nvPr>
            <p:ph type="title"/>
          </p:nvPr>
        </p:nvSpPr>
        <p:spPr/>
        <p:txBody>
          <a:bodyPr/>
          <a:lstStyle/>
          <a:p>
            <a:r>
              <a:rPr lang="en-US" dirty="0"/>
              <a:t>SCLs and auxiliaries</a:t>
            </a:r>
          </a:p>
        </p:txBody>
      </p:sp>
      <p:sp>
        <p:nvSpPr>
          <p:cNvPr id="3" name="Content Placeholder 2">
            <a:extLst>
              <a:ext uri="{FF2B5EF4-FFF2-40B4-BE49-F238E27FC236}">
                <a16:creationId xmlns:a16="http://schemas.microsoft.com/office/drawing/2014/main" id="{4088E59F-A64B-42F8-A7DC-5F4493833C7A}"/>
              </a:ext>
            </a:extLst>
          </p:cNvPr>
          <p:cNvSpPr>
            <a:spLocks noGrp="1"/>
          </p:cNvSpPr>
          <p:nvPr>
            <p:ph idx="1"/>
          </p:nvPr>
        </p:nvSpPr>
        <p:spPr/>
        <p:txBody>
          <a:bodyPr/>
          <a:lstStyle/>
          <a:p>
            <a:r>
              <a:rPr lang="en-US" dirty="0"/>
              <a:t>Do SCLs behave the same as auxiliaries </a:t>
            </a:r>
            <a:r>
              <a:rPr lang="en-US" dirty="0" err="1"/>
              <a:t>wrt</a:t>
            </a:r>
            <a:r>
              <a:rPr lang="en-US" dirty="0"/>
              <a:t> features? </a:t>
            </a:r>
          </a:p>
          <a:p>
            <a:endParaRPr lang="en-US" dirty="0"/>
          </a:p>
          <a:p>
            <a:pPr marL="285750" indent="-285750">
              <a:buFontTx/>
              <a:buChar char="-"/>
            </a:pPr>
            <a:r>
              <a:rPr lang="en-US" b="0" dirty="0"/>
              <a:t>Have (marking the absence of person) is expanding in </a:t>
            </a:r>
            <a:r>
              <a:rPr lang="en-US" b="0" dirty="0" err="1"/>
              <a:t>Abruzzese</a:t>
            </a:r>
            <a:r>
              <a:rPr lang="en-US" b="0" dirty="0"/>
              <a:t> starting from the 1st person singular</a:t>
            </a:r>
          </a:p>
          <a:p>
            <a:endParaRPr lang="en-US" b="0" dirty="0"/>
          </a:p>
          <a:p>
            <a:r>
              <a:rPr lang="en-US" b="0" dirty="0"/>
              <a:t>- MI is 1st person singular</a:t>
            </a:r>
          </a:p>
          <a:p>
            <a:endParaRPr lang="en-US" dirty="0"/>
          </a:p>
        </p:txBody>
      </p:sp>
      <p:sp>
        <p:nvSpPr>
          <p:cNvPr id="4" name="Slide Number Placeholder 3">
            <a:extLst>
              <a:ext uri="{FF2B5EF4-FFF2-40B4-BE49-F238E27FC236}">
                <a16:creationId xmlns:a16="http://schemas.microsoft.com/office/drawing/2014/main" id="{DF9F0DF6-4007-46AA-B036-87CF4D714600}"/>
              </a:ext>
            </a:extLst>
          </p:cNvPr>
          <p:cNvSpPr>
            <a:spLocks noGrp="1"/>
          </p:cNvSpPr>
          <p:nvPr>
            <p:ph type="sldNum" sz="quarter" idx="12"/>
          </p:nvPr>
        </p:nvSpPr>
        <p:spPr/>
        <p:txBody>
          <a:bodyPr/>
          <a:lstStyle/>
          <a:p>
            <a:fld id="{1336C48C-F87C-4E4B-81EF-5027B17D1F61}" type="slidenum">
              <a:rPr lang="en-GB" smtClean="0"/>
              <a:pPr/>
              <a:t>39</a:t>
            </a:fld>
            <a:endParaRPr lang="en-GB" dirty="0"/>
          </a:p>
        </p:txBody>
      </p:sp>
    </p:spTree>
    <p:extLst>
      <p:ext uri="{BB962C8B-B14F-4D97-AF65-F5344CB8AC3E}">
        <p14:creationId xmlns:p14="http://schemas.microsoft.com/office/powerpoint/2010/main" val="193693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Two</a:t>
            </a:r>
            <a:r>
              <a:rPr lang="nl-NL" dirty="0"/>
              <a:t> kinds of </a:t>
            </a:r>
            <a:r>
              <a:rPr lang="nl-NL" dirty="0" err="1"/>
              <a:t>language</a:t>
            </a:r>
            <a:r>
              <a:rPr lang="nl-NL" dirty="0"/>
              <a:t> change: EC </a:t>
            </a:r>
            <a:r>
              <a:rPr lang="nl-NL" dirty="0" err="1"/>
              <a:t>and</a:t>
            </a:r>
            <a:r>
              <a:rPr lang="nl-NL" dirty="0"/>
              <a:t> CIC</a:t>
            </a:r>
          </a:p>
        </p:txBody>
      </p:sp>
      <p:sp>
        <p:nvSpPr>
          <p:cNvPr id="3" name="Content Placeholder 2"/>
          <p:cNvSpPr>
            <a:spLocks noGrp="1"/>
          </p:cNvSpPr>
          <p:nvPr>
            <p:ph idx="1"/>
          </p:nvPr>
        </p:nvSpPr>
        <p:spPr/>
        <p:txBody>
          <a:bodyPr/>
          <a:lstStyle/>
          <a:p>
            <a:r>
              <a:rPr lang="nl-NL" dirty="0" err="1"/>
              <a:t>Two</a:t>
            </a:r>
            <a:r>
              <a:rPr lang="nl-NL" dirty="0"/>
              <a:t> kinds of </a:t>
            </a:r>
            <a:r>
              <a:rPr lang="nl-NL" dirty="0" err="1"/>
              <a:t>language</a:t>
            </a:r>
            <a:r>
              <a:rPr lang="nl-NL" dirty="0"/>
              <a:t> change:</a:t>
            </a:r>
          </a:p>
          <a:p>
            <a:endParaRPr lang="nl-NL" dirty="0"/>
          </a:p>
          <a:p>
            <a:pPr marL="285750" indent="-285750">
              <a:buFont typeface="Arial" panose="020B0604020202020204" pitchFamily="34" charset="0"/>
              <a:buChar char="•"/>
            </a:pPr>
            <a:r>
              <a:rPr lang="nl-NL" dirty="0" err="1"/>
              <a:t>Endogenous</a:t>
            </a:r>
            <a:r>
              <a:rPr lang="nl-NL" dirty="0"/>
              <a:t> change (EC)</a:t>
            </a:r>
          </a:p>
          <a:p>
            <a:endParaRPr lang="nl-NL" dirty="0"/>
          </a:p>
          <a:p>
            <a:pPr marL="285750" indent="-285750">
              <a:buFont typeface="Arial" panose="020B0604020202020204" pitchFamily="34" charset="0"/>
              <a:buChar char="•"/>
            </a:pPr>
            <a:r>
              <a:rPr lang="nl-NL" dirty="0"/>
              <a:t>Change-in-contact (CIC)</a:t>
            </a:r>
          </a:p>
          <a:p>
            <a:endParaRPr lang="nl-NL" b="0" dirty="0"/>
          </a:p>
          <a:p>
            <a:r>
              <a:rPr lang="nl-NL" b="0" dirty="0"/>
              <a:t>Are CIC </a:t>
            </a:r>
            <a:r>
              <a:rPr lang="nl-NL" b="0" dirty="0" err="1"/>
              <a:t>and</a:t>
            </a:r>
            <a:r>
              <a:rPr lang="nl-NL" b="0" dirty="0"/>
              <a:t> EC </a:t>
            </a:r>
            <a:r>
              <a:rPr lang="nl-NL" b="0" dirty="0" err="1"/>
              <a:t>underlyingly</a:t>
            </a:r>
            <a:r>
              <a:rPr lang="nl-NL" b="0" dirty="0"/>
              <a:t> the </a:t>
            </a:r>
            <a:r>
              <a:rPr lang="nl-NL" b="0" dirty="0" err="1"/>
              <a:t>same</a:t>
            </a:r>
            <a:r>
              <a:rPr lang="nl-NL" b="0" dirty="0"/>
              <a:t> </a:t>
            </a:r>
            <a:r>
              <a:rPr lang="nl-NL" b="0" dirty="0" err="1"/>
              <a:t>mechanism</a:t>
            </a:r>
            <a:r>
              <a:rPr lang="nl-NL" b="0" dirty="0"/>
              <a:t>? </a:t>
            </a:r>
          </a:p>
          <a:p>
            <a:endParaRPr lang="nl-NL" b="0" dirty="0"/>
          </a:p>
          <a:p>
            <a:r>
              <a:rPr lang="nl-NL" b="0" dirty="0"/>
              <a:t>Is </a:t>
            </a:r>
            <a:r>
              <a:rPr lang="nl-NL" b="0" dirty="0" err="1"/>
              <a:t>there</a:t>
            </a:r>
            <a:r>
              <a:rPr lang="nl-NL" b="0" dirty="0"/>
              <a:t> </a:t>
            </a:r>
            <a:r>
              <a:rPr lang="nl-NL" b="0" dirty="0" err="1"/>
              <a:t>some</a:t>
            </a:r>
            <a:r>
              <a:rPr lang="nl-NL" b="0" dirty="0"/>
              <a:t> </a:t>
            </a:r>
            <a:r>
              <a:rPr lang="nl-NL" b="0" dirty="0" err="1"/>
              <a:t>sort</a:t>
            </a:r>
            <a:r>
              <a:rPr lang="nl-NL" b="0" dirty="0"/>
              <a:t> of </a:t>
            </a:r>
            <a:r>
              <a:rPr lang="nl-NL" b="0" dirty="0" err="1"/>
              <a:t>generalized</a:t>
            </a:r>
            <a:r>
              <a:rPr lang="nl-NL" b="0" dirty="0"/>
              <a:t> </a:t>
            </a:r>
            <a:r>
              <a:rPr lang="nl-NL" b="0" dirty="0" err="1"/>
              <a:t>tendency</a:t>
            </a:r>
            <a:r>
              <a:rPr lang="nl-NL" b="0" dirty="0"/>
              <a:t> </a:t>
            </a:r>
            <a:r>
              <a:rPr lang="nl-NL" b="0" dirty="0" err="1"/>
              <a:t>towards</a:t>
            </a:r>
            <a:r>
              <a:rPr lang="nl-NL" b="0" dirty="0"/>
              <a:t> </a:t>
            </a:r>
            <a:r>
              <a:rPr lang="nl-NL" b="0" dirty="0" err="1"/>
              <a:t>simplification</a:t>
            </a:r>
            <a:r>
              <a:rPr lang="nl-NL" b="0" dirty="0"/>
              <a:t> / </a:t>
            </a:r>
            <a:r>
              <a:rPr lang="nl-NL" b="0" dirty="0" err="1"/>
              <a:t>less</a:t>
            </a:r>
            <a:r>
              <a:rPr lang="nl-NL" b="0" dirty="0"/>
              <a:t> </a:t>
            </a:r>
            <a:r>
              <a:rPr lang="nl-NL" b="0" dirty="0" err="1"/>
              <a:t>markedness</a:t>
            </a:r>
            <a:r>
              <a:rPr lang="nl-NL" b="0" dirty="0"/>
              <a:t>?</a:t>
            </a:r>
          </a:p>
          <a:p>
            <a:endParaRPr lang="nl-NL" b="0" dirty="0"/>
          </a:p>
          <a:p>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4</a:t>
            </a:fld>
            <a:endParaRPr lang="en-GB" dirty="0"/>
          </a:p>
        </p:txBody>
      </p:sp>
    </p:spTree>
    <p:extLst>
      <p:ext uri="{BB962C8B-B14F-4D97-AF65-F5344CB8AC3E}">
        <p14:creationId xmlns:p14="http://schemas.microsoft.com/office/powerpoint/2010/main" val="1047067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Three </a:t>
            </a:r>
            <a:r>
              <a:rPr lang="nl-NL" dirty="0" err="1"/>
              <a:t>ways</a:t>
            </a:r>
            <a:r>
              <a:rPr lang="nl-NL" dirty="0"/>
              <a:t> of </a:t>
            </a:r>
            <a:r>
              <a:rPr lang="nl-NL" dirty="0" err="1"/>
              <a:t>looking</a:t>
            </a:r>
            <a:r>
              <a:rPr lang="nl-NL" dirty="0"/>
              <a:t> at the </a:t>
            </a:r>
            <a:r>
              <a:rPr lang="nl-NL" dirty="0" err="1"/>
              <a:t>results</a:t>
            </a:r>
            <a:r>
              <a:rPr lang="nl-NL" dirty="0"/>
              <a:t> </a:t>
            </a:r>
          </a:p>
        </p:txBody>
      </p:sp>
      <p:sp>
        <p:nvSpPr>
          <p:cNvPr id="3" name="Content Placeholder 2"/>
          <p:cNvSpPr>
            <a:spLocks noGrp="1"/>
          </p:cNvSpPr>
          <p:nvPr>
            <p:ph idx="1"/>
          </p:nvPr>
        </p:nvSpPr>
        <p:spPr>
          <a:xfrm>
            <a:off x="1188000" y="2428235"/>
            <a:ext cx="7308000" cy="3728076"/>
          </a:xfrm>
        </p:spPr>
        <p:txBody>
          <a:bodyPr/>
          <a:lstStyle/>
          <a:p>
            <a:r>
              <a:rPr lang="nl-NL" b="0" dirty="0"/>
              <a:t>No </a:t>
            </a:r>
            <a:r>
              <a:rPr lang="nl-NL" b="0" dirty="0" err="1"/>
              <a:t>conclusive</a:t>
            </a:r>
            <a:r>
              <a:rPr lang="nl-NL" b="0" dirty="0"/>
              <a:t> </a:t>
            </a:r>
            <a:r>
              <a:rPr lang="nl-NL" b="0" dirty="0" err="1"/>
              <a:t>evidence</a:t>
            </a:r>
            <a:r>
              <a:rPr lang="nl-NL" b="0" dirty="0"/>
              <a:t>.</a:t>
            </a:r>
          </a:p>
          <a:p>
            <a:r>
              <a:rPr lang="nl-NL" b="0" dirty="0"/>
              <a:t>BE 1st person is </a:t>
            </a:r>
            <a:r>
              <a:rPr lang="nl-NL" b="0" dirty="0" err="1"/>
              <a:t>disappearing</a:t>
            </a:r>
            <a:r>
              <a:rPr lang="nl-NL" b="0" dirty="0"/>
              <a:t> (</a:t>
            </a:r>
            <a:r>
              <a:rPr lang="nl-NL" b="0" dirty="0" err="1"/>
              <a:t>while</a:t>
            </a:r>
            <a:r>
              <a:rPr lang="nl-NL" b="0" dirty="0"/>
              <a:t> </a:t>
            </a:r>
            <a:r>
              <a:rPr lang="nl-NL" b="0" dirty="0" err="1"/>
              <a:t>Brazilian</a:t>
            </a:r>
            <a:r>
              <a:rPr lang="nl-NL" b="0" dirty="0"/>
              <a:t> </a:t>
            </a:r>
            <a:r>
              <a:rPr lang="nl-NL" b="0" dirty="0" err="1"/>
              <a:t>SCLs</a:t>
            </a:r>
            <a:r>
              <a:rPr lang="nl-NL" b="0" dirty="0"/>
              <a:t> are </a:t>
            </a:r>
            <a:r>
              <a:rPr lang="nl-NL" b="0" dirty="0" err="1"/>
              <a:t>appearing</a:t>
            </a:r>
            <a:r>
              <a:rPr lang="nl-NL" b="0" dirty="0"/>
              <a:t> in 1st </a:t>
            </a:r>
            <a:r>
              <a:rPr lang="nl-NL" b="0" dirty="0" err="1"/>
              <a:t>sg</a:t>
            </a:r>
            <a:r>
              <a:rPr lang="nl-NL" b="0" dirty="0"/>
              <a:t>)</a:t>
            </a:r>
          </a:p>
          <a:p>
            <a:endParaRPr lang="nl-NL" b="0" dirty="0"/>
          </a:p>
          <a:p>
            <a:pPr marL="342900" indent="-342900">
              <a:buAutoNum type="arabicPeriod"/>
            </a:pPr>
            <a:r>
              <a:rPr lang="nl-NL" b="0" dirty="0"/>
              <a:t>But these are </a:t>
            </a:r>
            <a:r>
              <a:rPr lang="nl-NL" b="0" dirty="0" err="1"/>
              <a:t>completely</a:t>
            </a:r>
            <a:r>
              <a:rPr lang="nl-NL" b="0" dirty="0"/>
              <a:t> </a:t>
            </a:r>
            <a:r>
              <a:rPr lang="nl-NL" b="0" dirty="0" err="1"/>
              <a:t>opposite</a:t>
            </a:r>
            <a:r>
              <a:rPr lang="nl-NL" b="0" dirty="0"/>
              <a:t> (person is </a:t>
            </a:r>
            <a:r>
              <a:rPr lang="nl-NL" b="0" dirty="0" err="1"/>
              <a:t>emerging</a:t>
            </a:r>
            <a:r>
              <a:rPr lang="nl-NL" b="0" dirty="0"/>
              <a:t> in </a:t>
            </a:r>
            <a:r>
              <a:rPr lang="nl-NL" b="0" dirty="0" err="1"/>
              <a:t>one</a:t>
            </a:r>
            <a:r>
              <a:rPr lang="nl-NL" b="0" dirty="0"/>
              <a:t> case </a:t>
            </a:r>
            <a:r>
              <a:rPr lang="nl-NL" b="0" dirty="0" err="1"/>
              <a:t>and</a:t>
            </a:r>
            <a:r>
              <a:rPr lang="nl-NL" b="0" dirty="0"/>
              <a:t> </a:t>
            </a:r>
            <a:r>
              <a:rPr lang="nl-NL" b="0" dirty="0" err="1"/>
              <a:t>disappearing</a:t>
            </a:r>
            <a:r>
              <a:rPr lang="nl-NL" b="0" dirty="0"/>
              <a:t> in the </a:t>
            </a:r>
            <a:r>
              <a:rPr lang="nl-NL" b="0" dirty="0" err="1"/>
              <a:t>other</a:t>
            </a:r>
            <a:r>
              <a:rPr lang="nl-NL" b="0" dirty="0"/>
              <a:t>)!</a:t>
            </a:r>
          </a:p>
          <a:p>
            <a:pPr marL="342900" indent="-342900">
              <a:buAutoNum type="arabicPeriod"/>
            </a:pPr>
            <a:r>
              <a:rPr lang="nl-NL" b="0" dirty="0"/>
              <a:t>Yes but 1st person is the target in </a:t>
            </a:r>
            <a:r>
              <a:rPr lang="nl-NL" b="0" dirty="0" err="1"/>
              <a:t>both</a:t>
            </a:r>
            <a:r>
              <a:rPr lang="nl-NL" b="0" dirty="0"/>
              <a:t> cases…</a:t>
            </a:r>
          </a:p>
          <a:p>
            <a:pPr marL="342900" indent="-342900">
              <a:buAutoNum type="arabicPeriod"/>
            </a:pPr>
            <a:endParaRPr lang="nl-NL" b="0" dirty="0">
              <a:sym typeface="Wingdings" panose="05000000000000000000" pitchFamily="2" charset="2"/>
            </a:endParaRPr>
          </a:p>
          <a:p>
            <a:pPr marL="342900" indent="-342900">
              <a:buAutoNum type="arabicPeriod"/>
            </a:pPr>
            <a:endParaRPr lang="nl-NL" b="0" dirty="0">
              <a:sym typeface="Wingdings" panose="05000000000000000000" pitchFamily="2" charset="2"/>
            </a:endParaRPr>
          </a:p>
          <a:p>
            <a:r>
              <a:rPr lang="nl-NL" b="0" dirty="0">
                <a:sym typeface="Wingdings" panose="05000000000000000000" pitchFamily="2" charset="2"/>
              </a:rPr>
              <a:t>&gt; </a:t>
            </a:r>
            <a:r>
              <a:rPr lang="nl-NL" dirty="0">
                <a:solidFill>
                  <a:srgbClr val="FF0000"/>
                </a:solidFill>
                <a:sym typeface="Wingdings" panose="05000000000000000000" pitchFamily="2" charset="2"/>
              </a:rPr>
              <a:t>We </a:t>
            </a:r>
            <a:r>
              <a:rPr lang="nl-NL" dirty="0" err="1">
                <a:solidFill>
                  <a:srgbClr val="FF0000"/>
                </a:solidFill>
                <a:sym typeface="Wingdings" panose="05000000000000000000" pitchFamily="2" charset="2"/>
              </a:rPr>
              <a:t>need</a:t>
            </a:r>
            <a:r>
              <a:rPr lang="nl-NL" dirty="0">
                <a:solidFill>
                  <a:srgbClr val="FF0000"/>
                </a:solidFill>
                <a:sym typeface="Wingdings" panose="05000000000000000000" pitchFamily="2" charset="2"/>
              </a:rPr>
              <a:t> more data</a:t>
            </a:r>
            <a:r>
              <a:rPr lang="nl-NL" b="0" dirty="0">
                <a:sym typeface="Wingdings" panose="05000000000000000000" pitchFamily="2" charset="2"/>
              </a:rPr>
              <a:t>. We </a:t>
            </a:r>
            <a:r>
              <a:rPr lang="nl-NL" b="0" dirty="0" err="1">
                <a:sym typeface="Wingdings" panose="05000000000000000000" pitchFamily="2" charset="2"/>
              </a:rPr>
              <a:t>need</a:t>
            </a:r>
            <a:r>
              <a:rPr lang="nl-NL" b="0" dirty="0">
                <a:sym typeface="Wingdings" panose="05000000000000000000" pitchFamily="2" charset="2"/>
              </a:rPr>
              <a:t> </a:t>
            </a:r>
            <a:r>
              <a:rPr lang="nl-NL" b="0" dirty="0" err="1">
                <a:sym typeface="Wingdings" panose="05000000000000000000" pitchFamily="2" charset="2"/>
              </a:rPr>
              <a:t>to</a:t>
            </a:r>
            <a:r>
              <a:rPr lang="nl-NL" b="0" dirty="0">
                <a:sym typeface="Wingdings" panose="05000000000000000000" pitchFamily="2" charset="2"/>
              </a:rPr>
              <a:t> </a:t>
            </a:r>
            <a:r>
              <a:rPr lang="nl-NL" b="0" dirty="0" err="1">
                <a:sym typeface="Wingdings" panose="05000000000000000000" pitchFamily="2" charset="2"/>
              </a:rPr>
              <a:t>see</a:t>
            </a:r>
            <a:r>
              <a:rPr lang="nl-NL" b="0" dirty="0">
                <a:sym typeface="Wingdings" panose="05000000000000000000" pitchFamily="2" charset="2"/>
              </a:rPr>
              <a:t> </a:t>
            </a:r>
            <a:r>
              <a:rPr lang="nl-NL" b="0" dirty="0" err="1">
                <a:sym typeface="Wingdings" panose="05000000000000000000" pitchFamily="2" charset="2"/>
              </a:rPr>
              <a:t>what</a:t>
            </a:r>
            <a:r>
              <a:rPr lang="nl-NL" b="0" dirty="0">
                <a:sym typeface="Wingdings" panose="05000000000000000000" pitchFamily="2" charset="2"/>
              </a:rPr>
              <a:t> </a:t>
            </a:r>
            <a:r>
              <a:rPr lang="nl-NL" b="0" dirty="0" err="1">
                <a:sym typeface="Wingdings" panose="05000000000000000000" pitchFamily="2" charset="2"/>
              </a:rPr>
              <a:t>happens</a:t>
            </a:r>
            <a:r>
              <a:rPr lang="nl-NL" b="0" dirty="0">
                <a:sym typeface="Wingdings" panose="05000000000000000000" pitchFamily="2" charset="2"/>
              </a:rPr>
              <a:t> </a:t>
            </a:r>
            <a:r>
              <a:rPr lang="nl-NL" b="0" dirty="0" err="1">
                <a:sym typeface="Wingdings" panose="05000000000000000000" pitchFamily="2" charset="2"/>
              </a:rPr>
              <a:t>to</a:t>
            </a:r>
            <a:r>
              <a:rPr lang="nl-NL" b="0" dirty="0">
                <a:sym typeface="Wingdings" panose="05000000000000000000" pitchFamily="2" charset="2"/>
              </a:rPr>
              <a:t> SCL </a:t>
            </a:r>
            <a:r>
              <a:rPr lang="nl-NL" b="0" dirty="0" err="1">
                <a:sym typeface="Wingdings" panose="05000000000000000000" pitchFamily="2" charset="2"/>
              </a:rPr>
              <a:t>and</a:t>
            </a:r>
            <a:r>
              <a:rPr lang="nl-NL" b="0" dirty="0">
                <a:sym typeface="Wingdings" panose="05000000000000000000" pitchFamily="2" charset="2"/>
              </a:rPr>
              <a:t> AUX in contact </a:t>
            </a:r>
            <a:r>
              <a:rPr lang="nl-NL" b="0" dirty="0" err="1">
                <a:sym typeface="Wingdings" panose="05000000000000000000" pitchFamily="2" charset="2"/>
              </a:rPr>
              <a:t>with</a:t>
            </a:r>
            <a:r>
              <a:rPr lang="nl-NL" b="0" dirty="0">
                <a:sym typeface="Wingdings" panose="05000000000000000000" pitchFamily="2" charset="2"/>
              </a:rPr>
              <a:t> </a:t>
            </a:r>
            <a:r>
              <a:rPr lang="nl-NL" b="0" dirty="0" err="1">
                <a:sym typeface="Wingdings" panose="05000000000000000000" pitchFamily="2" charset="2"/>
              </a:rPr>
              <a:t>other</a:t>
            </a:r>
            <a:r>
              <a:rPr lang="nl-NL" b="0" dirty="0">
                <a:sym typeface="Wingdings" panose="05000000000000000000" pitchFamily="2" charset="2"/>
              </a:rPr>
              <a:t> </a:t>
            </a:r>
            <a:r>
              <a:rPr lang="nl-NL" b="0" dirty="0" err="1">
                <a:sym typeface="Wingdings" panose="05000000000000000000" pitchFamily="2" charset="2"/>
              </a:rPr>
              <a:t>languages</a:t>
            </a:r>
            <a:r>
              <a:rPr lang="nl-NL" b="0" dirty="0">
                <a:sym typeface="Wingdings" panose="05000000000000000000" pitchFamily="2" charset="2"/>
              </a:rPr>
              <a:t>.</a:t>
            </a:r>
            <a:endParaRPr lang="nl-NL" b="0" dirty="0"/>
          </a:p>
          <a:p>
            <a:endParaRPr lang="nl-NL" b="0" dirty="0"/>
          </a:p>
          <a:p>
            <a:endParaRPr lang="nl-NL" b="0" dirty="0"/>
          </a:p>
          <a:p>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40</a:t>
            </a:fld>
            <a:endParaRPr lang="en-GB" dirty="0"/>
          </a:p>
        </p:txBody>
      </p:sp>
    </p:spTree>
    <p:extLst>
      <p:ext uri="{BB962C8B-B14F-4D97-AF65-F5344CB8AC3E}">
        <p14:creationId xmlns:p14="http://schemas.microsoft.com/office/powerpoint/2010/main" val="3434111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b="0" dirty="0"/>
          </a:p>
          <a:p>
            <a:endParaRPr lang="en-US" b="0" dirty="0"/>
          </a:p>
          <a:p>
            <a:endParaRPr lang="en-US" b="0" dirty="0"/>
          </a:p>
          <a:p>
            <a:endParaRPr lang="en-US" b="0" dirty="0"/>
          </a:p>
          <a:p>
            <a:endParaRPr lang="en-US" b="0" dirty="0"/>
          </a:p>
          <a:p>
            <a:endParaRPr lang="en-US" b="0" dirty="0"/>
          </a:p>
          <a:p>
            <a:r>
              <a:rPr lang="en-US" b="0" dirty="0"/>
              <a:t>(And now begin the </a:t>
            </a:r>
            <a:r>
              <a:rPr lang="en-US" b="0" dirty="0" err="1"/>
              <a:t>dolesome</a:t>
            </a:r>
            <a:r>
              <a:rPr lang="en-US" b="0" dirty="0"/>
              <a:t> notes to grow</a:t>
            </a:r>
            <a:br>
              <a:rPr lang="en-US" dirty="0"/>
            </a:br>
            <a:r>
              <a:rPr lang="en-US" b="0" dirty="0"/>
              <a:t>Audible unto me; now am I come</a:t>
            </a:r>
            <a:br>
              <a:rPr lang="en-US" dirty="0"/>
            </a:br>
            <a:r>
              <a:rPr lang="en-US" b="0" dirty="0"/>
              <a:t>There where much lamentation strikes upon me.)</a:t>
            </a: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41</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1" y="2345353"/>
            <a:ext cx="4608511" cy="108435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1871658"/>
            <a:ext cx="1349725" cy="2061398"/>
          </a:xfrm>
          <a:prstGeom prst="rect">
            <a:avLst/>
          </a:prstGeom>
        </p:spPr>
      </p:pic>
      <p:sp>
        <p:nvSpPr>
          <p:cNvPr id="9" name="TextBox 8"/>
          <p:cNvSpPr txBox="1"/>
          <p:nvPr/>
        </p:nvSpPr>
        <p:spPr>
          <a:xfrm>
            <a:off x="4860033" y="4941168"/>
            <a:ext cx="2880320" cy="276999"/>
          </a:xfrm>
          <a:prstGeom prst="rect">
            <a:avLst/>
          </a:prstGeom>
          <a:noFill/>
        </p:spPr>
        <p:txBody>
          <a:bodyPr wrap="square" lIns="0" tIns="0" rIns="0" bIns="0" rtlCol="0">
            <a:spAutoFit/>
          </a:bodyPr>
          <a:lstStyle/>
          <a:p>
            <a:r>
              <a:rPr lang="nl-NL" dirty="0"/>
              <a:t>Dante, Inferno V, 25-27</a:t>
            </a:r>
          </a:p>
        </p:txBody>
      </p:sp>
      <p:sp>
        <p:nvSpPr>
          <p:cNvPr id="10" name="Title 1"/>
          <p:cNvSpPr>
            <a:spLocks noGrp="1"/>
          </p:cNvSpPr>
          <p:nvPr>
            <p:ph type="title"/>
          </p:nvPr>
        </p:nvSpPr>
        <p:spPr>
          <a:xfrm>
            <a:off x="1188000" y="1560014"/>
            <a:ext cx="7308000" cy="910753"/>
          </a:xfrm>
        </p:spPr>
        <p:txBody>
          <a:bodyPr/>
          <a:lstStyle/>
          <a:p>
            <a:r>
              <a:rPr lang="nl-NL" dirty="0"/>
              <a:t>Data </a:t>
            </a:r>
            <a:r>
              <a:rPr lang="nl-NL" dirty="0" err="1"/>
              <a:t>collection</a:t>
            </a:r>
            <a:endParaRPr lang="nl-NL" dirty="0"/>
          </a:p>
        </p:txBody>
      </p:sp>
    </p:spTree>
    <p:extLst>
      <p:ext uri="{BB962C8B-B14F-4D97-AF65-F5344CB8AC3E}">
        <p14:creationId xmlns:p14="http://schemas.microsoft.com/office/powerpoint/2010/main" val="17793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Crowdsourcing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2132856"/>
            <a:ext cx="5370328" cy="3456384"/>
          </a:xfrm>
        </p:spPr>
      </p:pic>
      <p:sp>
        <p:nvSpPr>
          <p:cNvPr id="4" name="Slide Number Placeholder 3"/>
          <p:cNvSpPr>
            <a:spLocks noGrp="1"/>
          </p:cNvSpPr>
          <p:nvPr>
            <p:ph type="sldNum" sz="quarter" idx="12"/>
          </p:nvPr>
        </p:nvSpPr>
        <p:spPr/>
        <p:txBody>
          <a:bodyPr/>
          <a:lstStyle/>
          <a:p>
            <a:fld id="{1336C48C-F87C-4E4B-81EF-5027B17D1F61}" type="slidenum">
              <a:rPr lang="en-GB" smtClean="0"/>
              <a:pPr/>
              <a:t>42</a:t>
            </a:fld>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204864"/>
            <a:ext cx="7648883" cy="375912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188640"/>
            <a:ext cx="4046220" cy="543306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165014"/>
            <a:ext cx="1128307" cy="379057"/>
          </a:xfrm>
          <a:prstGeom prst="rect">
            <a:avLst/>
          </a:prstGeom>
        </p:spPr>
      </p:pic>
    </p:spTree>
    <p:extLst>
      <p:ext uri="{BB962C8B-B14F-4D97-AF65-F5344CB8AC3E}">
        <p14:creationId xmlns:p14="http://schemas.microsoft.com/office/powerpoint/2010/main" val="156958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What we got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060848"/>
            <a:ext cx="2512148" cy="2890838"/>
          </a:xfrm>
        </p:spPr>
      </p:pic>
      <p:sp>
        <p:nvSpPr>
          <p:cNvPr id="4" name="Slide Number Placeholder 3"/>
          <p:cNvSpPr>
            <a:spLocks noGrp="1"/>
          </p:cNvSpPr>
          <p:nvPr>
            <p:ph type="sldNum" sz="quarter" idx="12"/>
          </p:nvPr>
        </p:nvSpPr>
        <p:spPr/>
        <p:txBody>
          <a:bodyPr/>
          <a:lstStyle/>
          <a:p>
            <a:fld id="{1336C48C-F87C-4E4B-81EF-5027B17D1F61}" type="slidenum">
              <a:rPr lang="en-GB" smtClean="0"/>
              <a:pPr/>
              <a:t>43</a:t>
            </a:fld>
            <a:endParaRPr lang="en-GB" dirty="0"/>
          </a:p>
        </p:txBody>
      </p:sp>
      <p:sp>
        <p:nvSpPr>
          <p:cNvPr id="9" name="TextBox 8"/>
          <p:cNvSpPr txBox="1"/>
          <p:nvPr/>
        </p:nvSpPr>
        <p:spPr>
          <a:xfrm>
            <a:off x="3923928" y="1988840"/>
            <a:ext cx="2232248" cy="553998"/>
          </a:xfrm>
          <a:prstGeom prst="rect">
            <a:avLst/>
          </a:prstGeom>
          <a:noFill/>
        </p:spPr>
        <p:txBody>
          <a:bodyPr wrap="square" lIns="0" tIns="0" rIns="0" bIns="0" rtlCol="0">
            <a:spAutoFit/>
          </a:bodyPr>
          <a:lstStyle/>
          <a:p>
            <a:r>
              <a:rPr lang="it-IT" dirty="0">
                <a:hlinkClick r:id="rId3"/>
              </a:rPr>
              <a:t>Video</a:t>
            </a:r>
            <a:r>
              <a:rPr lang="it-IT" dirty="0"/>
              <a:t> &gt;</a:t>
            </a:r>
          </a:p>
          <a:p>
            <a:r>
              <a:rPr lang="it-IT" dirty="0"/>
              <a:t>Audio &gt;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165014"/>
            <a:ext cx="1128307" cy="379057"/>
          </a:xfrm>
          <a:prstGeom prst="rect">
            <a:avLst/>
          </a:prstGeom>
        </p:spPr>
      </p:pic>
    </p:spTree>
    <p:extLst>
      <p:ext uri="{BB962C8B-B14F-4D97-AF65-F5344CB8AC3E}">
        <p14:creationId xmlns:p14="http://schemas.microsoft.com/office/powerpoint/2010/main" val="505211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What we also got</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it-IT" dirty="0"/>
              <a:t>People faking the dialect</a:t>
            </a:r>
          </a:p>
          <a:p>
            <a:pPr marL="285750" indent="-285750">
              <a:buFont typeface="Arial" panose="020B0604020202020204" pitchFamily="34" charset="0"/>
              <a:buChar char="•"/>
            </a:pPr>
            <a:r>
              <a:rPr lang="it-IT" dirty="0"/>
              <a:t>People sending poems and all sorts of recordings</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People shouting for help</a:t>
            </a:r>
          </a:p>
          <a:p>
            <a:pPr marL="285750" indent="-285750">
              <a:buFont typeface="Arial" panose="020B0604020202020204" pitchFamily="34" charset="0"/>
              <a:buChar char="•"/>
            </a:pPr>
            <a:r>
              <a:rPr lang="it-IT" dirty="0"/>
              <a:t>User-friendly website? Users have difficulty with concepts like «Upload», and even to follow simple instructions like «audio not video» or «max 5 minutes»</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This was a very «amateurish» pilot</a:t>
            </a:r>
          </a:p>
          <a:p>
            <a:pPr marL="285750" indent="-285750">
              <a:buFont typeface="Arial" panose="020B0604020202020204" pitchFamily="34" charset="0"/>
              <a:buChar char="•"/>
            </a:pPr>
            <a:r>
              <a:rPr lang="it-IT" dirty="0"/>
              <a:t>Then I got a grant</a:t>
            </a:r>
          </a:p>
        </p:txBody>
      </p:sp>
      <p:sp>
        <p:nvSpPr>
          <p:cNvPr id="4" name="Slide Number Placeholder 3"/>
          <p:cNvSpPr>
            <a:spLocks noGrp="1"/>
          </p:cNvSpPr>
          <p:nvPr>
            <p:ph type="sldNum" sz="quarter" idx="12"/>
          </p:nvPr>
        </p:nvSpPr>
        <p:spPr/>
        <p:txBody>
          <a:bodyPr/>
          <a:lstStyle/>
          <a:p>
            <a:fld id="{1336C48C-F87C-4E4B-81EF-5027B17D1F61}" type="slidenum">
              <a:rPr lang="en-GB" smtClean="0"/>
              <a:pPr/>
              <a:t>44</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4221088"/>
            <a:ext cx="1618996" cy="107890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3544"/>
            <a:ext cx="9144000" cy="5010912"/>
          </a:xfrm>
          <a:prstGeom prst="rect">
            <a:avLst/>
          </a:prstGeom>
        </p:spPr>
      </p:pic>
      <p:sp>
        <p:nvSpPr>
          <p:cNvPr id="8" name="Oval 7"/>
          <p:cNvSpPr/>
          <p:nvPr/>
        </p:nvSpPr>
        <p:spPr>
          <a:xfrm>
            <a:off x="2771800" y="1124744"/>
            <a:ext cx="3456384" cy="2592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p:cNvSpPr/>
          <p:nvPr/>
        </p:nvSpPr>
        <p:spPr>
          <a:xfrm>
            <a:off x="3851920" y="4221088"/>
            <a:ext cx="1368152" cy="1713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165014"/>
            <a:ext cx="1128307" cy="379057"/>
          </a:xfrm>
          <a:prstGeom prst="rect">
            <a:avLst/>
          </a:prstGeom>
        </p:spPr>
      </p:pic>
    </p:spTree>
    <p:extLst>
      <p:ext uri="{BB962C8B-B14F-4D97-AF65-F5344CB8AC3E}">
        <p14:creationId xmlns:p14="http://schemas.microsoft.com/office/powerpoint/2010/main" val="4980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hlinkClick r:id="rId2"/>
              </a:rPr>
              <a:t>Atlas </a:t>
            </a:r>
            <a:r>
              <a:rPr lang="nl-NL" dirty="0"/>
              <a:t>for data </a:t>
            </a:r>
            <a:r>
              <a:rPr lang="nl-NL" dirty="0" err="1"/>
              <a:t>crowdsourcing</a:t>
            </a:r>
            <a:endParaRPr lang="nl-NL" dirty="0"/>
          </a:p>
        </p:txBody>
      </p:sp>
      <p:sp>
        <p:nvSpPr>
          <p:cNvPr id="3" name="Content Placeholder 2"/>
          <p:cNvSpPr>
            <a:spLocks noGrp="1"/>
          </p:cNvSpPr>
          <p:nvPr>
            <p:ph idx="1"/>
          </p:nvPr>
        </p:nvSpPr>
        <p:spPr>
          <a:xfrm>
            <a:off x="1691680" y="1916832"/>
            <a:ext cx="7308000" cy="2891017"/>
          </a:xfrm>
        </p:spPr>
        <p:txBody>
          <a:bodyPr/>
          <a:lstStyle/>
          <a:p>
            <a:r>
              <a:rPr lang="nl-NL" dirty="0">
                <a:hlinkClick r:id="rId3"/>
              </a:rPr>
              <a:t>https</a:t>
            </a:r>
            <a:r>
              <a:rPr lang="nl-NL">
                <a:hlinkClick r:id="rId3"/>
              </a:rPr>
              <a:t>://microcontact.hum.uu.nl</a:t>
            </a:r>
            <a:endParaRPr lang="nl-NL"/>
          </a:p>
          <a:p>
            <a:endParaRPr lang="nl-NL" dirty="0"/>
          </a:p>
          <a:p>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45</a:t>
            </a:fld>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307465"/>
            <a:ext cx="6299512" cy="42013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5451" y="3500112"/>
            <a:ext cx="1075564" cy="106083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3500111"/>
            <a:ext cx="792088" cy="1060831"/>
          </a:xfrm>
          <a:prstGeom prst="rect">
            <a:avLst/>
          </a:prstGeom>
        </p:spPr>
      </p:pic>
    </p:spTree>
    <p:extLst>
      <p:ext uri="{BB962C8B-B14F-4D97-AF65-F5344CB8AC3E}">
        <p14:creationId xmlns:p14="http://schemas.microsoft.com/office/powerpoint/2010/main" val="1955868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E42D2-982B-498E-BB53-AB8768E6B851}"/>
              </a:ext>
            </a:extLst>
          </p:cNvPr>
          <p:cNvSpPr>
            <a:spLocks noGrp="1"/>
          </p:cNvSpPr>
          <p:nvPr>
            <p:ph type="title"/>
          </p:nvPr>
        </p:nvSpPr>
        <p:spPr/>
        <p:txBody>
          <a:bodyPr/>
          <a:lstStyle/>
          <a:p>
            <a:r>
              <a:rPr lang="en-US" dirty="0"/>
              <a:t>Main issues</a:t>
            </a:r>
          </a:p>
        </p:txBody>
      </p:sp>
      <p:sp>
        <p:nvSpPr>
          <p:cNvPr id="3" name="Content Placeholder 2">
            <a:extLst>
              <a:ext uri="{FF2B5EF4-FFF2-40B4-BE49-F238E27FC236}">
                <a16:creationId xmlns:a16="http://schemas.microsoft.com/office/drawing/2014/main" id="{B3EB2904-13C9-418D-9E7C-739E97508ED0}"/>
              </a:ext>
            </a:extLst>
          </p:cNvPr>
          <p:cNvSpPr>
            <a:spLocks noGrp="1"/>
          </p:cNvSpPr>
          <p:nvPr>
            <p:ph idx="1"/>
          </p:nvPr>
        </p:nvSpPr>
        <p:spPr/>
        <p:txBody>
          <a:bodyPr/>
          <a:lstStyle/>
          <a:p>
            <a:r>
              <a:rPr lang="en-US" dirty="0"/>
              <a:t>GDPR</a:t>
            </a:r>
          </a:p>
          <a:p>
            <a:endParaRPr lang="en-US" dirty="0"/>
          </a:p>
          <a:p>
            <a:pPr marL="285750" indent="-285750">
              <a:buFont typeface="Wingdings" panose="05000000000000000000" pitchFamily="2" charset="2"/>
              <a:buChar char="Ø"/>
            </a:pPr>
            <a:r>
              <a:rPr lang="en-US" dirty="0"/>
              <a:t>Getting people to respond</a:t>
            </a:r>
          </a:p>
          <a:p>
            <a:pPr marL="285750" indent="-285750">
              <a:buFont typeface="Wingdings" panose="05000000000000000000" pitchFamily="2" charset="2"/>
              <a:buChar char="Ø"/>
            </a:pPr>
            <a:r>
              <a:rPr lang="en-US" dirty="0"/>
              <a:t>Understanding what they’re saying</a:t>
            </a:r>
          </a:p>
          <a:p>
            <a:pPr marL="285750" indent="-285750">
              <a:buFont typeface="Wingdings" panose="05000000000000000000" pitchFamily="2" charset="2"/>
              <a:buChar char="Ø"/>
            </a:pPr>
            <a:r>
              <a:rPr lang="en-US" dirty="0"/>
              <a:t>Make sure they’re not faking</a:t>
            </a:r>
          </a:p>
          <a:p>
            <a:pPr marL="285750" indent="-285750">
              <a:buFont typeface="Wingdings" panose="05000000000000000000" pitchFamily="2" charset="2"/>
              <a:buChar char="Ø"/>
            </a:pPr>
            <a:r>
              <a:rPr lang="en-US" dirty="0"/>
              <a:t>Make sure they respect their own privacy</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Get non-EU countries to declare that they are in conformity with the GDPR…</a:t>
            </a:r>
          </a:p>
          <a:p>
            <a:r>
              <a:rPr lang="en-US" dirty="0"/>
              <a:t> </a:t>
            </a:r>
          </a:p>
          <a:p>
            <a:endParaRPr lang="en-US" dirty="0"/>
          </a:p>
        </p:txBody>
      </p:sp>
      <p:sp>
        <p:nvSpPr>
          <p:cNvPr id="4" name="Slide Number Placeholder 3">
            <a:extLst>
              <a:ext uri="{FF2B5EF4-FFF2-40B4-BE49-F238E27FC236}">
                <a16:creationId xmlns:a16="http://schemas.microsoft.com/office/drawing/2014/main" id="{D8562F00-DB3D-4CFC-BFE8-AF477C8841C1}"/>
              </a:ext>
            </a:extLst>
          </p:cNvPr>
          <p:cNvSpPr>
            <a:spLocks noGrp="1"/>
          </p:cNvSpPr>
          <p:nvPr>
            <p:ph type="sldNum" sz="quarter" idx="12"/>
          </p:nvPr>
        </p:nvSpPr>
        <p:spPr/>
        <p:txBody>
          <a:bodyPr/>
          <a:lstStyle/>
          <a:p>
            <a:fld id="{1336C48C-F87C-4E4B-81EF-5027B17D1F61}" type="slidenum">
              <a:rPr lang="en-GB" smtClean="0"/>
              <a:pPr/>
              <a:t>46</a:t>
            </a:fld>
            <a:endParaRPr lang="en-GB" dirty="0"/>
          </a:p>
        </p:txBody>
      </p:sp>
    </p:spTree>
    <p:extLst>
      <p:ext uri="{BB962C8B-B14F-4D97-AF65-F5344CB8AC3E}">
        <p14:creationId xmlns:p14="http://schemas.microsoft.com/office/powerpoint/2010/main" val="1847586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it-IT" sz="5400" dirty="0" err="1">
                <a:solidFill>
                  <a:srgbClr val="FF0000"/>
                </a:solidFill>
              </a:rPr>
              <a:t>Good</a:t>
            </a:r>
            <a:r>
              <a:rPr lang="it-IT" sz="5400" dirty="0">
                <a:solidFill>
                  <a:srgbClr val="FF0000"/>
                </a:solidFill>
              </a:rPr>
              <a:t> </a:t>
            </a:r>
            <a:r>
              <a:rPr lang="it-IT" sz="5400" dirty="0" err="1">
                <a:solidFill>
                  <a:srgbClr val="FF0000"/>
                </a:solidFill>
              </a:rPr>
              <a:t>luck</a:t>
            </a:r>
            <a:r>
              <a:rPr lang="it-IT" sz="5400" dirty="0">
                <a:solidFill>
                  <a:srgbClr val="FF0000"/>
                </a:solidFill>
              </a:rPr>
              <a:t> to </a:t>
            </a:r>
            <a:r>
              <a:rPr lang="it-IT" sz="5400" dirty="0" err="1">
                <a:solidFill>
                  <a:srgbClr val="FF0000"/>
                </a:solidFill>
              </a:rPr>
              <a:t>us</a:t>
            </a:r>
            <a:r>
              <a:rPr lang="it-IT" sz="5400" dirty="0">
                <a:solidFill>
                  <a:srgbClr val="FF0000"/>
                </a:solidFill>
              </a:rPr>
              <a:t> </a:t>
            </a:r>
          </a:p>
          <a:p>
            <a:pPr algn="ctr"/>
            <a:r>
              <a:rPr lang="it-IT" sz="5400" dirty="0">
                <a:solidFill>
                  <a:srgbClr val="FF0000"/>
                </a:solidFill>
              </a:rPr>
              <a:t>and</a:t>
            </a:r>
          </a:p>
          <a:p>
            <a:pPr algn="ctr"/>
            <a:r>
              <a:rPr lang="it-IT" sz="5400" dirty="0" err="1">
                <a:solidFill>
                  <a:srgbClr val="FF0000"/>
                </a:solidFill>
              </a:rPr>
              <a:t>Thank</a:t>
            </a:r>
            <a:r>
              <a:rPr lang="it-IT" sz="5400" dirty="0">
                <a:solidFill>
                  <a:srgbClr val="FF0000"/>
                </a:solidFill>
              </a:rPr>
              <a:t> you!</a:t>
            </a:r>
          </a:p>
          <a:p>
            <a:endParaRPr lang="it-IT"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47</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165014"/>
            <a:ext cx="1128307" cy="379057"/>
          </a:xfrm>
          <a:prstGeom prst="rect">
            <a:avLst/>
          </a:prstGeom>
        </p:spPr>
      </p:pic>
    </p:spTree>
    <p:extLst>
      <p:ext uri="{BB962C8B-B14F-4D97-AF65-F5344CB8AC3E}">
        <p14:creationId xmlns:p14="http://schemas.microsoft.com/office/powerpoint/2010/main" val="267163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EC</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b="0" dirty="0"/>
              <a:t>Language change (change in </a:t>
            </a:r>
            <a:r>
              <a:rPr lang="en-GB" b="0" dirty="0" err="1"/>
              <a:t>diachrony</a:t>
            </a:r>
            <a:r>
              <a:rPr lang="en-GB" b="0" dirty="0"/>
              <a:t>) scholars have mostly been preoccupied with:</a:t>
            </a:r>
          </a:p>
          <a:p>
            <a:pPr marL="555750" lvl="2" indent="-285750">
              <a:buFont typeface="Arial" panose="020B0604020202020204" pitchFamily="34" charset="0"/>
              <a:buChar char="•"/>
            </a:pPr>
            <a:r>
              <a:rPr lang="en-GB" b="0" dirty="0"/>
              <a:t> the </a:t>
            </a:r>
            <a:r>
              <a:rPr lang="en-GB" dirty="0"/>
              <a:t>directionality</a:t>
            </a:r>
            <a:r>
              <a:rPr lang="en-GB" b="0" dirty="0"/>
              <a:t> of change </a:t>
            </a:r>
            <a:r>
              <a:rPr lang="en-GB" sz="1200" b="0" dirty="0"/>
              <a:t>(</a:t>
            </a:r>
            <a:r>
              <a:rPr lang="en-GB" sz="1200" b="0" dirty="0" err="1"/>
              <a:t>Kiparsky</a:t>
            </a:r>
            <a:r>
              <a:rPr lang="en-GB" sz="1200" b="0" dirty="0"/>
              <a:t> 1968, Hopper 1990, 1991, Keller 1994, and more recently </a:t>
            </a:r>
            <a:r>
              <a:rPr lang="en-GB" sz="1200" b="0" dirty="0" err="1"/>
              <a:t>Newmeyer</a:t>
            </a:r>
            <a:r>
              <a:rPr lang="en-GB" sz="1200" b="0" dirty="0"/>
              <a:t> 1998, Campbell 2001, </a:t>
            </a:r>
            <a:r>
              <a:rPr lang="en-GB" sz="1200" b="0" dirty="0" err="1"/>
              <a:t>Traugott</a:t>
            </a:r>
            <a:r>
              <a:rPr lang="en-GB" sz="1200" b="0" dirty="0"/>
              <a:t> 2001, Haspelmath 1999, 2004 and many others) </a:t>
            </a:r>
            <a:endParaRPr lang="en-GB" b="0" dirty="0"/>
          </a:p>
          <a:p>
            <a:pPr marL="555750" lvl="2" indent="-285750">
              <a:buFont typeface="Arial" panose="020B0604020202020204" pitchFamily="34" charset="0"/>
              <a:buChar char="•"/>
            </a:pPr>
            <a:r>
              <a:rPr lang="en-GB" b="0" dirty="0"/>
              <a:t>the </a:t>
            </a:r>
            <a:r>
              <a:rPr lang="en-GB" dirty="0"/>
              <a:t>causes</a:t>
            </a:r>
            <a:r>
              <a:rPr lang="en-GB" b="0" dirty="0"/>
              <a:t> and </a:t>
            </a:r>
            <a:r>
              <a:rPr lang="en-GB" dirty="0"/>
              <a:t>mechanisms</a:t>
            </a:r>
            <a:r>
              <a:rPr lang="en-GB" b="0" dirty="0"/>
              <a:t> of change </a:t>
            </a:r>
            <a:r>
              <a:rPr lang="en-GB" sz="1200" b="0" dirty="0"/>
              <a:t>(Roberts &amp; </a:t>
            </a:r>
            <a:r>
              <a:rPr lang="en-GB" sz="1200" b="0" dirty="0" err="1"/>
              <a:t>Roussou</a:t>
            </a:r>
            <a:r>
              <a:rPr lang="en-GB" sz="1200" b="0" dirty="0"/>
              <a:t> 2003, Roberts 2007, Roeper 1993ff, Lightfoot 1991, Kroch 1994, Lightfoot &amp; </a:t>
            </a:r>
            <a:r>
              <a:rPr lang="en-GB" sz="1200" b="0" dirty="0" err="1"/>
              <a:t>Westergaard</a:t>
            </a:r>
            <a:r>
              <a:rPr lang="en-GB" sz="1200" b="0" dirty="0"/>
              <a:t> 2007, </a:t>
            </a:r>
            <a:r>
              <a:rPr lang="en-GB" sz="1200" b="0" dirty="0" err="1"/>
              <a:t>Westergaard</a:t>
            </a:r>
            <a:r>
              <a:rPr lang="en-GB" sz="1200" b="0" dirty="0"/>
              <a:t> 2008l 2011 …)</a:t>
            </a:r>
          </a:p>
        </p:txBody>
      </p:sp>
      <p:sp>
        <p:nvSpPr>
          <p:cNvPr id="4" name="Slide Number Placeholder 3"/>
          <p:cNvSpPr>
            <a:spLocks noGrp="1"/>
          </p:cNvSpPr>
          <p:nvPr>
            <p:ph type="sldNum" sz="quarter" idx="12"/>
          </p:nvPr>
        </p:nvSpPr>
        <p:spPr/>
        <p:txBody>
          <a:bodyPr/>
          <a:lstStyle/>
          <a:p>
            <a:fld id="{1336C48C-F87C-4E4B-81EF-5027B17D1F61}" type="slidenum">
              <a:rPr lang="en-GB" smtClean="0"/>
              <a:pPr/>
              <a:t>5</a:t>
            </a:fld>
            <a:endParaRPr lang="en-GB" dirty="0"/>
          </a:p>
        </p:txBody>
      </p:sp>
    </p:spTree>
    <p:extLst>
      <p:ext uri="{BB962C8B-B14F-4D97-AF65-F5344CB8AC3E}">
        <p14:creationId xmlns:p14="http://schemas.microsoft.com/office/powerpoint/2010/main" val="80257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EC / The </a:t>
            </a:r>
            <a:r>
              <a:rPr lang="nl-NL" dirty="0" err="1"/>
              <a:t>grammaticalization</a:t>
            </a:r>
            <a:r>
              <a:rPr lang="nl-NL" dirty="0"/>
              <a:t> </a:t>
            </a:r>
            <a:r>
              <a:rPr lang="nl-NL" dirty="0" err="1"/>
              <a:t>path</a:t>
            </a:r>
            <a:endParaRPr lang="nl-NL" dirty="0"/>
          </a:p>
        </p:txBody>
      </p:sp>
      <p:sp>
        <p:nvSpPr>
          <p:cNvPr id="3" name="Content Placeholder 2"/>
          <p:cNvSpPr>
            <a:spLocks noGrp="1"/>
          </p:cNvSpPr>
          <p:nvPr>
            <p:ph idx="1"/>
          </p:nvPr>
        </p:nvSpPr>
        <p:spPr>
          <a:xfrm>
            <a:off x="1188000" y="2428235"/>
            <a:ext cx="7308000" cy="3953093"/>
          </a:xfrm>
        </p:spPr>
        <p:txBody>
          <a:bodyPr/>
          <a:lstStyle/>
          <a:p>
            <a:pPr marL="285750" lvl="1" indent="-285750">
              <a:buFont typeface="Arial" panose="020B0604020202020204" pitchFamily="34" charset="0"/>
              <a:buChar char="•"/>
            </a:pPr>
            <a:r>
              <a:rPr lang="en-GB" dirty="0"/>
              <a:t>“Path” of change (from one grammar to another), </a:t>
            </a:r>
          </a:p>
          <a:p>
            <a:pPr marL="285750" lvl="1" indent="-285750">
              <a:buFont typeface="Arial" panose="020B0604020202020204" pitchFamily="34" charset="0"/>
              <a:buChar char="•"/>
            </a:pPr>
            <a:r>
              <a:rPr lang="en-GB" dirty="0"/>
              <a:t>In </a:t>
            </a:r>
            <a:r>
              <a:rPr lang="en-GB" b="1" dirty="0">
                <a:solidFill>
                  <a:schemeClr val="accent1">
                    <a:lumMod val="60000"/>
                    <a:lumOff val="40000"/>
                  </a:schemeClr>
                </a:solidFill>
              </a:rPr>
              <a:t>generative</a:t>
            </a:r>
            <a:r>
              <a:rPr lang="en-GB" dirty="0"/>
              <a:t> terms: XPs become heads higher in the structure </a:t>
            </a:r>
            <a:r>
              <a:rPr lang="en-GB" sz="1200" dirty="0"/>
              <a:t>(Roberts 1997, Roberts &amp; </a:t>
            </a:r>
            <a:r>
              <a:rPr lang="en-GB" sz="1200" dirty="0" err="1"/>
              <a:t>Roussou</a:t>
            </a:r>
            <a:r>
              <a:rPr lang="en-GB" sz="1200" dirty="0"/>
              <a:t>, 2003, Van </a:t>
            </a:r>
            <a:r>
              <a:rPr lang="en-GB" sz="1200" dirty="0" err="1"/>
              <a:t>Gelderen</a:t>
            </a:r>
            <a:r>
              <a:rPr lang="en-GB" sz="1200" dirty="0"/>
              <a:t> 2004)</a:t>
            </a:r>
          </a:p>
          <a:p>
            <a:pPr marL="285750" lvl="1" indent="-285750">
              <a:buFont typeface="Arial" panose="020B0604020202020204" pitchFamily="34" charset="0"/>
              <a:buChar char="•"/>
            </a:pPr>
            <a:r>
              <a:rPr lang="en-GB" b="1" dirty="0"/>
              <a:t>parameter resetting along a hierarchy</a:t>
            </a:r>
          </a:p>
          <a:p>
            <a:pPr marL="285750" lvl="1" indent="-285750">
              <a:buFont typeface="Arial" panose="020B0604020202020204" pitchFamily="34" charset="0"/>
              <a:buChar char="•"/>
            </a:pPr>
            <a:endParaRPr lang="en-GB" dirty="0"/>
          </a:p>
          <a:p>
            <a:pPr marL="285750" lvl="1" indent="-285750">
              <a:buFont typeface="Arial" panose="020B0604020202020204" pitchFamily="34" charset="0"/>
              <a:buChar char="•"/>
            </a:pPr>
            <a:r>
              <a:rPr lang="en-GB" dirty="0"/>
              <a:t>From lexical to functional; from more marked to less marked; from more features to fewer features</a:t>
            </a:r>
          </a:p>
          <a:p>
            <a:pPr marL="285750" lvl="1" indent="-285750">
              <a:buFont typeface="Arial" panose="020B0604020202020204" pitchFamily="34" charset="0"/>
              <a:buChar char="•"/>
            </a:pPr>
            <a:r>
              <a:rPr lang="en-GB" dirty="0"/>
              <a:t>Competing grammars or optionality within one grammar</a:t>
            </a:r>
          </a:p>
          <a:p>
            <a:pPr lvl="1"/>
            <a:endParaRPr lang="en-GB" dirty="0"/>
          </a:p>
          <a:p>
            <a:r>
              <a:rPr lang="en-GB" b="0" dirty="0"/>
              <a:t>	Keyword: </a:t>
            </a:r>
            <a:r>
              <a:rPr lang="en-GB" dirty="0">
                <a:solidFill>
                  <a:srgbClr val="FF0000"/>
                </a:solidFill>
              </a:rPr>
              <a:t>simplification</a:t>
            </a:r>
          </a:p>
          <a:p>
            <a:pPr marL="285750" indent="-285750">
              <a:buFont typeface="Arial" panose="020B0604020202020204" pitchFamily="34" charset="0"/>
              <a:buChar char="•"/>
            </a:pPr>
            <a:r>
              <a:rPr lang="en-GB" dirty="0"/>
              <a:t>Language acquisition; </a:t>
            </a:r>
            <a:r>
              <a:rPr lang="en-GB" b="0" dirty="0"/>
              <a:t>change is the result of some sort of reanalysis by the language learners (the more cues or micro-cues are shaded the more likely change will take up)</a:t>
            </a:r>
            <a:endParaRPr lang="nl-NL" dirty="0"/>
          </a:p>
          <a:p>
            <a:pPr marL="285750" indent="-285750">
              <a:buFont typeface="Arial" panose="020B0604020202020204" pitchFamily="34" charset="0"/>
              <a:buChar char="•"/>
            </a:pPr>
            <a:r>
              <a:rPr lang="nl-NL" dirty="0" err="1"/>
              <a:t>Adults</a:t>
            </a:r>
            <a:r>
              <a:rPr lang="nl-NL" dirty="0"/>
              <a:t> </a:t>
            </a:r>
            <a:r>
              <a:rPr lang="nl-NL" dirty="0" err="1"/>
              <a:t>can’t</a:t>
            </a:r>
            <a:r>
              <a:rPr lang="nl-NL" dirty="0"/>
              <a:t> change the </a:t>
            </a:r>
            <a:r>
              <a:rPr lang="nl-NL" dirty="0" err="1"/>
              <a:t>language</a:t>
            </a:r>
            <a:r>
              <a:rPr lang="nl-NL" dirty="0"/>
              <a:t> </a:t>
            </a:r>
            <a:r>
              <a:rPr lang="nl-NL" b="0" dirty="0"/>
              <a:t>(</a:t>
            </a:r>
            <a:r>
              <a:rPr lang="nl-NL" b="0" dirty="0" err="1"/>
              <a:t>according</a:t>
            </a:r>
            <a:r>
              <a:rPr lang="nl-NL" b="0" dirty="0"/>
              <a:t> </a:t>
            </a:r>
            <a:r>
              <a:rPr lang="nl-NL" b="0" dirty="0" err="1"/>
              <a:t>to</a:t>
            </a:r>
            <a:r>
              <a:rPr lang="nl-NL" b="0" dirty="0"/>
              <a:t> most GG)</a:t>
            </a:r>
            <a:endParaRPr lang="en-GB" dirty="0"/>
          </a:p>
          <a:p>
            <a:endParaRPr lang="en-GB" dirty="0">
              <a:solidFill>
                <a:srgbClr val="FF0000"/>
              </a:solidFill>
            </a:endParaRPr>
          </a:p>
          <a:p>
            <a:pPr marL="285750" lvl="1" indent="-285750">
              <a:buFont typeface="Arial" panose="020B0604020202020204" pitchFamily="34" charset="0"/>
              <a:buChar char="•"/>
            </a:pPr>
            <a:endParaRPr lang="en-GB" dirty="0"/>
          </a:p>
          <a:p>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6</a:t>
            </a:fld>
            <a:endParaRPr lang="en-GB" dirty="0"/>
          </a:p>
        </p:txBody>
      </p:sp>
    </p:spTree>
    <p:extLst>
      <p:ext uri="{BB962C8B-B14F-4D97-AF65-F5344CB8AC3E}">
        <p14:creationId xmlns:p14="http://schemas.microsoft.com/office/powerpoint/2010/main" val="11176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EC / The </a:t>
            </a:r>
            <a:r>
              <a:rPr lang="nl-NL" dirty="0" err="1"/>
              <a:t>grammaticalization</a:t>
            </a:r>
            <a:r>
              <a:rPr lang="nl-NL" dirty="0"/>
              <a:t> </a:t>
            </a:r>
            <a:r>
              <a:rPr lang="nl-NL" dirty="0" err="1"/>
              <a:t>path</a:t>
            </a:r>
            <a:endParaRPr lang="nl-NL"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endParaRPr lang="en-GB" b="0" dirty="0"/>
          </a:p>
          <a:p>
            <a:pPr marL="285750" indent="-285750">
              <a:buFont typeface="Arial" panose="020B0604020202020204" pitchFamily="34" charset="0"/>
              <a:buChar char="•"/>
            </a:pPr>
            <a:r>
              <a:rPr lang="en-GB" b="0" dirty="0"/>
              <a:t>In</a:t>
            </a:r>
            <a:r>
              <a:rPr lang="en-GB" dirty="0"/>
              <a:t> </a:t>
            </a:r>
            <a:r>
              <a:rPr lang="en-GB" dirty="0">
                <a:solidFill>
                  <a:schemeClr val="accent1">
                    <a:lumMod val="60000"/>
                    <a:lumOff val="40000"/>
                  </a:schemeClr>
                </a:solidFill>
              </a:rPr>
              <a:t>typological </a:t>
            </a:r>
            <a:r>
              <a:rPr lang="en-GB" b="0" dirty="0"/>
              <a:t>terms: universals of language change, often called </a:t>
            </a:r>
            <a:r>
              <a:rPr lang="en-GB" b="0" dirty="0" err="1"/>
              <a:t>grammaticalization</a:t>
            </a:r>
            <a:r>
              <a:rPr lang="en-GB" b="0" dirty="0"/>
              <a:t> paths </a:t>
            </a:r>
            <a:r>
              <a:rPr lang="en-GB" sz="1200" b="0" dirty="0"/>
              <a:t>(Lehman 1993, Hopper &amp; </a:t>
            </a:r>
            <a:r>
              <a:rPr lang="en-GB" sz="1200" b="0" dirty="0" err="1"/>
              <a:t>Traugott</a:t>
            </a:r>
            <a:r>
              <a:rPr lang="en-GB" sz="1200" b="0" dirty="0"/>
              <a:t> 1993, Haspelmath 1999)</a:t>
            </a:r>
            <a:r>
              <a:rPr lang="en-GB" b="0" dirty="0"/>
              <a:t>. </a:t>
            </a:r>
          </a:p>
          <a:p>
            <a:pPr marL="285750" indent="-285750">
              <a:buFont typeface="Arial" panose="020B0604020202020204" pitchFamily="34" charset="0"/>
              <a:buChar char="•"/>
            </a:pPr>
            <a:r>
              <a:rPr lang="en-GB" b="0" dirty="0"/>
              <a:t>Traditional historical studies all postulate some sort of direction for language change </a:t>
            </a:r>
            <a:r>
              <a:rPr lang="en-GB" sz="1200" b="0" dirty="0"/>
              <a:t>(</a:t>
            </a:r>
            <a:r>
              <a:rPr lang="en-GB" sz="1200" b="0" dirty="0" err="1"/>
              <a:t>Meillet</a:t>
            </a:r>
            <a:r>
              <a:rPr lang="en-GB" sz="1200" b="0" dirty="0"/>
              <a:t> 1912 </a:t>
            </a:r>
            <a:r>
              <a:rPr lang="en-GB" sz="1200" b="0" dirty="0" err="1"/>
              <a:t>ff</a:t>
            </a:r>
            <a:r>
              <a:rPr lang="en-GB" sz="1200" b="0" dirty="0"/>
              <a:t>). </a:t>
            </a:r>
          </a:p>
          <a:p>
            <a:pPr marL="285750" indent="-285750">
              <a:buFont typeface="Arial" panose="020B0604020202020204" pitchFamily="34" charset="0"/>
              <a:buChar char="•"/>
            </a:pPr>
            <a:endParaRPr lang="en-GB" sz="1200" b="0" dirty="0"/>
          </a:p>
          <a:p>
            <a:pPr algn="ctr"/>
            <a:r>
              <a:rPr lang="en-GB" b="0" dirty="0"/>
              <a:t>Keyword: ~ </a:t>
            </a:r>
            <a:r>
              <a:rPr lang="en-GB" dirty="0">
                <a:solidFill>
                  <a:srgbClr val="FF0000"/>
                </a:solidFill>
              </a:rPr>
              <a:t>simplification</a:t>
            </a:r>
          </a:p>
          <a:p>
            <a:pPr marL="285750" indent="-285750">
              <a:buFont typeface="Arial" panose="020B0604020202020204" pitchFamily="34" charset="0"/>
              <a:buChar char="•"/>
            </a:pPr>
            <a:endParaRPr lang="en-GB" b="0"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7</a:t>
            </a:fld>
            <a:endParaRPr lang="en-GB" dirty="0"/>
          </a:p>
        </p:txBody>
      </p:sp>
    </p:spTree>
    <p:extLst>
      <p:ext uri="{BB962C8B-B14F-4D97-AF65-F5344CB8AC3E}">
        <p14:creationId xmlns:p14="http://schemas.microsoft.com/office/powerpoint/2010/main" val="150880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CIC (</a:t>
            </a:r>
            <a:r>
              <a:rPr lang="nl-NL" dirty="0" err="1"/>
              <a:t>typological</a:t>
            </a:r>
            <a:r>
              <a:rPr lang="nl-NL" dirty="0"/>
              <a:t> </a:t>
            </a:r>
            <a:r>
              <a:rPr lang="nl-NL" dirty="0" err="1"/>
              <a:t>perspective</a:t>
            </a:r>
            <a:r>
              <a:rPr lang="nl-NL" dirty="0"/>
              <a:t>)</a:t>
            </a:r>
          </a:p>
        </p:txBody>
      </p:sp>
      <p:sp>
        <p:nvSpPr>
          <p:cNvPr id="3" name="Content Placeholder 2"/>
          <p:cNvSpPr>
            <a:spLocks noGrp="1"/>
          </p:cNvSpPr>
          <p:nvPr>
            <p:ph idx="1"/>
          </p:nvPr>
        </p:nvSpPr>
        <p:spPr>
          <a:xfrm>
            <a:off x="1188000" y="2428235"/>
            <a:ext cx="7308000" cy="3233013"/>
          </a:xfrm>
        </p:spPr>
        <p:txBody>
          <a:bodyPr/>
          <a:lstStyle/>
          <a:p>
            <a:r>
              <a:rPr lang="nl-NL" dirty="0"/>
              <a:t>A </a:t>
            </a:r>
            <a:r>
              <a:rPr lang="nl-NL" dirty="0" err="1"/>
              <a:t>totally</a:t>
            </a:r>
            <a:r>
              <a:rPr lang="nl-NL" dirty="0"/>
              <a:t> different story</a:t>
            </a:r>
          </a:p>
          <a:p>
            <a:pPr marL="285750" indent="-285750">
              <a:buFont typeface="Arial" panose="020B0604020202020204" pitchFamily="34" charset="0"/>
              <a:buChar char="•"/>
            </a:pPr>
            <a:r>
              <a:rPr lang="nl-NL" b="0" dirty="0" err="1"/>
              <a:t>Socio-historical</a:t>
            </a:r>
            <a:r>
              <a:rPr lang="nl-NL" b="0" dirty="0"/>
              <a:t> factors are </a:t>
            </a:r>
            <a:r>
              <a:rPr lang="nl-NL" b="0" dirty="0" err="1"/>
              <a:t>much</a:t>
            </a:r>
            <a:r>
              <a:rPr lang="nl-NL" b="0" dirty="0"/>
              <a:t> more relevant</a:t>
            </a:r>
          </a:p>
          <a:p>
            <a:pPr marL="285750" indent="-285750">
              <a:buFont typeface="Arial" panose="020B0604020202020204" pitchFamily="34" charset="0"/>
              <a:buChar char="•"/>
            </a:pPr>
            <a:r>
              <a:rPr lang="nl-NL" b="0" dirty="0"/>
              <a:t>“</a:t>
            </a:r>
            <a:r>
              <a:rPr lang="nl-NL" b="0" dirty="0" err="1"/>
              <a:t>Converging</a:t>
            </a:r>
            <a:r>
              <a:rPr lang="nl-NL" b="0" dirty="0"/>
              <a:t> </a:t>
            </a:r>
            <a:r>
              <a:rPr lang="nl-NL" b="0" dirty="0" err="1"/>
              <a:t>languages</a:t>
            </a:r>
            <a:r>
              <a:rPr lang="nl-NL" b="0" dirty="0"/>
              <a:t> in </a:t>
            </a:r>
            <a:r>
              <a:rPr lang="nl-NL" b="0" dirty="0" err="1"/>
              <a:t>an</a:t>
            </a:r>
            <a:r>
              <a:rPr lang="nl-NL" b="0" dirty="0"/>
              <a:t> area are </a:t>
            </a:r>
            <a:r>
              <a:rPr lang="nl-NL" b="0" dirty="0" err="1"/>
              <a:t>likely</a:t>
            </a:r>
            <a:r>
              <a:rPr lang="nl-NL" b="0" dirty="0"/>
              <a:t> </a:t>
            </a:r>
            <a:r>
              <a:rPr lang="nl-NL" b="0" dirty="0" err="1"/>
              <a:t>to</a:t>
            </a:r>
            <a:r>
              <a:rPr lang="nl-NL" b="0" dirty="0"/>
              <a:t> </a:t>
            </a:r>
            <a:r>
              <a:rPr lang="nl-NL" b="0" dirty="0" err="1"/>
              <a:t>adopt</a:t>
            </a:r>
            <a:r>
              <a:rPr lang="nl-NL" b="0" dirty="0"/>
              <a:t> new </a:t>
            </a:r>
            <a:r>
              <a:rPr lang="nl-NL" b="0" dirty="0" err="1"/>
              <a:t>patterns</a:t>
            </a:r>
            <a:r>
              <a:rPr lang="nl-NL" b="0" dirty="0"/>
              <a:t> </a:t>
            </a:r>
            <a:r>
              <a:rPr lang="nl-NL" b="0" dirty="0" err="1"/>
              <a:t>from</a:t>
            </a:r>
            <a:r>
              <a:rPr lang="nl-NL" b="0" dirty="0"/>
              <a:t> multiple sources, or </a:t>
            </a:r>
            <a:r>
              <a:rPr lang="nl-NL" b="0" dirty="0" err="1"/>
              <a:t>acquire</a:t>
            </a:r>
            <a:r>
              <a:rPr lang="nl-NL" b="0" dirty="0"/>
              <a:t> new shared </a:t>
            </a:r>
            <a:r>
              <a:rPr lang="nl-NL" b="0" dirty="0" err="1"/>
              <a:t>grammatical</a:t>
            </a:r>
            <a:r>
              <a:rPr lang="nl-NL" b="0" dirty="0"/>
              <a:t> </a:t>
            </a:r>
            <a:r>
              <a:rPr lang="nl-NL" b="0" dirty="0" err="1"/>
              <a:t>structures</a:t>
            </a:r>
            <a:r>
              <a:rPr lang="nl-NL" b="0" dirty="0"/>
              <a:t>, </a:t>
            </a:r>
            <a:r>
              <a:rPr lang="nl-NL" b="0" dirty="0" err="1"/>
              <a:t>creating</a:t>
            </a:r>
            <a:r>
              <a:rPr lang="nl-NL" b="0" dirty="0"/>
              <a:t> a “</a:t>
            </a:r>
            <a:r>
              <a:rPr lang="nl-NL" b="0" dirty="0" err="1"/>
              <a:t>compromise</a:t>
            </a:r>
            <a:r>
              <a:rPr lang="nl-NL" b="0" dirty="0"/>
              <a:t> </a:t>
            </a:r>
            <a:r>
              <a:rPr lang="nl-NL" b="0" dirty="0" err="1"/>
              <a:t>pattern</a:t>
            </a:r>
            <a:r>
              <a:rPr lang="nl-NL" b="0" dirty="0"/>
              <a:t>”. </a:t>
            </a:r>
            <a:r>
              <a:rPr lang="nl-NL" b="0" dirty="0" err="1"/>
              <a:t>Alternatively</a:t>
            </a:r>
            <a:r>
              <a:rPr lang="nl-NL" b="0" dirty="0"/>
              <a:t>, </a:t>
            </a:r>
            <a:r>
              <a:rPr lang="nl-NL" b="0" dirty="0" err="1"/>
              <a:t>one</a:t>
            </a:r>
            <a:r>
              <a:rPr lang="nl-NL" b="0" dirty="0"/>
              <a:t> </a:t>
            </a:r>
            <a:r>
              <a:rPr lang="nl-NL" b="0" dirty="0" err="1"/>
              <a:t>language</a:t>
            </a:r>
            <a:r>
              <a:rPr lang="nl-NL" b="0" dirty="0"/>
              <a:t> </a:t>
            </a:r>
            <a:r>
              <a:rPr lang="nl-NL" b="0" dirty="0" err="1"/>
              <a:t>may</a:t>
            </a:r>
            <a:r>
              <a:rPr lang="nl-NL" b="0" dirty="0"/>
              <a:t> </a:t>
            </a:r>
            <a:r>
              <a:rPr lang="nl-NL" b="0" dirty="0" err="1"/>
              <a:t>adopt</a:t>
            </a:r>
            <a:r>
              <a:rPr lang="nl-NL" b="0" dirty="0"/>
              <a:t> the </a:t>
            </a:r>
            <a:r>
              <a:rPr lang="nl-NL" b="0" dirty="0" err="1"/>
              <a:t>grammar</a:t>
            </a:r>
            <a:r>
              <a:rPr lang="nl-NL" b="0" dirty="0"/>
              <a:t> of </a:t>
            </a:r>
            <a:r>
              <a:rPr lang="nl-NL" b="0" dirty="0" err="1"/>
              <a:t>another</a:t>
            </a:r>
            <a:r>
              <a:rPr lang="nl-NL" b="0" dirty="0"/>
              <a:t>. </a:t>
            </a:r>
          </a:p>
          <a:p>
            <a:endParaRPr lang="nl-NL" b="0" dirty="0"/>
          </a:p>
          <a:p>
            <a:pPr marL="285750" indent="-285750">
              <a:buFont typeface="Arial" panose="020B0604020202020204" pitchFamily="34" charset="0"/>
              <a:buChar char="•"/>
            </a:pPr>
            <a:r>
              <a:rPr lang="nl-NL" b="0" dirty="0" err="1"/>
              <a:t>Balanced</a:t>
            </a:r>
            <a:r>
              <a:rPr lang="nl-NL" b="0" dirty="0"/>
              <a:t> </a:t>
            </a:r>
            <a:r>
              <a:rPr lang="nl-NL" b="0" dirty="0" err="1"/>
              <a:t>language</a:t>
            </a:r>
            <a:r>
              <a:rPr lang="nl-NL" b="0" dirty="0"/>
              <a:t> contact, without </a:t>
            </a:r>
            <a:r>
              <a:rPr lang="nl-NL" b="0" dirty="0" err="1"/>
              <a:t>one</a:t>
            </a:r>
            <a:r>
              <a:rPr lang="nl-NL" b="0" dirty="0"/>
              <a:t> </a:t>
            </a:r>
            <a:r>
              <a:rPr lang="nl-NL" b="0" dirty="0" err="1"/>
              <a:t>language</a:t>
            </a:r>
            <a:r>
              <a:rPr lang="nl-NL" b="0" dirty="0"/>
              <a:t> </a:t>
            </a:r>
            <a:r>
              <a:rPr lang="nl-NL" b="0" dirty="0" err="1"/>
              <a:t>trying</a:t>
            </a:r>
            <a:r>
              <a:rPr lang="nl-NL" b="0" dirty="0"/>
              <a:t> </a:t>
            </a:r>
            <a:r>
              <a:rPr lang="nl-NL" b="0" dirty="0" err="1"/>
              <a:t>to</a:t>
            </a:r>
            <a:r>
              <a:rPr lang="nl-NL" b="0" dirty="0"/>
              <a:t> </a:t>
            </a:r>
            <a:r>
              <a:rPr lang="nl-NL" b="0" dirty="0" err="1"/>
              <a:t>oust</a:t>
            </a:r>
            <a:r>
              <a:rPr lang="nl-NL" b="0" dirty="0"/>
              <a:t> the </a:t>
            </a:r>
            <a:r>
              <a:rPr lang="nl-NL" b="0" dirty="0" err="1"/>
              <a:t>other</a:t>
            </a:r>
            <a:r>
              <a:rPr lang="nl-NL" b="0" dirty="0"/>
              <a:t>, </a:t>
            </a:r>
            <a:r>
              <a:rPr lang="nl-NL" b="0" dirty="0" err="1"/>
              <a:t>goes</a:t>
            </a:r>
            <a:r>
              <a:rPr lang="nl-NL" b="0" dirty="0"/>
              <a:t> </a:t>
            </a:r>
            <a:r>
              <a:rPr lang="nl-NL" b="0" dirty="0" err="1"/>
              <a:t>together</a:t>
            </a:r>
            <a:r>
              <a:rPr lang="nl-NL" b="0" dirty="0"/>
              <a:t> </a:t>
            </a:r>
            <a:r>
              <a:rPr lang="nl-NL" b="0" dirty="0" err="1"/>
              <a:t>with</a:t>
            </a:r>
            <a:r>
              <a:rPr lang="nl-NL" b="0" dirty="0"/>
              <a:t> long-standing </a:t>
            </a:r>
            <a:r>
              <a:rPr lang="nl-NL" b="0" dirty="0" err="1"/>
              <a:t>multilingualism</a:t>
            </a:r>
            <a:r>
              <a:rPr lang="nl-NL" b="0" dirty="0"/>
              <a:t> </a:t>
            </a:r>
            <a:r>
              <a:rPr lang="nl-NL" b="0" dirty="0" err="1"/>
              <a:t>and</a:t>
            </a:r>
            <a:r>
              <a:rPr lang="nl-NL" b="0" dirty="0"/>
              <a:t> </a:t>
            </a:r>
            <a:r>
              <a:rPr lang="nl-NL" b="0" dirty="0" err="1"/>
              <a:t>promotes</a:t>
            </a:r>
            <a:r>
              <a:rPr lang="nl-NL" b="0" dirty="0"/>
              <a:t> contact-</a:t>
            </a:r>
            <a:r>
              <a:rPr lang="nl-NL" b="0" dirty="0" err="1"/>
              <a:t>induced</a:t>
            </a:r>
            <a:r>
              <a:rPr lang="nl-NL" b="0" dirty="0"/>
              <a:t> </a:t>
            </a:r>
            <a:r>
              <a:rPr lang="nl-NL" dirty="0" err="1">
                <a:solidFill>
                  <a:srgbClr val="FF0000"/>
                </a:solidFill>
              </a:rPr>
              <a:t>increase</a:t>
            </a:r>
            <a:r>
              <a:rPr lang="nl-NL" b="0" dirty="0"/>
              <a:t> in </a:t>
            </a:r>
            <a:r>
              <a:rPr lang="nl-NL" b="0" dirty="0" err="1"/>
              <a:t>language</a:t>
            </a:r>
            <a:r>
              <a:rPr lang="nl-NL" b="0" dirty="0"/>
              <a:t> </a:t>
            </a:r>
            <a:r>
              <a:rPr lang="nl-NL" b="0" dirty="0" err="1"/>
              <a:t>complexity</a:t>
            </a:r>
            <a:r>
              <a:rPr lang="nl-NL" b="0" dirty="0"/>
              <a:t>.</a:t>
            </a:r>
          </a:p>
          <a:p>
            <a:pPr marL="285750" indent="-285750">
              <a:buFont typeface="Arial" panose="020B0604020202020204" pitchFamily="34" charset="0"/>
              <a:buChar char="•"/>
            </a:pPr>
            <a:r>
              <a:rPr lang="nl-NL" b="0" dirty="0"/>
              <a:t>The </a:t>
            </a:r>
            <a:r>
              <a:rPr lang="nl-NL" b="0" dirty="0" err="1"/>
              <a:t>opposite</a:t>
            </a:r>
            <a:r>
              <a:rPr lang="nl-NL" b="0" dirty="0"/>
              <a:t> (‘</a:t>
            </a:r>
            <a:r>
              <a:rPr lang="nl-NL" b="0" dirty="0" err="1"/>
              <a:t>displacive</a:t>
            </a:r>
            <a:r>
              <a:rPr lang="nl-NL" b="0" dirty="0"/>
              <a:t>’ </a:t>
            </a:r>
            <a:r>
              <a:rPr lang="nl-NL" b="0" dirty="0" err="1"/>
              <a:t>language</a:t>
            </a:r>
            <a:r>
              <a:rPr lang="nl-NL" b="0" dirty="0"/>
              <a:t> contact) </a:t>
            </a:r>
            <a:r>
              <a:rPr lang="nl-NL" b="0" dirty="0" err="1"/>
              <a:t>promotes</a:t>
            </a:r>
            <a:r>
              <a:rPr lang="nl-NL" b="0" dirty="0"/>
              <a:t> </a:t>
            </a:r>
            <a:r>
              <a:rPr lang="nl-NL" dirty="0" err="1">
                <a:solidFill>
                  <a:srgbClr val="FF0000"/>
                </a:solidFill>
              </a:rPr>
              <a:t>language</a:t>
            </a:r>
            <a:r>
              <a:rPr lang="nl-NL" dirty="0">
                <a:solidFill>
                  <a:srgbClr val="FF0000"/>
                </a:solidFill>
              </a:rPr>
              <a:t> </a:t>
            </a:r>
            <a:r>
              <a:rPr lang="nl-NL" dirty="0" err="1">
                <a:solidFill>
                  <a:srgbClr val="FF0000"/>
                </a:solidFill>
              </a:rPr>
              <a:t>loss</a:t>
            </a:r>
            <a:r>
              <a:rPr lang="nl-NL" dirty="0">
                <a:solidFill>
                  <a:srgbClr val="FF0000"/>
                </a:solidFill>
              </a:rPr>
              <a:t> </a:t>
            </a:r>
            <a:r>
              <a:rPr lang="nl-NL" dirty="0" err="1">
                <a:solidFill>
                  <a:srgbClr val="FF0000"/>
                </a:solidFill>
              </a:rPr>
              <a:t>and</a:t>
            </a:r>
            <a:r>
              <a:rPr lang="nl-NL" dirty="0">
                <a:solidFill>
                  <a:srgbClr val="FF0000"/>
                </a:solidFill>
              </a:rPr>
              <a:t> </a:t>
            </a:r>
            <a:r>
              <a:rPr lang="nl-NL" dirty="0" err="1">
                <a:solidFill>
                  <a:srgbClr val="FF0000"/>
                </a:solidFill>
              </a:rPr>
              <a:t>tends</a:t>
            </a:r>
            <a:r>
              <a:rPr lang="nl-NL" dirty="0">
                <a:solidFill>
                  <a:srgbClr val="FF0000"/>
                </a:solidFill>
              </a:rPr>
              <a:t> </a:t>
            </a:r>
            <a:r>
              <a:rPr lang="nl-NL" dirty="0" err="1">
                <a:solidFill>
                  <a:srgbClr val="FF0000"/>
                </a:solidFill>
              </a:rPr>
              <a:t>to</a:t>
            </a:r>
            <a:r>
              <a:rPr lang="nl-NL" dirty="0">
                <a:solidFill>
                  <a:srgbClr val="FF0000"/>
                </a:solidFill>
              </a:rPr>
              <a:t> </a:t>
            </a:r>
            <a:r>
              <a:rPr lang="nl-NL" dirty="0" err="1">
                <a:solidFill>
                  <a:srgbClr val="FF0000"/>
                </a:solidFill>
              </a:rPr>
              <a:t>diminish</a:t>
            </a:r>
            <a:r>
              <a:rPr lang="nl-NL" dirty="0">
                <a:solidFill>
                  <a:srgbClr val="FF0000"/>
                </a:solidFill>
              </a:rPr>
              <a:t> </a:t>
            </a:r>
            <a:r>
              <a:rPr lang="nl-NL" dirty="0" err="1">
                <a:solidFill>
                  <a:srgbClr val="FF0000"/>
                </a:solidFill>
              </a:rPr>
              <a:t>diversity</a:t>
            </a:r>
            <a:r>
              <a:rPr lang="nl-NL" b="0" dirty="0"/>
              <a:t>.” </a:t>
            </a:r>
            <a:r>
              <a:rPr lang="nl-NL" sz="1200" b="0" dirty="0"/>
              <a:t>(</a:t>
            </a:r>
            <a:r>
              <a:rPr lang="nl-NL" sz="1200" b="0" dirty="0" err="1"/>
              <a:t>Aikhenvald</a:t>
            </a:r>
            <a:r>
              <a:rPr lang="nl-NL" sz="1200" b="0" dirty="0"/>
              <a:t> &amp; Dixon 2006: 48-49) </a:t>
            </a:r>
          </a:p>
          <a:p>
            <a:endParaRPr lang="nl-NL" b="0" dirty="0"/>
          </a:p>
          <a:p>
            <a:endParaRPr lang="nl-NL" b="0" dirty="0"/>
          </a:p>
          <a:p>
            <a:endParaRPr lang="nl-NL" b="0"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8</a:t>
            </a:fld>
            <a:endParaRPr lang="en-GB" dirty="0"/>
          </a:p>
        </p:txBody>
      </p:sp>
    </p:spTree>
    <p:extLst>
      <p:ext uri="{BB962C8B-B14F-4D97-AF65-F5344CB8AC3E}">
        <p14:creationId xmlns:p14="http://schemas.microsoft.com/office/powerpoint/2010/main" val="398862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Three </a:t>
            </a:r>
            <a:r>
              <a:rPr lang="nl-NL" dirty="0" err="1"/>
              <a:t>scenarios</a:t>
            </a:r>
            <a:r>
              <a:rPr lang="nl-NL" dirty="0"/>
              <a:t> for CIC</a:t>
            </a:r>
          </a:p>
        </p:txBody>
      </p:sp>
      <p:sp>
        <p:nvSpPr>
          <p:cNvPr id="3" name="Content Placeholder 2"/>
          <p:cNvSpPr>
            <a:spLocks noGrp="1"/>
          </p:cNvSpPr>
          <p:nvPr>
            <p:ph idx="1"/>
          </p:nvPr>
        </p:nvSpPr>
        <p:spPr>
          <a:xfrm>
            <a:off x="1188000" y="2428235"/>
            <a:ext cx="7308000" cy="3161005"/>
          </a:xfrm>
        </p:spPr>
        <p:txBody>
          <a:bodyPr/>
          <a:lstStyle/>
          <a:p>
            <a:pPr marL="285750" indent="-285750">
              <a:buFontTx/>
              <a:buChar char="-"/>
            </a:pPr>
            <a:r>
              <a:rPr lang="nl-NL" dirty="0" err="1"/>
              <a:t>All</a:t>
            </a:r>
            <a:r>
              <a:rPr lang="nl-NL" dirty="0"/>
              <a:t> </a:t>
            </a:r>
            <a:r>
              <a:rPr lang="nl-NL" dirty="0" err="1"/>
              <a:t>languages</a:t>
            </a:r>
            <a:r>
              <a:rPr lang="nl-NL" dirty="0"/>
              <a:t> </a:t>
            </a:r>
            <a:r>
              <a:rPr lang="nl-NL" dirty="0" err="1"/>
              <a:t>adopt</a:t>
            </a:r>
            <a:r>
              <a:rPr lang="nl-NL" dirty="0"/>
              <a:t> new </a:t>
            </a:r>
            <a:r>
              <a:rPr lang="nl-NL" dirty="0" err="1"/>
              <a:t>patterns</a:t>
            </a:r>
            <a:r>
              <a:rPr lang="nl-NL" dirty="0"/>
              <a:t> without </a:t>
            </a:r>
            <a:r>
              <a:rPr lang="nl-NL" dirty="0" err="1"/>
              <a:t>losing</a:t>
            </a:r>
            <a:r>
              <a:rPr lang="nl-NL" dirty="0"/>
              <a:t> the </a:t>
            </a:r>
            <a:r>
              <a:rPr lang="nl-NL" dirty="0" err="1"/>
              <a:t>old</a:t>
            </a:r>
            <a:r>
              <a:rPr lang="nl-NL" dirty="0"/>
              <a:t> </a:t>
            </a:r>
            <a:r>
              <a:rPr lang="nl-NL" dirty="0" err="1"/>
              <a:t>ones</a:t>
            </a:r>
            <a:endParaRPr lang="nl-NL" dirty="0"/>
          </a:p>
          <a:p>
            <a:pPr marL="285750" indent="-285750">
              <a:buFontTx/>
              <a:buChar char="-"/>
            </a:pPr>
            <a:r>
              <a:rPr lang="nl-NL" b="0" dirty="0" err="1"/>
              <a:t>Konkani</a:t>
            </a:r>
            <a:r>
              <a:rPr lang="nl-NL" b="0" dirty="0"/>
              <a:t> (India, </a:t>
            </a:r>
            <a:r>
              <a:rPr lang="nl-NL" b="0" dirty="0" err="1"/>
              <a:t>Indoaryan</a:t>
            </a:r>
            <a:r>
              <a:rPr lang="nl-NL" b="0" dirty="0"/>
              <a:t>) has </a:t>
            </a:r>
            <a:r>
              <a:rPr lang="nl-NL" b="0" dirty="0" err="1"/>
              <a:t>adopted</a:t>
            </a:r>
            <a:r>
              <a:rPr lang="nl-NL" b="0" dirty="0"/>
              <a:t> IE type </a:t>
            </a:r>
            <a:r>
              <a:rPr lang="nl-NL" b="0" dirty="0" err="1"/>
              <a:t>relative</a:t>
            </a:r>
            <a:r>
              <a:rPr lang="nl-NL" b="0" dirty="0"/>
              <a:t> </a:t>
            </a:r>
            <a:r>
              <a:rPr lang="nl-NL" b="0" dirty="0" err="1"/>
              <a:t>clauses</a:t>
            </a:r>
            <a:r>
              <a:rPr lang="nl-NL" b="0" dirty="0"/>
              <a:t>, </a:t>
            </a:r>
            <a:r>
              <a:rPr lang="nl-NL" b="0" dirty="0" err="1"/>
              <a:t>together</a:t>
            </a:r>
            <a:r>
              <a:rPr lang="nl-NL" b="0" dirty="0"/>
              <a:t> </a:t>
            </a:r>
            <a:r>
              <a:rPr lang="nl-NL" b="0" dirty="0" err="1"/>
              <a:t>with</a:t>
            </a:r>
            <a:r>
              <a:rPr lang="nl-NL" b="0" dirty="0"/>
              <a:t> </a:t>
            </a:r>
            <a:r>
              <a:rPr lang="nl-NL" b="0" dirty="0" err="1"/>
              <a:t>Dravidian</a:t>
            </a:r>
            <a:r>
              <a:rPr lang="nl-NL" b="0" dirty="0"/>
              <a:t>-type </a:t>
            </a:r>
            <a:r>
              <a:rPr lang="nl-NL" b="0" dirty="0" err="1"/>
              <a:t>relative</a:t>
            </a:r>
            <a:r>
              <a:rPr lang="nl-NL" b="0" dirty="0"/>
              <a:t> </a:t>
            </a:r>
            <a:r>
              <a:rPr lang="nl-NL" b="0" dirty="0" err="1"/>
              <a:t>clauses</a:t>
            </a:r>
            <a:r>
              <a:rPr lang="nl-NL" b="0" dirty="0"/>
              <a:t>; </a:t>
            </a:r>
            <a:r>
              <a:rPr lang="nl-NL" b="0" dirty="0" err="1"/>
              <a:t>both</a:t>
            </a:r>
            <a:r>
              <a:rPr lang="nl-NL" b="0" dirty="0"/>
              <a:t> are </a:t>
            </a:r>
            <a:r>
              <a:rPr lang="nl-NL" b="0" dirty="0" err="1"/>
              <a:t>now</a:t>
            </a:r>
            <a:r>
              <a:rPr lang="nl-NL" b="0" dirty="0"/>
              <a:t> </a:t>
            </a:r>
            <a:r>
              <a:rPr lang="nl-NL" b="0" dirty="0" err="1"/>
              <a:t>used</a:t>
            </a:r>
            <a:r>
              <a:rPr lang="nl-NL" b="0" dirty="0"/>
              <a:t>, in different </a:t>
            </a:r>
            <a:r>
              <a:rPr lang="nl-NL" b="0" dirty="0" err="1"/>
              <a:t>circumstances</a:t>
            </a:r>
            <a:endParaRPr lang="nl-NL" b="0" dirty="0"/>
          </a:p>
          <a:p>
            <a:pPr marL="285750" indent="-285750">
              <a:buFontTx/>
              <a:buChar char="-"/>
            </a:pPr>
            <a:endParaRPr lang="nl-NL" b="0" dirty="0"/>
          </a:p>
          <a:p>
            <a:pPr marL="285750" indent="-285750">
              <a:buFontTx/>
              <a:buChar char="-"/>
            </a:pPr>
            <a:r>
              <a:rPr lang="nl-NL" dirty="0" err="1"/>
              <a:t>Languages</a:t>
            </a:r>
            <a:r>
              <a:rPr lang="nl-NL" dirty="0"/>
              <a:t> in contact </a:t>
            </a:r>
            <a:r>
              <a:rPr lang="nl-NL" dirty="0" err="1"/>
              <a:t>acquire</a:t>
            </a:r>
            <a:r>
              <a:rPr lang="nl-NL" dirty="0"/>
              <a:t> a new common </a:t>
            </a:r>
            <a:r>
              <a:rPr lang="nl-NL" dirty="0" err="1"/>
              <a:t>grammar</a:t>
            </a:r>
            <a:endParaRPr lang="nl-NL" dirty="0"/>
          </a:p>
          <a:p>
            <a:pPr marL="285750" indent="-285750">
              <a:buFontTx/>
              <a:buChar char="-"/>
            </a:pPr>
            <a:r>
              <a:rPr lang="nl-NL" b="0" dirty="0"/>
              <a:t>Balkan </a:t>
            </a:r>
            <a:r>
              <a:rPr lang="nl-NL" b="0" dirty="0" err="1"/>
              <a:t>Sprachbund</a:t>
            </a:r>
            <a:r>
              <a:rPr lang="nl-NL" b="0" dirty="0"/>
              <a:t> (no </a:t>
            </a:r>
            <a:r>
              <a:rPr lang="nl-NL" b="0" dirty="0" err="1"/>
              <a:t>infinitive</a:t>
            </a:r>
            <a:r>
              <a:rPr lang="nl-NL" b="0" dirty="0"/>
              <a:t>, </a:t>
            </a:r>
            <a:r>
              <a:rPr lang="nl-NL" b="0" dirty="0" err="1"/>
              <a:t>enclitic</a:t>
            </a:r>
            <a:r>
              <a:rPr lang="nl-NL" b="0" dirty="0"/>
              <a:t> </a:t>
            </a:r>
            <a:r>
              <a:rPr lang="nl-NL" b="0" dirty="0" err="1"/>
              <a:t>determiners</a:t>
            </a:r>
            <a:r>
              <a:rPr lang="nl-NL" b="0" dirty="0"/>
              <a:t>, …)</a:t>
            </a:r>
          </a:p>
          <a:p>
            <a:endParaRPr lang="nl-NL" dirty="0"/>
          </a:p>
          <a:p>
            <a:pPr marL="285750" indent="-285750">
              <a:buFontTx/>
              <a:buChar char="-"/>
            </a:pPr>
            <a:r>
              <a:rPr lang="nl-NL" dirty="0" err="1"/>
              <a:t>One</a:t>
            </a:r>
            <a:r>
              <a:rPr lang="nl-NL" dirty="0"/>
              <a:t> </a:t>
            </a:r>
            <a:r>
              <a:rPr lang="nl-NL" dirty="0" err="1"/>
              <a:t>language</a:t>
            </a:r>
            <a:r>
              <a:rPr lang="nl-NL" dirty="0"/>
              <a:t> </a:t>
            </a:r>
            <a:r>
              <a:rPr lang="nl-NL" dirty="0" err="1"/>
              <a:t>adopts</a:t>
            </a:r>
            <a:r>
              <a:rPr lang="nl-NL" dirty="0"/>
              <a:t> the </a:t>
            </a:r>
            <a:r>
              <a:rPr lang="nl-NL" dirty="0" err="1"/>
              <a:t>grammar</a:t>
            </a:r>
            <a:r>
              <a:rPr lang="nl-NL" dirty="0"/>
              <a:t> of </a:t>
            </a:r>
            <a:r>
              <a:rPr lang="nl-NL" dirty="0" err="1"/>
              <a:t>another</a:t>
            </a:r>
            <a:endParaRPr lang="nl-NL" dirty="0"/>
          </a:p>
          <a:p>
            <a:pPr marL="285750" indent="-285750">
              <a:buFontTx/>
              <a:buChar char="-"/>
            </a:pPr>
            <a:r>
              <a:rPr lang="nl-NL" b="0" dirty="0" err="1"/>
              <a:t>Brings</a:t>
            </a:r>
            <a:r>
              <a:rPr lang="nl-NL" b="0" dirty="0"/>
              <a:t> </a:t>
            </a:r>
            <a:r>
              <a:rPr lang="nl-NL" b="0" dirty="0" err="1"/>
              <a:t>to</a:t>
            </a:r>
            <a:r>
              <a:rPr lang="nl-NL" b="0" dirty="0"/>
              <a:t> </a:t>
            </a:r>
            <a:r>
              <a:rPr lang="nl-NL" b="0" dirty="0" err="1"/>
              <a:t>language</a:t>
            </a:r>
            <a:r>
              <a:rPr lang="nl-NL" b="0" dirty="0"/>
              <a:t> </a:t>
            </a:r>
            <a:r>
              <a:rPr lang="nl-NL" b="0" dirty="0" err="1"/>
              <a:t>attrition</a:t>
            </a:r>
            <a:r>
              <a:rPr lang="nl-NL" b="0" dirty="0"/>
              <a:t> </a:t>
            </a:r>
            <a:r>
              <a:rPr lang="nl-NL" b="0" dirty="0" err="1"/>
              <a:t>and</a:t>
            </a:r>
            <a:r>
              <a:rPr lang="nl-NL" b="0" dirty="0"/>
              <a:t> </a:t>
            </a:r>
            <a:r>
              <a:rPr lang="nl-NL" b="0" dirty="0" err="1"/>
              <a:t>obsolence</a:t>
            </a:r>
            <a:endParaRPr lang="nl-NL" b="0" dirty="0"/>
          </a:p>
        </p:txBody>
      </p:sp>
      <p:sp>
        <p:nvSpPr>
          <p:cNvPr id="4" name="Slide Number Placeholder 3"/>
          <p:cNvSpPr>
            <a:spLocks noGrp="1"/>
          </p:cNvSpPr>
          <p:nvPr>
            <p:ph type="sldNum" sz="quarter" idx="12"/>
          </p:nvPr>
        </p:nvSpPr>
        <p:spPr/>
        <p:txBody>
          <a:bodyPr/>
          <a:lstStyle/>
          <a:p>
            <a:fld id="{1336C48C-F87C-4E4B-81EF-5027B17D1F61}" type="slidenum">
              <a:rPr lang="en-GB" smtClean="0"/>
              <a:pPr/>
              <a:t>9</a:t>
            </a:fld>
            <a:endParaRPr lang="en-GB" dirty="0"/>
          </a:p>
        </p:txBody>
      </p:sp>
    </p:spTree>
    <p:extLst>
      <p:ext uri="{BB962C8B-B14F-4D97-AF65-F5344CB8AC3E}">
        <p14:creationId xmlns:p14="http://schemas.microsoft.com/office/powerpoint/2010/main" val="1362422245"/>
      </p:ext>
    </p:extLst>
  </p:cSld>
  <p:clrMapOvr>
    <a:masterClrMapping/>
  </p:clrMapOvr>
</p:sld>
</file>

<file path=ppt/theme/theme1.xml><?xml version="1.0" encoding="utf-8"?>
<a:theme xmlns:a="http://schemas.openxmlformats.org/drawingml/2006/main" name="ub_dcm_hs_presentation_faculty_humanities_EN_2016">
  <a:themeElements>
    <a:clrScheme name="Kleurenschema UU Geesteswetenschappen">
      <a:dk1>
        <a:sysClr val="windowText" lastClr="000000"/>
      </a:dk1>
      <a:lt1>
        <a:sysClr val="window" lastClr="FFFFFF"/>
      </a:lt1>
      <a:dk2>
        <a:srgbClr val="000000"/>
      </a:dk2>
      <a:lt2>
        <a:srgbClr val="FFFFFF"/>
      </a:lt2>
      <a:accent1>
        <a:srgbClr val="222D80"/>
      </a:accent1>
      <a:accent2>
        <a:srgbClr val="808080"/>
      </a:accent2>
      <a:accent3>
        <a:srgbClr val="5A68D3"/>
      </a:accent3>
      <a:accent4>
        <a:srgbClr val="B2B2B2"/>
      </a:accent4>
      <a:accent5>
        <a:srgbClr val="192160"/>
      </a:accent5>
      <a:accent6>
        <a:srgbClr val="606060"/>
      </a:accent6>
      <a:hlink>
        <a:srgbClr val="808080"/>
      </a:hlink>
      <a:folHlink>
        <a:srgbClr val="808080"/>
      </a:folHlink>
    </a:clrScheme>
    <a:fontScheme name="Lettertype UU">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ub_dcm_hs_presentation_faculty_humanities_EN_2016</Template>
  <TotalTime>75</TotalTime>
  <Words>2130</Words>
  <Application>Microsoft Office PowerPoint</Application>
  <PresentationFormat>On-screen Show (4:3)</PresentationFormat>
  <Paragraphs>378</Paragraphs>
  <Slides>47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SimSun</vt:lpstr>
      <vt:lpstr>Arial</vt:lpstr>
      <vt:lpstr>Calibri</vt:lpstr>
      <vt:lpstr>Segoe</vt:lpstr>
      <vt:lpstr>Times New Roman</vt:lpstr>
      <vt:lpstr>Verdana</vt:lpstr>
      <vt:lpstr>Wingdings</vt:lpstr>
      <vt:lpstr>ub_dcm_hs_presentation_faculty_humanities_EN_2016</vt:lpstr>
      <vt:lpstr>Microcontact:  How to take synchrony, diachrony, and sociolinguistics into account when studying variation  </vt:lpstr>
      <vt:lpstr>Syntactic change</vt:lpstr>
      <vt:lpstr>From E-language to I-language </vt:lpstr>
      <vt:lpstr>Two kinds of language change: EC and CIC</vt:lpstr>
      <vt:lpstr>EC</vt:lpstr>
      <vt:lpstr>EC / The grammaticalization path</vt:lpstr>
      <vt:lpstr>EC / The grammaticalization path</vt:lpstr>
      <vt:lpstr>CIC (typological perspective)</vt:lpstr>
      <vt:lpstr>Three scenarios for CIC</vt:lpstr>
      <vt:lpstr>CIC</vt:lpstr>
      <vt:lpstr>CIC</vt:lpstr>
      <vt:lpstr>CIC (generative perspective)</vt:lpstr>
      <vt:lpstr>EC vs CiC</vt:lpstr>
      <vt:lpstr>EC vs CIC</vt:lpstr>
      <vt:lpstr>EC vs CIC</vt:lpstr>
      <vt:lpstr>PowerPoint Presentation</vt:lpstr>
      <vt:lpstr>Microcontact</vt:lpstr>
      <vt:lpstr>Italian emigrants</vt:lpstr>
      <vt:lpstr>Observing change in contact</vt:lpstr>
      <vt:lpstr>PowerPoint Presentation</vt:lpstr>
      <vt:lpstr>Peppino’s grammars</vt:lpstr>
      <vt:lpstr>PowerPoint Presentation</vt:lpstr>
      <vt:lpstr>Optionality</vt:lpstr>
      <vt:lpstr>Parameter hierarchy</vt:lpstr>
      <vt:lpstr>Hypothesis: Contact forces reopening of parameters</vt:lpstr>
      <vt:lpstr>Attrition</vt:lpstr>
      <vt:lpstr>Hypothesis: EC</vt:lpstr>
      <vt:lpstr>What microcontact can tell us</vt:lpstr>
      <vt:lpstr>Empirical phenomena</vt:lpstr>
      <vt:lpstr>Microcontact</vt:lpstr>
      <vt:lpstr>PowerPoint Presentation</vt:lpstr>
      <vt:lpstr>Person-oriented auxiliaries</vt:lpstr>
      <vt:lpstr>PowerPoint Presentation</vt:lpstr>
      <vt:lpstr>Auxiliaries and clitics in contact</vt:lpstr>
      <vt:lpstr>What we have so far (very little)</vt:lpstr>
      <vt:lpstr>Auxiliaries and clitics in contact</vt:lpstr>
      <vt:lpstr>SCLs and auxiliaries in contact</vt:lpstr>
      <vt:lpstr>What we expect</vt:lpstr>
      <vt:lpstr>SCLs and auxiliaries</vt:lpstr>
      <vt:lpstr>Three ways of looking at the results </vt:lpstr>
      <vt:lpstr>Data collection</vt:lpstr>
      <vt:lpstr>Crowdsourcing </vt:lpstr>
      <vt:lpstr>What we got</vt:lpstr>
      <vt:lpstr>What we also got</vt:lpstr>
      <vt:lpstr>Atlas for data crowdsourcing</vt:lpstr>
      <vt:lpstr>Main issues</vt:lpstr>
      <vt:lpstr>PowerPoint Presentation</vt:lpstr>
    </vt:vector>
  </TitlesOfParts>
  <Company>Utrecht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 (Irene) van Seggelen</dc:creator>
  <dc:description>sjabloonversie 1.3 - 19 juli 2016_x000d_
lay-our: Flow Design + Communicatie_x000d_
sjablonen: www.joulesunlimited.nl</dc:description>
  <cp:lastModifiedBy>D'Alessandro, R. (Roberta)</cp:lastModifiedBy>
  <cp:revision>328</cp:revision>
  <cp:lastPrinted>2017-11-01T16:14:50Z</cp:lastPrinted>
  <dcterms:created xsi:type="dcterms:W3CDTF">2016-08-11T10:02:57Z</dcterms:created>
  <dcterms:modified xsi:type="dcterms:W3CDTF">2018-04-17T08:46:23Z</dcterms:modified>
</cp:coreProperties>
</file>