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2" r:id="rId2"/>
    <p:sldMasterId id="2147483674" r:id="rId3"/>
  </p:sldMasterIdLst>
  <p:notesMasterIdLst>
    <p:notesMasterId r:id="rId55"/>
  </p:notesMasterIdLst>
  <p:handoutMasterIdLst>
    <p:handoutMasterId r:id="rId56"/>
  </p:handoutMasterIdLst>
  <p:sldIdLst>
    <p:sldId id="326" r:id="rId4"/>
    <p:sldId id="258" r:id="rId5"/>
    <p:sldId id="324" r:id="rId6"/>
    <p:sldId id="260" r:id="rId7"/>
    <p:sldId id="327" r:id="rId8"/>
    <p:sldId id="272" r:id="rId9"/>
    <p:sldId id="277" r:id="rId10"/>
    <p:sldId id="278" r:id="rId11"/>
    <p:sldId id="273" r:id="rId12"/>
    <p:sldId id="279" r:id="rId13"/>
    <p:sldId id="328" r:id="rId14"/>
    <p:sldId id="329" r:id="rId15"/>
    <p:sldId id="312" r:id="rId16"/>
    <p:sldId id="313" r:id="rId17"/>
    <p:sldId id="314" r:id="rId18"/>
    <p:sldId id="281" r:id="rId19"/>
    <p:sldId id="282" r:id="rId20"/>
    <p:sldId id="283" r:id="rId21"/>
    <p:sldId id="284" r:id="rId22"/>
    <p:sldId id="330" r:id="rId23"/>
    <p:sldId id="331" r:id="rId24"/>
    <p:sldId id="290" r:id="rId25"/>
    <p:sldId id="289" r:id="rId26"/>
    <p:sldId id="291" r:id="rId27"/>
    <p:sldId id="294" r:id="rId28"/>
    <p:sldId id="293" r:id="rId29"/>
    <p:sldId id="295" r:id="rId30"/>
    <p:sldId id="296" r:id="rId31"/>
    <p:sldId id="301" r:id="rId32"/>
    <p:sldId id="302" r:id="rId33"/>
    <p:sldId id="297" r:id="rId34"/>
    <p:sldId id="303" r:id="rId35"/>
    <p:sldId id="304" r:id="rId36"/>
    <p:sldId id="299" r:id="rId37"/>
    <p:sldId id="298" r:id="rId38"/>
    <p:sldId id="305" r:id="rId39"/>
    <p:sldId id="306" r:id="rId40"/>
    <p:sldId id="307" r:id="rId41"/>
    <p:sldId id="308" r:id="rId42"/>
    <p:sldId id="315" r:id="rId43"/>
    <p:sldId id="309" r:id="rId44"/>
    <p:sldId id="310" r:id="rId45"/>
    <p:sldId id="316" r:id="rId46"/>
    <p:sldId id="317" r:id="rId47"/>
    <p:sldId id="318" r:id="rId48"/>
    <p:sldId id="319" r:id="rId49"/>
    <p:sldId id="311" r:id="rId50"/>
    <p:sldId id="332" r:id="rId51"/>
    <p:sldId id="325" r:id="rId52"/>
    <p:sldId id="322" r:id="rId53"/>
    <p:sldId id="323" r:id="rId54"/>
  </p:sldIdLst>
  <p:sldSz cx="9144000" cy="6858000" type="screen4x3"/>
  <p:notesSz cx="6797675" cy="9926638"/>
  <p:embeddedFontLst>
    <p:embeddedFont>
      <p:font typeface="SimSun" panose="02010600030101010101" pitchFamily="2" charset="-122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mbria" panose="02040503050406030204" pitchFamily="18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BEDA4-24CA-4C19-A595-012DB9F69E4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988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C1BB-0018-4F91-BF83-7408753661FD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CD2B5-3E30-4A7D-A75B-223A7BDD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21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fld id="{EC87E0CF-87F6-4B58-B8B8-DCAB2DAAF3C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D2B5-3E30-4A7D-A75B-223A7BDDAE6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22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2:17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2:18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12/2/2014 11:11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80920" cy="1872208"/>
          </a:xfrm>
        </p:spPr>
        <p:txBody>
          <a:bodyPr/>
          <a:lstStyle/>
          <a:p>
            <a:pPr algn="ctr"/>
            <a:r>
              <a:rPr lang="en-US" sz="4800" dirty="0" smtClean="0"/>
              <a:t>When imperfections are perfect:</a:t>
            </a:r>
            <a:br>
              <a:rPr lang="en-US" sz="4800" dirty="0" smtClean="0"/>
            </a:br>
            <a:r>
              <a:rPr lang="en-US" sz="4800" dirty="0" smtClean="0"/>
              <a:t>Narrow Syntax from the point of view of Italian varieties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765367"/>
            <a:ext cx="3960440" cy="10801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Roberta D’Alessandro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r.dalessandro@hum.leidenuniv.nl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00" y="3901134"/>
            <a:ext cx="764704" cy="76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895212"/>
            <a:ext cx="1333409" cy="74004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788024" y="4797152"/>
            <a:ext cx="3960440" cy="1080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Going Romance 28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Lisbon, 4-6 December 2014</a:t>
            </a:r>
          </a:p>
        </p:txBody>
      </p:sp>
    </p:spTree>
    <p:extLst>
      <p:ext uri="{BB962C8B-B14F-4D97-AF65-F5344CB8AC3E}">
        <p14:creationId xmlns:p14="http://schemas.microsoft.com/office/powerpoint/2010/main" val="11614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Clitics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1428083"/>
          </a:xfrm>
        </p:spPr>
        <p:txBody>
          <a:bodyPr/>
          <a:lstStyle/>
          <a:p>
            <a:pPr lvl="0"/>
            <a:r>
              <a:rPr lang="en-US" dirty="0" smtClean="0"/>
              <a:t>SCLs and doubling clitics do not convey (extra) semantic information</a:t>
            </a:r>
          </a:p>
          <a:p>
            <a:pPr lvl="1"/>
            <a:r>
              <a:rPr lang="en-US" sz="3200" dirty="0"/>
              <a:t>NID</a:t>
            </a:r>
            <a:r>
              <a:rPr lang="en-US" dirty="0"/>
              <a:t> subject clitics are not </a:t>
            </a:r>
            <a:r>
              <a:rPr lang="en-US" dirty="0" smtClean="0"/>
              <a:t>pronominal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1560" y="2492896"/>
            <a:ext cx="7776864" cy="3384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615422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Rizzi</a:t>
            </a:r>
            <a:r>
              <a:rPr lang="en-GB" dirty="0"/>
              <a:t> (1986): NID SCLs are inflectional features.</a:t>
            </a:r>
            <a:endParaRPr lang="nl-NL" dirty="0"/>
          </a:p>
          <a:p>
            <a:r>
              <a:rPr lang="en-GB" dirty="0"/>
              <a:t>Evidence: 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agreement markers may follow preverbal negation, but not </a:t>
            </a:r>
            <a:r>
              <a:rPr lang="en-GB" dirty="0" smtClean="0"/>
              <a:t>pronouns</a:t>
            </a:r>
          </a:p>
          <a:p>
            <a:pPr lvl="0"/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agreement markers are compatible with negatively quantified subjects, but not pronouns (left dislocation of </a:t>
            </a:r>
            <a:r>
              <a:rPr lang="en-GB" dirty="0" err="1"/>
              <a:t>neg</a:t>
            </a:r>
            <a:r>
              <a:rPr lang="en-GB" dirty="0"/>
              <a:t> Q: *</a:t>
            </a:r>
            <a:r>
              <a:rPr lang="en-GB" dirty="0" err="1"/>
              <a:t>noone</a:t>
            </a:r>
            <a:r>
              <a:rPr lang="en-GB" dirty="0"/>
              <a:t>, he left</a:t>
            </a:r>
            <a:r>
              <a:rPr lang="en-GB" dirty="0" smtClean="0"/>
              <a:t>)</a:t>
            </a:r>
          </a:p>
          <a:p>
            <a:pPr lvl="0"/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agreement markers must appear in both conjuncts of a coordinate structure, pronouns must </a:t>
            </a:r>
            <a:r>
              <a:rPr lang="en-GB" dirty="0" smtClean="0"/>
              <a:t>not</a:t>
            </a:r>
          </a:p>
          <a:p>
            <a:pPr lvl="0"/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agreement paradigms may contain gaps; pronoun paradigms do not.</a:t>
            </a:r>
            <a:endParaRPr lang="nl-NL" dirty="0"/>
          </a:p>
          <a:p>
            <a:endParaRPr lang="nl-NL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7740352" y="260648"/>
            <a:ext cx="1008113" cy="518121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3960" y="6488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6885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Clitics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443198"/>
          </a:xfrm>
        </p:spPr>
        <p:txBody>
          <a:bodyPr/>
          <a:lstStyle/>
          <a:p>
            <a:pPr lvl="0"/>
            <a:r>
              <a:rPr lang="en-US" dirty="0" smtClean="0"/>
              <a:t>Trigger for cliticization? Agree </a:t>
            </a:r>
            <a:r>
              <a:rPr lang="en-US" sz="1900" dirty="0" smtClean="0"/>
              <a:t>[Roberts 2010]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8736" y="1533359"/>
            <a:ext cx="7776864" cy="3384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816" y="1663929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trigger for cliticization? […] This is nothing other than Agree. </a:t>
            </a:r>
          </a:p>
          <a:p>
            <a:r>
              <a:rPr lang="en-US" sz="2000" dirty="0" smtClean="0"/>
              <a:t>Agree plus spell-out of features on the probe: cliticization </a:t>
            </a:r>
          </a:p>
          <a:p>
            <a:endParaRPr lang="en-US" sz="2000" dirty="0"/>
          </a:p>
          <a:p>
            <a:r>
              <a:rPr lang="en-US" sz="2000" dirty="0" smtClean="0"/>
              <a:t>(4)</a:t>
            </a:r>
            <a:r>
              <a:rPr lang="en-US" sz="2000" i="1" dirty="0"/>
              <a:t> </a:t>
            </a:r>
            <a:r>
              <a:rPr lang="en-US" sz="2000" i="1" dirty="0" smtClean="0"/>
              <a:t>a. Trigger for Agree</a:t>
            </a:r>
          </a:p>
          <a:p>
            <a:r>
              <a:rPr lang="en-US" sz="2000" i="1" dirty="0"/>
              <a:t>  </a:t>
            </a:r>
            <a:r>
              <a:rPr lang="en-US" sz="2000" i="1" dirty="0" smtClean="0"/>
              <a:t>         </a:t>
            </a:r>
            <a:r>
              <a:rPr lang="en-US" sz="2000" dirty="0" smtClean="0"/>
              <a:t>v* [</a:t>
            </a:r>
            <a:r>
              <a:rPr lang="en-US" sz="2000" dirty="0" err="1" smtClean="0"/>
              <a:t>Pers</a:t>
            </a:r>
            <a:r>
              <a:rPr lang="en-US" sz="2000" dirty="0" smtClean="0"/>
              <a:t>: ___, </a:t>
            </a:r>
            <a:r>
              <a:rPr lang="en-US" sz="2000" dirty="0" err="1" smtClean="0"/>
              <a:t>Num</a:t>
            </a:r>
            <a:r>
              <a:rPr lang="en-US" sz="2000" dirty="0" smtClean="0"/>
              <a:t>: ___] 	D [</a:t>
            </a:r>
            <a:r>
              <a:rPr lang="en-US" sz="2000" dirty="0" err="1" smtClean="0"/>
              <a:t>Pers</a:t>
            </a:r>
            <a:r>
              <a:rPr lang="en-US" sz="2000" dirty="0" smtClean="0"/>
              <a:t>: </a:t>
            </a:r>
            <a:r>
              <a:rPr lang="en-US" sz="2000" i="1" dirty="0" smtClean="0"/>
              <a:t>a</a:t>
            </a:r>
            <a:r>
              <a:rPr lang="en-US" sz="2000" dirty="0" smtClean="0"/>
              <a:t>, </a:t>
            </a:r>
            <a:r>
              <a:rPr lang="en-US" sz="2000" dirty="0" err="1" smtClean="0"/>
              <a:t>Num:</a:t>
            </a:r>
            <a:r>
              <a:rPr lang="en-US" sz="2000" i="1" dirty="0" err="1" smtClean="0"/>
              <a:t>b</a:t>
            </a:r>
            <a:r>
              <a:rPr lang="en-US" sz="2000" dirty="0" smtClean="0"/>
              <a:t>], [Case: __]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  b. </a:t>
            </a:r>
            <a:r>
              <a:rPr lang="en-US" sz="2000" i="1" dirty="0" smtClean="0"/>
              <a:t>Outcome of Agree		</a:t>
            </a:r>
            <a:r>
              <a:rPr lang="en-US" sz="2000" dirty="0"/>
              <a:t>D [</a:t>
            </a:r>
            <a:r>
              <a:rPr lang="en-US" sz="2000" dirty="0" err="1"/>
              <a:t>Pers</a:t>
            </a:r>
            <a:r>
              <a:rPr lang="en-US" sz="2000" dirty="0"/>
              <a:t>: 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dirty="0" err="1"/>
              <a:t>Num:</a:t>
            </a:r>
            <a:r>
              <a:rPr lang="en-US" sz="2000" i="1" dirty="0" err="1"/>
              <a:t>b</a:t>
            </a:r>
            <a:r>
              <a:rPr lang="en-US" sz="2000" dirty="0"/>
              <a:t>], [Case: </a:t>
            </a:r>
            <a:r>
              <a:rPr lang="en-US" sz="2000" dirty="0" smtClean="0"/>
              <a:t>__]</a:t>
            </a:r>
          </a:p>
          <a:p>
            <a:r>
              <a:rPr lang="en-US" sz="2000" dirty="0" smtClean="0"/>
              <a:t>           v* [</a:t>
            </a:r>
            <a:r>
              <a:rPr lang="en-US" sz="2000" b="1" dirty="0" err="1" smtClean="0"/>
              <a:t>Pers</a:t>
            </a:r>
            <a:r>
              <a:rPr lang="en-US" sz="2000" b="1" dirty="0" smtClean="0"/>
              <a:t>: </a:t>
            </a:r>
            <a:r>
              <a:rPr lang="en-US" sz="2000" b="1" i="1" dirty="0" smtClean="0"/>
              <a:t>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:</a:t>
            </a:r>
            <a:r>
              <a:rPr lang="en-US" sz="2000" b="1" i="1" dirty="0"/>
              <a:t> </a:t>
            </a:r>
            <a:r>
              <a:rPr lang="en-US" sz="2000" b="1" i="1" dirty="0" smtClean="0"/>
              <a:t>b</a:t>
            </a:r>
            <a:r>
              <a:rPr lang="en-US" sz="2000" dirty="0" smtClean="0"/>
              <a:t>]			</a:t>
            </a:r>
            <a:endParaRPr lang="nl-NL" sz="2000" dirty="0"/>
          </a:p>
          <a:p>
            <a:r>
              <a:rPr lang="en-US" sz="2000" dirty="0" smtClean="0"/>
              <a:t>				Roberts (2010:59)</a:t>
            </a:r>
            <a:endParaRPr lang="nl-NL" sz="2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7740352" y="260648"/>
            <a:ext cx="1008113" cy="518121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11</a:t>
            </a:fld>
            <a:endParaRPr lang="nl-NL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8736" y="5013176"/>
            <a:ext cx="8367464" cy="8863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Roberts’s proposal ok for argumental clitics. Problems with doubling/tripling.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9237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Person-oriented auxiliaries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443198"/>
          </a:xfrm>
        </p:spPr>
        <p:txBody>
          <a:bodyPr/>
          <a:lstStyle/>
          <a:p>
            <a:pPr lvl="0"/>
            <a:r>
              <a:rPr lang="en-US" dirty="0" smtClean="0"/>
              <a:t>Upper southern auxiliary selection patterns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8736" y="1628801"/>
            <a:ext cx="7776864" cy="40324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12</a:t>
            </a:fld>
            <a:endParaRPr lang="nl-NL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93324"/>
              </p:ext>
            </p:extLst>
          </p:nvPr>
        </p:nvGraphicFramePr>
        <p:xfrm>
          <a:off x="683568" y="1772816"/>
          <a:ext cx="7560840" cy="37942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672408"/>
                <a:gridCol w="3888432"/>
              </a:tblGrid>
              <a:tr h="1307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a. (</a:t>
                      </a:r>
                      <a:r>
                        <a:rPr lang="en-US" sz="2400" dirty="0" err="1">
                          <a:effectLst/>
                        </a:rPr>
                        <a:t>ji</a:t>
                      </a:r>
                      <a:r>
                        <a:rPr lang="en-US" sz="2400" dirty="0">
                          <a:effectLst/>
                        </a:rPr>
                        <a:t>)So  </a:t>
                      </a:r>
                      <a:r>
                        <a:rPr lang="en-US" sz="2400" dirty="0" err="1">
                          <a:effectLst/>
                        </a:rPr>
                        <a:t>magnatə</a:t>
                      </a:r>
                      <a:r>
                        <a:rPr lang="en-US" sz="2400" dirty="0">
                          <a:effectLst/>
                        </a:rPr>
                        <a:t>             </a:t>
                      </a:r>
                      <a:r>
                        <a:rPr lang="en-US" sz="2400" cap="small" dirty="0">
                          <a:solidFill>
                            <a:srgbClr val="FF0000"/>
                          </a:solidFill>
                          <a:effectLst/>
                        </a:rPr>
                        <a:t>be</a:t>
                      </a:r>
                      <a:endParaRPr lang="nl-NL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(I) am eaten.sg</a:t>
                      </a:r>
                      <a:endParaRPr lang="nl-NL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‘I have eaten’</a:t>
                      </a:r>
                      <a:endParaRPr lang="nl-NL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d.(nu) </a:t>
                      </a:r>
                      <a:r>
                        <a:rPr lang="en-US" sz="2400" dirty="0" err="1">
                          <a:effectLst/>
                        </a:rPr>
                        <a:t>seme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magnitə</a:t>
                      </a:r>
                      <a:r>
                        <a:rPr lang="en-US" sz="2400" dirty="0">
                          <a:effectLst/>
                        </a:rPr>
                        <a:t>         </a:t>
                      </a:r>
                      <a:r>
                        <a:rPr lang="en-US" sz="2400" cap="small" dirty="0">
                          <a:effectLst/>
                        </a:rPr>
                        <a:t> </a:t>
                      </a:r>
                      <a:r>
                        <a:rPr lang="en-US" sz="2400" cap="small" dirty="0">
                          <a:solidFill>
                            <a:srgbClr val="FF0000"/>
                          </a:solidFill>
                          <a:effectLst/>
                        </a:rPr>
                        <a:t>be</a:t>
                      </a:r>
                      <a:endParaRPr lang="nl-NL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   are eaten.pl</a:t>
                      </a:r>
                      <a:endParaRPr lang="nl-NL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‘We have eaten’</a:t>
                      </a:r>
                      <a:endParaRPr lang="nl-NL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8021" marR="58021" marT="0" marB="0"/>
                </a:tc>
              </a:tr>
              <a:tr h="1251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</a:t>
                      </a:r>
                      <a:r>
                        <a:rPr lang="en-US" sz="2400" dirty="0">
                          <a:effectLst/>
                        </a:rPr>
                        <a:t>.(</a:t>
                      </a:r>
                      <a:r>
                        <a:rPr lang="en-US" sz="2400" dirty="0" err="1">
                          <a:effectLst/>
                        </a:rPr>
                        <a:t>tu</a:t>
                      </a:r>
                      <a:r>
                        <a:rPr lang="en-US" sz="2400" dirty="0">
                          <a:effectLst/>
                        </a:rPr>
                        <a:t>) si </a:t>
                      </a:r>
                      <a:r>
                        <a:rPr lang="en-US" sz="2400" dirty="0" err="1">
                          <a:effectLst/>
                        </a:rPr>
                        <a:t>magnatə</a:t>
                      </a:r>
                      <a:r>
                        <a:rPr lang="en-US" sz="2400" dirty="0">
                          <a:effectLst/>
                        </a:rPr>
                        <a:t>             </a:t>
                      </a:r>
                      <a:r>
                        <a:rPr lang="en-US" sz="2400" cap="small" dirty="0">
                          <a:effectLst/>
                        </a:rPr>
                        <a:t> </a:t>
                      </a:r>
                      <a:r>
                        <a:rPr lang="en-US" sz="2400" cap="small" dirty="0">
                          <a:solidFill>
                            <a:srgbClr val="FF0000"/>
                          </a:solidFill>
                          <a:effectLst/>
                        </a:rPr>
                        <a:t>be</a:t>
                      </a:r>
                      <a:endParaRPr lang="nl-NL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you are eaten.sg</a:t>
                      </a:r>
                      <a:endParaRPr lang="nl-NL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‘You have eaten’</a:t>
                      </a:r>
                      <a:endParaRPr lang="nl-NL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</a:t>
                      </a:r>
                      <a:r>
                        <a:rPr lang="en-US" sz="2400" dirty="0">
                          <a:effectLst/>
                        </a:rPr>
                        <a:t>. vu      </a:t>
                      </a:r>
                      <a:r>
                        <a:rPr lang="en-US" sz="2400" dirty="0" err="1">
                          <a:effectLst/>
                        </a:rPr>
                        <a:t>sete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magnitə</a:t>
                      </a:r>
                      <a:r>
                        <a:rPr lang="en-US" sz="2400" dirty="0">
                          <a:effectLst/>
                        </a:rPr>
                        <a:t>     </a:t>
                      </a:r>
                      <a:r>
                        <a:rPr lang="en-US" sz="2400" cap="small" dirty="0">
                          <a:effectLst/>
                        </a:rPr>
                        <a:t>  </a:t>
                      </a:r>
                      <a:r>
                        <a:rPr lang="en-US" sz="2400" cap="small" dirty="0">
                          <a:solidFill>
                            <a:srgbClr val="FF0000"/>
                          </a:solidFill>
                          <a:effectLst/>
                        </a:rPr>
                        <a:t>be</a:t>
                      </a:r>
                      <a:endParaRPr lang="nl-NL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you.pl   are  eaten.pl</a:t>
                      </a:r>
                      <a:endParaRPr lang="nl-NL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‘You have eaten’</a:t>
                      </a:r>
                      <a:endParaRPr lang="nl-NL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8021" marR="58021" marT="0" marB="0"/>
                </a:tc>
              </a:tr>
              <a:tr h="681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c</a:t>
                      </a:r>
                      <a:r>
                        <a:rPr lang="en-US" sz="2400" dirty="0">
                          <a:effectLst/>
                        </a:rPr>
                        <a:t>.(</a:t>
                      </a:r>
                      <a:r>
                        <a:rPr lang="en-US" sz="2400" dirty="0" err="1">
                          <a:effectLst/>
                        </a:rPr>
                        <a:t>essə</a:t>
                      </a:r>
                      <a:r>
                        <a:rPr lang="en-US" sz="2400" dirty="0">
                          <a:effectLst/>
                        </a:rPr>
                        <a:t>) a </a:t>
                      </a:r>
                      <a:r>
                        <a:rPr lang="en-US" sz="2400" dirty="0" err="1">
                          <a:effectLst/>
                        </a:rPr>
                        <a:t>magnatə</a:t>
                      </a:r>
                      <a:r>
                        <a:rPr lang="en-US" sz="2400" dirty="0">
                          <a:effectLst/>
                        </a:rPr>
                        <a:t>   </a:t>
                      </a:r>
                      <a:r>
                        <a:rPr lang="en-US" sz="2400" cap="small" dirty="0">
                          <a:effectLst/>
                        </a:rPr>
                        <a:t>     have</a:t>
                      </a:r>
                      <a:endParaRPr lang="nl-NL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(s)he  has eaten.sg</a:t>
                      </a:r>
                      <a:endParaRPr lang="nl-NL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‘(he) has </a:t>
                      </a:r>
                      <a:r>
                        <a:rPr lang="en-US" sz="2400" dirty="0">
                          <a:effectLst/>
                        </a:rPr>
                        <a:t>eaten’</a:t>
                      </a:r>
                      <a:endParaRPr lang="nl-NL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f</a:t>
                      </a:r>
                      <a:r>
                        <a:rPr lang="en-US" sz="2400" dirty="0">
                          <a:effectLst/>
                        </a:rPr>
                        <a:t>.(</a:t>
                      </a:r>
                      <a:r>
                        <a:rPr lang="en-US" sz="2400" dirty="0" err="1">
                          <a:effectLst/>
                        </a:rPr>
                        <a:t>jissə</a:t>
                      </a:r>
                      <a:r>
                        <a:rPr lang="en-US" sz="2400" dirty="0">
                          <a:effectLst/>
                        </a:rPr>
                        <a:t>)a	</a:t>
                      </a:r>
                      <a:r>
                        <a:rPr lang="en-US" sz="2400" dirty="0" err="1">
                          <a:effectLst/>
                        </a:rPr>
                        <a:t>magnitə</a:t>
                      </a:r>
                      <a:r>
                        <a:rPr lang="en-US" sz="2400" dirty="0">
                          <a:effectLst/>
                        </a:rPr>
                        <a:t>  </a:t>
                      </a:r>
                      <a:r>
                        <a:rPr lang="en-US" sz="2400" cap="small" dirty="0">
                          <a:effectLst/>
                        </a:rPr>
                        <a:t> have</a:t>
                      </a:r>
                      <a:endParaRPr lang="nl-NL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they   have 	eaten.pl</a:t>
                      </a:r>
                      <a:endParaRPr lang="nl-NL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‘They have eaten’</a:t>
                      </a:r>
                      <a:endParaRPr lang="nl-NL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8021" marR="58021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15567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56612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[D’Alessandro </a:t>
            </a:r>
            <a:r>
              <a:rPr lang="en-US" dirty="0"/>
              <a:t>&amp; Roberts </a:t>
            </a:r>
            <a:r>
              <a:rPr lang="en-US" dirty="0" smtClean="0"/>
              <a:t>2010]</a:t>
            </a:r>
            <a:endParaRPr lang="nl-NL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7020272" y="404664"/>
            <a:ext cx="1584176" cy="49395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</p:spTree>
    <p:extLst>
      <p:ext uri="{BB962C8B-B14F-4D97-AF65-F5344CB8AC3E}">
        <p14:creationId xmlns:p14="http://schemas.microsoft.com/office/powerpoint/2010/main" val="2540968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41784" y="2291417"/>
            <a:ext cx="8262664" cy="30309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Person-oriented auxiliaries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984885"/>
          </a:xfrm>
        </p:spPr>
        <p:txBody>
          <a:bodyPr/>
          <a:lstStyle/>
          <a:p>
            <a:pPr lvl="0"/>
            <a:r>
              <a:rPr lang="en-US" dirty="0" smtClean="0"/>
              <a:t>What are they? What is their function?</a:t>
            </a:r>
          </a:p>
          <a:p>
            <a:pPr lvl="1"/>
            <a:r>
              <a:rPr lang="en-US" sz="3200" dirty="0" smtClean="0"/>
              <a:t>They double the subject info 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7020272" y="404664"/>
            <a:ext cx="1584176" cy="49395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5148064" y="5469925"/>
            <a:ext cx="324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D’Alessandro &amp; </a:t>
            </a:r>
            <a:r>
              <a:rPr lang="en-US" dirty="0" smtClean="0"/>
              <a:t>Ledgeway </a:t>
            </a:r>
            <a:r>
              <a:rPr lang="en-US" dirty="0"/>
              <a:t>(2010)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476672" y="2418172"/>
            <a:ext cx="7992888" cy="26776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.      [</a:t>
            </a:r>
            <a:r>
              <a:rPr lang="en-US" sz="2400" dirty="0" err="1"/>
              <a:t>pers</a:t>
            </a:r>
            <a:r>
              <a:rPr lang="en-US" sz="2400" dirty="0"/>
              <a:t>]	</a:t>
            </a:r>
            <a:r>
              <a:rPr lang="en-US" sz="2400" dirty="0" smtClean="0"/>
              <a:t>[</a:t>
            </a:r>
            <a:r>
              <a:rPr lang="en-US" sz="2400" dirty="0" err="1"/>
              <a:t>pers</a:t>
            </a:r>
            <a:r>
              <a:rPr lang="en-US" sz="2400" dirty="0"/>
              <a:t>, nr]	</a:t>
            </a:r>
            <a:r>
              <a:rPr lang="en-US" sz="2400" dirty="0" smtClean="0"/>
              <a:t>    b</a:t>
            </a:r>
            <a:r>
              <a:rPr lang="en-US" sz="2400" dirty="0"/>
              <a:t>.                   </a:t>
            </a:r>
            <a:r>
              <a:rPr lang="en-US" sz="2400" dirty="0" smtClean="0"/>
              <a:t>[</a:t>
            </a:r>
            <a:r>
              <a:rPr lang="en-US" sz="2400" dirty="0" err="1"/>
              <a:t>pers</a:t>
            </a:r>
            <a:r>
              <a:rPr lang="en-US" sz="2400" dirty="0"/>
              <a:t>, nr]</a:t>
            </a:r>
            <a:endParaRPr lang="nl-NL" sz="2400" dirty="0"/>
          </a:p>
          <a:p>
            <a:r>
              <a:rPr lang="en-US" sz="2400" dirty="0"/>
              <a:t>So =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 (BE=1/2</a:t>
            </a:r>
            <a:r>
              <a:rPr lang="en-US" sz="2400" dirty="0"/>
              <a:t>)  </a:t>
            </a:r>
            <a:r>
              <a:rPr lang="en-US" sz="2400" dirty="0" smtClean="0"/>
              <a:t>+ </a:t>
            </a:r>
            <a:r>
              <a:rPr lang="en-US" sz="2400" dirty="0"/>
              <a:t>-o (1.sg)	</a:t>
            </a:r>
            <a:r>
              <a:rPr lang="en-US" sz="2400" dirty="0" smtClean="0"/>
              <a:t>    </a:t>
            </a:r>
            <a:r>
              <a:rPr lang="en-US" sz="2400" dirty="0" err="1" smtClean="0"/>
              <a:t>faccə</a:t>
            </a:r>
            <a:r>
              <a:rPr lang="en-US" sz="2400" dirty="0" smtClean="0"/>
              <a:t>    = </a:t>
            </a:r>
            <a:r>
              <a:rPr lang="en-US" sz="2400" dirty="0"/>
              <a:t>f (‘do’)  </a:t>
            </a:r>
            <a:r>
              <a:rPr lang="en-US" sz="2400" dirty="0" smtClean="0"/>
              <a:t>+ </a:t>
            </a:r>
            <a:r>
              <a:rPr lang="en-US" sz="2400" dirty="0" err="1"/>
              <a:t>accə</a:t>
            </a:r>
            <a:r>
              <a:rPr lang="en-US" sz="2400" dirty="0"/>
              <a:t> (1.sg)</a:t>
            </a:r>
            <a:endParaRPr lang="nl-NL" sz="2400" dirty="0"/>
          </a:p>
          <a:p>
            <a:r>
              <a:rPr lang="en-US" sz="2400" dirty="0"/>
              <a:t>si =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 </a:t>
            </a:r>
            <a:r>
              <a:rPr lang="en-US" sz="2400" dirty="0"/>
              <a:t>(BE =1/2) </a:t>
            </a:r>
            <a:r>
              <a:rPr lang="en-US" sz="2400" dirty="0" smtClean="0"/>
              <a:t>+ </a:t>
            </a:r>
            <a:r>
              <a:rPr lang="en-US" sz="2400" dirty="0"/>
              <a:t>- i (2.sg)	</a:t>
            </a:r>
            <a:r>
              <a:rPr lang="en-US" sz="2400" dirty="0" smtClean="0"/>
              <a:t>    fi  </a:t>
            </a:r>
            <a:r>
              <a:rPr lang="en-US" sz="2400" dirty="0"/>
              <a:t>	 </a:t>
            </a:r>
            <a:r>
              <a:rPr lang="en-US" sz="2400" dirty="0" smtClean="0"/>
              <a:t>   = </a:t>
            </a:r>
            <a:r>
              <a:rPr lang="en-US" sz="2400" dirty="0"/>
              <a:t>f (‘do’)  </a:t>
            </a:r>
            <a:r>
              <a:rPr lang="en-US" sz="2400" dirty="0" smtClean="0"/>
              <a:t>+ </a:t>
            </a:r>
            <a:r>
              <a:rPr lang="en-US" sz="2400" dirty="0"/>
              <a:t>-i (2.sg)</a:t>
            </a:r>
            <a:endParaRPr lang="nl-NL" sz="2400" dirty="0"/>
          </a:p>
          <a:p>
            <a:r>
              <a:rPr lang="en-US" sz="2400" dirty="0"/>
              <a:t>a = </a:t>
            </a:r>
            <a:r>
              <a:rPr lang="en-US" sz="2400" dirty="0" smtClean="0"/>
              <a:t> </a:t>
            </a:r>
            <a:r>
              <a:rPr lang="en-US" sz="2400" b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(HAVE =3) </a:t>
            </a:r>
            <a:r>
              <a:rPr lang="en-US" sz="2400" dirty="0" smtClean="0"/>
              <a:t>+ </a:t>
            </a:r>
            <a:r>
              <a:rPr lang="en-US" sz="2400" dirty="0"/>
              <a:t>a (3)	</a:t>
            </a:r>
            <a:r>
              <a:rPr lang="en-US" sz="2400" dirty="0" smtClean="0"/>
              <a:t>    fa</a:t>
            </a:r>
            <a:r>
              <a:rPr lang="en-US" sz="2400" dirty="0"/>
              <a:t>	  </a:t>
            </a:r>
            <a:r>
              <a:rPr lang="en-US" sz="2400" dirty="0" smtClean="0"/>
              <a:t>  = </a:t>
            </a:r>
            <a:r>
              <a:rPr lang="en-US" sz="2400" dirty="0"/>
              <a:t>f (‘do’) </a:t>
            </a:r>
            <a:r>
              <a:rPr lang="en-US" sz="2400" dirty="0" smtClean="0"/>
              <a:t>+ </a:t>
            </a:r>
            <a:r>
              <a:rPr lang="en-US" sz="2400" dirty="0"/>
              <a:t>-a (3)</a:t>
            </a:r>
            <a:endParaRPr lang="nl-NL" sz="2400" dirty="0"/>
          </a:p>
          <a:p>
            <a:r>
              <a:rPr lang="en-US" sz="2400" dirty="0" err="1"/>
              <a:t>semə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(BE =1/2) </a:t>
            </a:r>
            <a:r>
              <a:rPr lang="en-US" sz="2400" dirty="0" smtClean="0"/>
              <a:t>+-</a:t>
            </a:r>
            <a:r>
              <a:rPr lang="en-US" sz="2400" dirty="0" err="1" smtClean="0"/>
              <a:t>emə</a:t>
            </a:r>
            <a:r>
              <a:rPr lang="en-US" sz="2400" dirty="0" smtClean="0"/>
              <a:t>(1.pl)  </a:t>
            </a:r>
            <a:r>
              <a:rPr lang="en-US" sz="2400" dirty="0" err="1" smtClean="0"/>
              <a:t>facemə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fac</a:t>
            </a:r>
            <a:r>
              <a:rPr lang="en-US" sz="2400" dirty="0"/>
              <a:t> (‘do’) </a:t>
            </a:r>
            <a:r>
              <a:rPr lang="en-US" sz="2400" dirty="0" smtClean="0"/>
              <a:t>+ </a:t>
            </a:r>
            <a:r>
              <a:rPr lang="en-US" sz="2400" dirty="0"/>
              <a:t>-</a:t>
            </a:r>
            <a:r>
              <a:rPr lang="en-US" sz="2400" dirty="0" err="1" smtClean="0"/>
              <a:t>emə</a:t>
            </a:r>
            <a:r>
              <a:rPr lang="en-US" sz="2400" dirty="0" smtClean="0"/>
              <a:t>(1.pl</a:t>
            </a:r>
            <a:r>
              <a:rPr lang="en-US" sz="2400" dirty="0"/>
              <a:t>)</a:t>
            </a:r>
            <a:endParaRPr lang="nl-NL" sz="2400" dirty="0"/>
          </a:p>
          <a:p>
            <a:r>
              <a:rPr lang="en-US" sz="2400" dirty="0" err="1"/>
              <a:t>setə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(BE =1/2) </a:t>
            </a:r>
            <a:r>
              <a:rPr lang="en-US" sz="2400" dirty="0" smtClean="0"/>
              <a:t>+ </a:t>
            </a:r>
            <a:r>
              <a:rPr lang="en-US" sz="2400" dirty="0"/>
              <a:t>-</a:t>
            </a:r>
            <a:r>
              <a:rPr lang="en-US" sz="2400" dirty="0" err="1"/>
              <a:t>etə</a:t>
            </a:r>
            <a:r>
              <a:rPr lang="en-US" sz="2400" dirty="0"/>
              <a:t> (2.pl)	</a:t>
            </a:r>
            <a:r>
              <a:rPr lang="en-US" sz="2400" dirty="0" smtClean="0"/>
              <a:t>    </a:t>
            </a:r>
            <a:r>
              <a:rPr lang="en-US" sz="2400" dirty="0" err="1" smtClean="0"/>
              <a:t>facetə</a:t>
            </a:r>
            <a:r>
              <a:rPr lang="en-US" sz="2400" dirty="0" smtClean="0"/>
              <a:t>   </a:t>
            </a:r>
            <a:r>
              <a:rPr lang="en-US" sz="2400" dirty="0"/>
              <a:t>= </a:t>
            </a:r>
            <a:r>
              <a:rPr lang="en-US" sz="2400" dirty="0" err="1"/>
              <a:t>fac</a:t>
            </a:r>
            <a:r>
              <a:rPr lang="en-US" sz="2400" dirty="0"/>
              <a:t> (‘do</a:t>
            </a:r>
            <a:r>
              <a:rPr lang="en-US" sz="2400" dirty="0" smtClean="0"/>
              <a:t>’) + </a:t>
            </a:r>
            <a:r>
              <a:rPr lang="en-US" sz="2400" dirty="0"/>
              <a:t>-</a:t>
            </a:r>
            <a:r>
              <a:rPr lang="en-US" sz="2400" dirty="0" err="1"/>
              <a:t>etə</a:t>
            </a:r>
            <a:r>
              <a:rPr lang="en-US" sz="2400" dirty="0"/>
              <a:t> (2.pl)</a:t>
            </a:r>
            <a:endParaRPr lang="nl-NL" sz="2400" dirty="0"/>
          </a:p>
          <a:p>
            <a:r>
              <a:rPr lang="en-US" sz="2400" dirty="0"/>
              <a:t>a = </a:t>
            </a:r>
            <a:r>
              <a:rPr lang="en-US" sz="2400" b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(HAVE =3) </a:t>
            </a:r>
            <a:r>
              <a:rPr lang="en-US" sz="2400" dirty="0" smtClean="0"/>
              <a:t>+ </a:t>
            </a:r>
            <a:r>
              <a:rPr lang="en-US" sz="2400" dirty="0"/>
              <a:t>a (3)		 </a:t>
            </a:r>
            <a:r>
              <a:rPr lang="en-US" sz="2400" dirty="0" smtClean="0"/>
              <a:t>   fa</a:t>
            </a:r>
            <a:r>
              <a:rPr lang="en-US" sz="2400" dirty="0"/>
              <a:t>	 </a:t>
            </a:r>
            <a:r>
              <a:rPr lang="en-US" sz="2400" dirty="0" smtClean="0"/>
              <a:t>   = </a:t>
            </a:r>
            <a:r>
              <a:rPr lang="en-US" sz="2400" dirty="0"/>
              <a:t>f (‘do’)  </a:t>
            </a:r>
            <a:r>
              <a:rPr lang="en-US" sz="2400" dirty="0" smtClean="0"/>
              <a:t>+ </a:t>
            </a:r>
            <a:r>
              <a:rPr lang="en-US" sz="2400" dirty="0"/>
              <a:t>- a (3</a:t>
            </a:r>
            <a:r>
              <a:rPr lang="en-US" sz="2400" dirty="0" smtClean="0"/>
              <a:t>)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7923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83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50658" y="2811497"/>
            <a:ext cx="8262664" cy="30309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What if?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0" y="1013129"/>
            <a:ext cx="2142495" cy="13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00788"/>
            <a:ext cx="2675640" cy="111612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 bwMode="auto">
          <a:xfrm>
            <a:off x="2690925" y="1013129"/>
            <a:ext cx="1008113" cy="518121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175632" y="1081645"/>
            <a:ext cx="1584176" cy="49395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34040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(7)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05800" y="2410409"/>
            <a:ext cx="55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(8)</a:t>
            </a:r>
            <a:endParaRPr lang="nl-NL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14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03548" y="2996952"/>
            <a:ext cx="7956884" cy="258532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 (1/2) </a:t>
            </a:r>
            <a:r>
              <a:rPr lang="en-US" sz="2400" dirty="0" err="1"/>
              <a:t>dormja</a:t>
            </a:r>
            <a:r>
              <a:rPr lang="en-US" sz="2400" dirty="0"/>
              <a:t>	</a:t>
            </a:r>
            <a:r>
              <a:rPr lang="en-US" sz="2400" dirty="0" smtClean="0"/>
              <a:t> [</a:t>
            </a:r>
            <a:r>
              <a:rPr lang="en-US" sz="2400" dirty="0" err="1" smtClean="0"/>
              <a:t>Semione</a:t>
            </a:r>
            <a:r>
              <a:rPr lang="en-US" sz="2400" dirty="0" smtClean="0"/>
              <a:t>]</a:t>
            </a:r>
            <a:r>
              <a:rPr lang="en-US" sz="2400" dirty="0"/>
              <a:t>	</a:t>
            </a:r>
            <a:r>
              <a:rPr lang="en-US" sz="2400" dirty="0" smtClean="0"/>
              <a:t>So </a:t>
            </a:r>
            <a:r>
              <a:rPr lang="en-US" sz="2400" dirty="0"/>
              <a:t>= 	s (BE=1/2)  </a:t>
            </a:r>
            <a:r>
              <a:rPr lang="en-US" sz="2400" dirty="0" smtClean="0"/>
              <a:t>  + </a:t>
            </a:r>
            <a:r>
              <a:rPr lang="en-US" sz="2400" dirty="0"/>
              <a:t>-o (1.sg)</a:t>
            </a:r>
            <a:endParaRPr lang="nl-NL" sz="2400" dirty="0"/>
          </a:p>
          <a:p>
            <a:r>
              <a:rPr lang="en-US" sz="2400" dirty="0"/>
              <a:t>Ty (2.sg) dorm			</a:t>
            </a:r>
            <a:r>
              <a:rPr lang="en-US" sz="2400" dirty="0" smtClean="0"/>
              <a:t>si </a:t>
            </a:r>
            <a:r>
              <a:rPr lang="en-US" sz="2400" dirty="0"/>
              <a:t>=  	s (BE =1/2) </a:t>
            </a:r>
            <a:r>
              <a:rPr lang="en-US" sz="2400" dirty="0" smtClean="0"/>
              <a:t>  + </a:t>
            </a:r>
            <a:r>
              <a:rPr lang="en-US" sz="2400" dirty="0"/>
              <a:t>- i (2.sg)</a:t>
            </a:r>
            <a:endParaRPr lang="nl-NL" sz="2400" dirty="0"/>
          </a:p>
          <a:p>
            <a:r>
              <a:rPr lang="en-US" sz="2400" dirty="0"/>
              <a:t>U/la (3.sg)  dorm 		</a:t>
            </a:r>
            <a:r>
              <a:rPr lang="en-US" sz="2400" dirty="0" smtClean="0"/>
              <a:t>a </a:t>
            </a:r>
            <a:r>
              <a:rPr lang="en-US" sz="2400" dirty="0"/>
              <a:t>= 	a (HAVE =3) </a:t>
            </a:r>
            <a:r>
              <a:rPr lang="en-US" sz="2400" dirty="0" smtClean="0"/>
              <a:t>+ </a:t>
            </a:r>
            <a:r>
              <a:rPr lang="en-US" sz="2400" dirty="0"/>
              <a:t>a (3)</a:t>
            </a:r>
            <a:endParaRPr lang="nl-NL" sz="2400" dirty="0"/>
          </a:p>
          <a:p>
            <a:r>
              <a:rPr lang="en-US" sz="2400" dirty="0"/>
              <a:t>A (1/2) </a:t>
            </a:r>
            <a:r>
              <a:rPr lang="en-US" sz="2400" dirty="0" err="1"/>
              <a:t>dormon</a:t>
            </a:r>
            <a:r>
              <a:rPr lang="en-US" sz="2400" dirty="0"/>
              <a:t>		</a:t>
            </a:r>
            <a:r>
              <a:rPr lang="en-US" sz="2400" dirty="0" err="1" smtClean="0"/>
              <a:t>semə</a:t>
            </a:r>
            <a:r>
              <a:rPr lang="en-US" sz="2400" dirty="0" smtClean="0"/>
              <a:t> </a:t>
            </a:r>
            <a:r>
              <a:rPr lang="en-US" sz="2400" dirty="0"/>
              <a:t>= s (BE =1/2)  </a:t>
            </a:r>
            <a:r>
              <a:rPr lang="en-US" sz="2400" dirty="0" smtClean="0"/>
              <a:t>+ </a:t>
            </a:r>
            <a:r>
              <a:rPr lang="en-US" sz="2400" dirty="0"/>
              <a:t>-</a:t>
            </a:r>
            <a:r>
              <a:rPr lang="en-US" sz="2400" dirty="0" err="1"/>
              <a:t>emə</a:t>
            </a:r>
            <a:r>
              <a:rPr lang="en-US" sz="2400" dirty="0"/>
              <a:t> (1.pl)</a:t>
            </a:r>
            <a:endParaRPr lang="nl-NL" sz="2400" dirty="0"/>
          </a:p>
          <a:p>
            <a:r>
              <a:rPr lang="en-US" sz="2400" dirty="0"/>
              <a:t>A (1/2) </a:t>
            </a:r>
            <a:r>
              <a:rPr lang="en-US" sz="2400" dirty="0" err="1"/>
              <a:t>durmit</a:t>
            </a:r>
            <a:r>
              <a:rPr lang="en-US" sz="2400" dirty="0"/>
              <a:t>			</a:t>
            </a:r>
            <a:r>
              <a:rPr lang="en-US" sz="2400" dirty="0" err="1" smtClean="0"/>
              <a:t>setə</a:t>
            </a:r>
            <a:r>
              <a:rPr lang="en-US" sz="2400" dirty="0" smtClean="0"/>
              <a:t> </a:t>
            </a:r>
            <a:r>
              <a:rPr lang="en-US" sz="2400" dirty="0"/>
              <a:t>= s (BE =1/2) </a:t>
            </a:r>
            <a:r>
              <a:rPr lang="en-US" sz="2400" dirty="0" smtClean="0"/>
              <a:t>   + </a:t>
            </a:r>
            <a:r>
              <a:rPr lang="en-US" sz="2400" dirty="0"/>
              <a:t>-</a:t>
            </a:r>
            <a:r>
              <a:rPr lang="en-US" sz="2400" dirty="0" err="1"/>
              <a:t>etə</a:t>
            </a:r>
            <a:r>
              <a:rPr lang="en-US" sz="2400" dirty="0"/>
              <a:t> (2.pl)</a:t>
            </a:r>
            <a:endParaRPr lang="nl-NL" sz="2400" dirty="0"/>
          </a:p>
          <a:p>
            <a:r>
              <a:rPr lang="en-US" sz="2400" dirty="0"/>
              <a:t>I (3.pl) dorm			</a:t>
            </a:r>
            <a:r>
              <a:rPr lang="en-US" sz="2400" dirty="0" smtClean="0"/>
              <a:t>a </a:t>
            </a:r>
            <a:r>
              <a:rPr lang="en-US" sz="2400" dirty="0"/>
              <a:t>= 	a (HAVE =3) </a:t>
            </a:r>
            <a:r>
              <a:rPr lang="en-US" sz="2400" dirty="0" smtClean="0"/>
              <a:t>+ </a:t>
            </a:r>
            <a:r>
              <a:rPr lang="en-US" sz="2400" dirty="0"/>
              <a:t>a (3)	</a:t>
            </a:r>
            <a:endParaRPr lang="nl-NL" sz="2400" dirty="0"/>
          </a:p>
          <a:p>
            <a:r>
              <a:rPr lang="en-US" dirty="0" smtClean="0"/>
              <a:t> 		[M&amp;S 2005:72]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361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Then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0" y="1013129"/>
            <a:ext cx="2142495" cy="13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00788"/>
            <a:ext cx="2675640" cy="111612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 bwMode="auto">
          <a:xfrm>
            <a:off x="2690925" y="1013129"/>
            <a:ext cx="1008113" cy="518121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175632" y="1081645"/>
            <a:ext cx="1584176" cy="49395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818" y="2996952"/>
            <a:ext cx="7452566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		   	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We would have a double problem (with postulating </a:t>
            </a:r>
            <a:r>
              <a:rPr lang="el-GR" sz="2800" dirty="0" smtClean="0">
                <a:solidFill>
                  <a:srgbClr val="000000"/>
                </a:solidFill>
              </a:rPr>
              <a:t>φ</a:t>
            </a:r>
            <a:r>
              <a:rPr lang="en-US" sz="2800" dirty="0" smtClean="0">
                <a:solidFill>
                  <a:srgbClr val="000000"/>
                </a:solidFill>
              </a:rPr>
              <a:t> heads)!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(But auxiliaries are roots! Yes, but…wait)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0575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/>
              <a:t>Condition on the Merger of </a:t>
            </a:r>
            <a:r>
              <a:rPr lang="en-US" b="1" cap="small" dirty="0"/>
              <a:t>φ heads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11560" y="1196752"/>
            <a:ext cx="7920880" cy="45365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412776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/>
              <a:t>(9) </a:t>
            </a:r>
            <a:r>
              <a:rPr lang="en-US" sz="3200" b="1" cap="small" dirty="0" smtClean="0"/>
              <a:t>Condition </a:t>
            </a:r>
            <a:r>
              <a:rPr lang="en-US" sz="3200" b="1" cap="small" dirty="0"/>
              <a:t>on the Merger of φ heads</a:t>
            </a:r>
            <a:endParaRPr lang="nl-NL" sz="3200" b="1" dirty="0"/>
          </a:p>
          <a:p>
            <a:r>
              <a:rPr lang="en-US" sz="3200" dirty="0"/>
              <a:t>A purely φ-head π, i.e. a head encoding only unvalued, uninterpretable φ-features, can be merged </a:t>
            </a:r>
            <a:r>
              <a:rPr lang="en-US" sz="3200" dirty="0" smtClean="0"/>
              <a:t>into </a:t>
            </a:r>
            <a:r>
              <a:rPr lang="en-US" sz="3200" dirty="0"/>
              <a:t>the syntactic spine; for the derivation to converge, π must be incorporated into/merged with a semantically non-empty head </a:t>
            </a:r>
            <a:r>
              <a:rPr lang="en-US" sz="3200" u="sng" dirty="0"/>
              <a:t>before</a:t>
            </a:r>
            <a:r>
              <a:rPr lang="en-US" sz="3200" dirty="0"/>
              <a:t> the interface with the CI system is reached. </a:t>
            </a:r>
            <a:endParaRPr lang="nl-NL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28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Clitics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4130361"/>
          </a:xfrm>
        </p:spPr>
        <p:txBody>
          <a:bodyPr/>
          <a:lstStyle/>
          <a:p>
            <a:pPr lvl="0"/>
            <a:r>
              <a:rPr lang="en-US" sz="2800" dirty="0" smtClean="0"/>
              <a:t>SCLs are </a:t>
            </a:r>
            <a:r>
              <a:rPr lang="en-US" sz="2800" i="1" dirty="0" smtClean="0"/>
              <a:t>π </a:t>
            </a:r>
            <a:r>
              <a:rPr lang="en-US" sz="2800" dirty="0" smtClean="0"/>
              <a:t>heads – they can exist, but they MUST incorporate, </a:t>
            </a:r>
            <a:r>
              <a:rPr lang="en-US" sz="2800" dirty="0" err="1" smtClean="0"/>
              <a:t>cliticize</a:t>
            </a:r>
            <a:r>
              <a:rPr lang="en-US" sz="2800" dirty="0" smtClean="0"/>
              <a:t> onto T (or v, or C) before Transfer</a:t>
            </a:r>
          </a:p>
          <a:p>
            <a:pPr marL="0" lvl="0" indent="0">
              <a:buNone/>
            </a:pPr>
            <a:endParaRPr lang="nl-NL" sz="2800" dirty="0" smtClean="0"/>
          </a:p>
          <a:p>
            <a:pPr lvl="0"/>
            <a:r>
              <a:rPr lang="en-US" sz="2800" dirty="0" smtClean="0"/>
              <a:t>This implies that they cannot occupy positions on their own in the left periphery </a:t>
            </a:r>
            <a:r>
              <a:rPr lang="en-US" sz="2000" dirty="0" smtClean="0"/>
              <a:t>(contra Poletto 2000, Manzini &amp; Savoia 2005, 2007, etc</a:t>
            </a:r>
            <a:r>
              <a:rPr lang="en-US" sz="2000" dirty="0"/>
              <a:t>.</a:t>
            </a:r>
            <a:r>
              <a:rPr lang="en-US" sz="2000" dirty="0" smtClean="0"/>
              <a:t>) </a:t>
            </a:r>
          </a:p>
          <a:p>
            <a:pPr marL="0" lvl="0" indent="0">
              <a:buNone/>
            </a:pPr>
            <a:endParaRPr lang="en-US" sz="2000" dirty="0" smtClean="0"/>
          </a:p>
          <a:p>
            <a:pPr lvl="0"/>
            <a:r>
              <a:rPr lang="en-US" sz="2800" dirty="0" smtClean="0"/>
              <a:t>The relative order of clitics is a PF phenomenon (problem?)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312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l-GR" dirty="0" smtClean="0"/>
              <a:t>π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1335750"/>
          </a:xfrm>
        </p:spPr>
        <p:txBody>
          <a:bodyPr/>
          <a:lstStyle/>
          <a:p>
            <a:pPr lvl="0"/>
            <a:r>
              <a:rPr lang="en-US" sz="2800" dirty="0" smtClean="0"/>
              <a:t>In the </a:t>
            </a:r>
            <a:r>
              <a:rPr lang="en-US" sz="2800" i="1" dirty="0" smtClean="0"/>
              <a:t>v</a:t>
            </a:r>
            <a:r>
              <a:rPr lang="en-US" sz="2800" dirty="0" smtClean="0"/>
              <a:t> field (“extended” </a:t>
            </a:r>
            <a:r>
              <a:rPr lang="en-US" sz="2800" dirty="0" err="1" smtClean="0"/>
              <a:t>vP</a:t>
            </a:r>
            <a:r>
              <a:rPr lang="en-US" sz="2800" dirty="0" smtClean="0"/>
              <a:t>)</a:t>
            </a:r>
            <a:endParaRPr lang="nl-NL" sz="2800" dirty="0" smtClean="0"/>
          </a:p>
          <a:p>
            <a:pPr lvl="0"/>
            <a:r>
              <a:rPr lang="en-US" sz="2800" dirty="0" smtClean="0"/>
              <a:t>In the T field (“extended” TP)</a:t>
            </a:r>
          </a:p>
          <a:p>
            <a:pPr lvl="0"/>
            <a:r>
              <a:rPr lang="en-US" sz="2800" dirty="0" smtClean="0"/>
              <a:t>In the V field (“extended” VP)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8231949" cy="275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238023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(10)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841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l-GR" dirty="0" smtClean="0"/>
              <a:t>π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387798"/>
          </a:xfrm>
        </p:spPr>
        <p:txBody>
          <a:bodyPr/>
          <a:lstStyle/>
          <a:p>
            <a:pPr lvl="0"/>
            <a:r>
              <a:rPr lang="en-US" sz="2800" dirty="0" smtClean="0"/>
              <a:t>In the </a:t>
            </a:r>
            <a:r>
              <a:rPr lang="en-US" sz="2800" i="1" dirty="0" smtClean="0"/>
              <a:t>v</a:t>
            </a:r>
            <a:r>
              <a:rPr lang="en-US" sz="2800" dirty="0" smtClean="0"/>
              <a:t> field (“extended” </a:t>
            </a:r>
            <a:r>
              <a:rPr lang="en-US" sz="2800" dirty="0" err="1" smtClean="0"/>
              <a:t>vP</a:t>
            </a:r>
            <a:r>
              <a:rPr lang="en-US" sz="2800" dirty="0" smtClean="0"/>
              <a:t>)</a:t>
            </a:r>
            <a:endParaRPr lang="nl-NL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9"/>
            <a:ext cx="3384376" cy="379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95936" y="1790196"/>
            <a:ext cx="4536504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000000"/>
                </a:solidFill>
              </a:rPr>
              <a:t>Within the </a:t>
            </a:r>
            <a:r>
              <a:rPr lang="en-US" sz="3200" dirty="0" err="1" smtClean="0">
                <a:solidFill>
                  <a:srgbClr val="000000"/>
                </a:solidFill>
              </a:rPr>
              <a:t>vP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SCLs  </a:t>
            </a:r>
            <a:endParaRPr lang="en-US" sz="2800" dirty="0">
              <a:solidFill>
                <a:srgbClr val="000000"/>
              </a:solidFill>
            </a:endParaRP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Auxiliary roots in subject-driven aux selection languages</a:t>
            </a:r>
            <a:endParaRPr lang="en-US" sz="2800" dirty="0">
              <a:solidFill>
                <a:srgbClr val="000000"/>
              </a:solidFill>
            </a:endParaRPr>
          </a:p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nl-NL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220072" y="867528"/>
            <a:ext cx="1296144" cy="545247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732240" y="867529"/>
            <a:ext cx="1512168" cy="545247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98884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(11)</a:t>
            </a:r>
            <a:endParaRPr lang="nl-NL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0313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architecture of 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526572"/>
          </a:xfrm>
        </p:spPr>
        <p:txBody>
          <a:bodyPr/>
          <a:lstStyle/>
          <a:p>
            <a:r>
              <a:rPr lang="en-US" dirty="0" smtClean="0"/>
              <a:t>How is grammar organized?</a:t>
            </a:r>
          </a:p>
          <a:p>
            <a:r>
              <a:rPr lang="en-US" dirty="0" smtClean="0"/>
              <a:t>How do modules interact?</a:t>
            </a:r>
          </a:p>
          <a:p>
            <a:r>
              <a:rPr lang="en-US" dirty="0" smtClean="0"/>
              <a:t>What are the “legibility conditions”?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084168" y="3331590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vocatives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347864" y="3367098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39551" y="3342926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84168" y="4443284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Central and southern Italian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347864" y="4437111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Upper Southern Italian dialects </a:t>
            </a:r>
            <a:r>
              <a:rPr lang="en-US" sz="1600" dirty="0" smtClean="0">
                <a:solidFill>
                  <a:schemeClr val="tx1"/>
                </a:solidFill>
              </a:rPr>
              <a:t>(U/SIDs)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68147" y="4437112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Northern Italian dialects (NIDs)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3960" y="6488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</a:t>
            </a:fld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09993"/>
            <a:ext cx="2277500" cy="139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l-GR" dirty="0" smtClean="0"/>
              <a:t>π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3231654"/>
          </a:xfrm>
        </p:spPr>
        <p:txBody>
          <a:bodyPr/>
          <a:lstStyle/>
          <a:p>
            <a:pPr lvl="0"/>
            <a:r>
              <a:rPr lang="el-GR" sz="2800" dirty="0" smtClean="0"/>
              <a:t>π</a:t>
            </a:r>
            <a:r>
              <a:rPr lang="en-US" sz="2800" dirty="0" smtClean="0"/>
              <a:t> in the v field</a:t>
            </a:r>
          </a:p>
          <a:p>
            <a:pPr lvl="0"/>
            <a:endParaRPr lang="en-US" sz="2800" dirty="0"/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u</a:t>
            </a:r>
            <a:r>
              <a:rPr lang="el-GR" sz="2800" dirty="0" smtClean="0"/>
              <a:t>φ</a:t>
            </a:r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6991"/>
            <a:ext cx="1730410" cy="194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20" y="774069"/>
            <a:ext cx="5943575" cy="485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105273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(12)</a:t>
            </a:r>
            <a:endParaRPr lang="nl-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55172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D’Alessandro (2013:23)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4751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l-GR" dirty="0"/>
              <a:t>π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3568" y="1260930"/>
            <a:ext cx="7303624" cy="43283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21</a:t>
            </a:fld>
            <a:endParaRPr lang="nl-NL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839396"/>
              </p:ext>
            </p:extLst>
          </p:nvPr>
        </p:nvGraphicFramePr>
        <p:xfrm>
          <a:off x="955592" y="1412528"/>
          <a:ext cx="675957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3" imgW="5269610" imgH="3256345" progId="Word.Document.12">
                  <p:embed/>
                </p:oleObj>
              </mc:Choice>
              <mc:Fallback>
                <p:oleObj name="Document" r:id="rId3" imgW="5269610" imgH="3256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592" y="1412528"/>
                        <a:ext cx="6759575" cy="417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026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20" y="188640"/>
            <a:ext cx="389035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l-GR" dirty="0" smtClean="0"/>
              <a:t>π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387798"/>
          </a:xfrm>
        </p:spPr>
        <p:txBody>
          <a:bodyPr/>
          <a:lstStyle/>
          <a:p>
            <a:pPr lvl="0"/>
            <a:r>
              <a:rPr lang="en-US" sz="2800" dirty="0" smtClean="0"/>
              <a:t>Lexicalization of </a:t>
            </a:r>
            <a:r>
              <a:rPr lang="el-GR" sz="2800" dirty="0"/>
              <a:t>π</a:t>
            </a:r>
            <a:r>
              <a:rPr lang="en-US" sz="2800" dirty="0" smtClean="0"/>
              <a:t> </a:t>
            </a:r>
            <a:endParaRPr lang="nl-NL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6991"/>
            <a:ext cx="1730410" cy="194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 bwMode="auto">
          <a:xfrm>
            <a:off x="4860032" y="548680"/>
            <a:ext cx="2448272" cy="151216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660232" y="2204864"/>
            <a:ext cx="1584176" cy="165618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418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20" y="188640"/>
            <a:ext cx="389035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l-GR" dirty="0" smtClean="0"/>
              <a:t>π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387798"/>
          </a:xfrm>
        </p:spPr>
        <p:txBody>
          <a:bodyPr/>
          <a:lstStyle/>
          <a:p>
            <a:pPr lvl="0"/>
            <a:r>
              <a:rPr lang="en-US" sz="2800" dirty="0" smtClean="0"/>
              <a:t>Lexicalization of </a:t>
            </a:r>
            <a:r>
              <a:rPr lang="el-GR" sz="2800" dirty="0"/>
              <a:t>π</a:t>
            </a:r>
            <a:r>
              <a:rPr lang="en-US" sz="2800" dirty="0" smtClean="0"/>
              <a:t> </a:t>
            </a:r>
            <a:endParaRPr lang="nl-NL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6991"/>
            <a:ext cx="1730410" cy="194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 bwMode="auto">
          <a:xfrm>
            <a:off x="4860032" y="548680"/>
            <a:ext cx="2448272" cy="151216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660232" y="2204864"/>
            <a:ext cx="1584176" cy="165618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6991"/>
            <a:ext cx="3076673" cy="2006526"/>
          </a:xfrm>
          <a:prstGeom prst="ellipse">
            <a:avLst/>
          </a:prstGeom>
          <a:ln w="254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11560" y="3789040"/>
            <a:ext cx="32403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Subject clitics</a:t>
            </a:r>
            <a:endParaRPr lang="en-US" sz="2800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455109" y="4437112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2316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20" y="188640"/>
            <a:ext cx="389035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l-GR" dirty="0" smtClean="0"/>
              <a:t>π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387798"/>
          </a:xfrm>
        </p:spPr>
        <p:txBody>
          <a:bodyPr/>
          <a:lstStyle/>
          <a:p>
            <a:pPr lvl="0"/>
            <a:r>
              <a:rPr lang="en-US" sz="2800" dirty="0" smtClean="0"/>
              <a:t>Lexicalization of </a:t>
            </a:r>
            <a:r>
              <a:rPr lang="el-GR" sz="2800" dirty="0"/>
              <a:t>π</a:t>
            </a:r>
            <a:r>
              <a:rPr lang="en-US" sz="2800" dirty="0" smtClean="0"/>
              <a:t> </a:t>
            </a:r>
            <a:endParaRPr lang="nl-NL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6991"/>
            <a:ext cx="1730410" cy="194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 bwMode="auto">
          <a:xfrm>
            <a:off x="4860032" y="548680"/>
            <a:ext cx="2448272" cy="151216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660232" y="2204864"/>
            <a:ext cx="1584176" cy="165618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30" y="2600908"/>
            <a:ext cx="4256204" cy="17754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5061259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Person-oriented Auxiliary roots</a:t>
            </a:r>
            <a:endParaRPr lang="nl-NL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2658699" y="1486991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220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Subject clitics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222178" cy="144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607313"/>
            <a:ext cx="5175706" cy="140814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3568" y="126876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(13)</a:t>
            </a:r>
            <a:endParaRPr lang="nl-N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64502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25</a:t>
            </a:fld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548422" y="3476069"/>
            <a:ext cx="5976664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(1/2) </a:t>
            </a:r>
            <a:r>
              <a:rPr lang="en-US" sz="2400" dirty="0" err="1"/>
              <a:t>dormja</a:t>
            </a:r>
            <a:r>
              <a:rPr lang="en-US" sz="2400" dirty="0"/>
              <a:t> </a:t>
            </a:r>
            <a:r>
              <a:rPr lang="en-US" sz="2400" dirty="0" smtClean="0"/>
              <a:t>		[</a:t>
            </a:r>
            <a:r>
              <a:rPr lang="en-US" sz="2400" dirty="0" err="1" smtClean="0"/>
              <a:t>Semione</a:t>
            </a:r>
            <a:r>
              <a:rPr lang="en-US" sz="2400" dirty="0" smtClean="0"/>
              <a:t>]</a:t>
            </a:r>
            <a:endParaRPr lang="nl-NL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Ty</a:t>
            </a:r>
            <a:r>
              <a:rPr lang="en-US" sz="2400" dirty="0"/>
              <a:t> (2.sg) dorm</a:t>
            </a:r>
            <a:endParaRPr lang="nl-NL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U/la</a:t>
            </a:r>
            <a:r>
              <a:rPr lang="en-US" sz="2400" dirty="0"/>
              <a:t> (3.sg)  dorm</a:t>
            </a:r>
            <a:endParaRPr lang="nl-NL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A </a:t>
            </a:r>
            <a:r>
              <a:rPr lang="en-US" sz="2400" dirty="0"/>
              <a:t>(1/2) </a:t>
            </a:r>
            <a:r>
              <a:rPr lang="en-US" sz="2400" dirty="0" err="1"/>
              <a:t>dormon</a:t>
            </a:r>
            <a:endParaRPr lang="nl-NL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(1/2) </a:t>
            </a:r>
            <a:r>
              <a:rPr lang="en-US" sz="2400" dirty="0" err="1"/>
              <a:t>durmit</a:t>
            </a:r>
            <a:endParaRPr lang="nl-NL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 (3.pl) </a:t>
            </a:r>
            <a:r>
              <a:rPr lang="en-US" sz="2400" dirty="0" smtClean="0"/>
              <a:t>dorm			</a:t>
            </a:r>
            <a:r>
              <a:rPr lang="en-US" dirty="0" smtClean="0"/>
              <a:t>[M&amp;S 2005:72]</a:t>
            </a:r>
            <a:endParaRPr lang="nl-N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8422" y="3015457"/>
            <a:ext cx="362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27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Auxiliaries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74" y="404665"/>
            <a:ext cx="2416704" cy="1008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8" b="23803"/>
          <a:stretch/>
        </p:blipFill>
        <p:spPr>
          <a:xfrm>
            <a:off x="467544" y="1594518"/>
            <a:ext cx="3222457" cy="270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45811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D’Alessandro (2013)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5316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(15)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26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2060848"/>
            <a:ext cx="4536504" cy="2954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en-US" sz="2400" dirty="0" smtClean="0"/>
              <a:t>		    T</a:t>
            </a:r>
          </a:p>
          <a:p>
            <a:r>
              <a:rPr lang="en-US" sz="2400" dirty="0" smtClean="0"/>
              <a:t>So </a:t>
            </a:r>
            <a:r>
              <a:rPr lang="en-US" sz="2400" dirty="0"/>
              <a:t>= 	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(BE=1/2)  	+ -o (1.sg)</a:t>
            </a:r>
            <a:endParaRPr lang="nl-NL" sz="2400" dirty="0"/>
          </a:p>
          <a:p>
            <a:r>
              <a:rPr lang="en-US" sz="2400" dirty="0"/>
              <a:t>si =  	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(BE =1/2) 	+ - i (2.sg)</a:t>
            </a:r>
            <a:endParaRPr lang="nl-NL" sz="2400" dirty="0"/>
          </a:p>
          <a:p>
            <a:r>
              <a:rPr lang="en-US" sz="2400" dirty="0"/>
              <a:t>a = 	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(HAVE =3) 	+ a (3)</a:t>
            </a:r>
            <a:endParaRPr lang="nl-NL" sz="2400" dirty="0"/>
          </a:p>
          <a:p>
            <a:r>
              <a:rPr lang="en-US" sz="2400" dirty="0" err="1"/>
              <a:t>semə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(BE =1/2)   </a:t>
            </a:r>
            <a:r>
              <a:rPr lang="en-US" sz="2400" dirty="0" smtClean="0"/>
              <a:t>   + </a:t>
            </a:r>
            <a:r>
              <a:rPr lang="en-US" sz="2400" dirty="0"/>
              <a:t>-</a:t>
            </a:r>
            <a:r>
              <a:rPr lang="en-US" sz="2400" dirty="0" err="1"/>
              <a:t>emə</a:t>
            </a:r>
            <a:r>
              <a:rPr lang="en-US" sz="2400" dirty="0"/>
              <a:t> (1.pl)</a:t>
            </a:r>
            <a:endParaRPr lang="nl-NL" sz="2400" dirty="0"/>
          </a:p>
          <a:p>
            <a:r>
              <a:rPr lang="en-US" sz="2400" dirty="0" err="1"/>
              <a:t>setə</a:t>
            </a:r>
            <a:r>
              <a:rPr lang="en-US" sz="2400" dirty="0"/>
              <a:t> = 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 </a:t>
            </a:r>
            <a:r>
              <a:rPr lang="en-US" sz="2400" dirty="0"/>
              <a:t>(BE =1/2) 	+ -</a:t>
            </a:r>
            <a:r>
              <a:rPr lang="en-US" sz="2400" dirty="0" err="1"/>
              <a:t>etə</a:t>
            </a:r>
            <a:r>
              <a:rPr lang="en-US" sz="2400" dirty="0"/>
              <a:t> (2.pl)</a:t>
            </a:r>
            <a:endParaRPr lang="nl-NL" sz="2400" dirty="0"/>
          </a:p>
          <a:p>
            <a:r>
              <a:rPr lang="en-US" sz="2400" dirty="0"/>
              <a:t>a = 	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(HAVE =3) 	+ a (3)</a:t>
            </a:r>
            <a:r>
              <a:rPr lang="en-US" dirty="0"/>
              <a:t>	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509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Subject clitics and auxiliaries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1249573"/>
          </a:xfrm>
        </p:spPr>
        <p:txBody>
          <a:bodyPr/>
          <a:lstStyle/>
          <a:p>
            <a:pPr lvl="0"/>
            <a:r>
              <a:rPr lang="en-US" sz="2800" dirty="0" smtClean="0"/>
              <a:t>There is no such a large variation in aux combination as there is for SCL</a:t>
            </a:r>
          </a:p>
          <a:p>
            <a:r>
              <a:rPr lang="en-US" sz="2800" dirty="0"/>
              <a:t>There are several types of SCLs (also invariable ones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7904" y="3789040"/>
            <a:ext cx="8367464" cy="124957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There is as much variation in auxiliaries as there is in SCLs. Virtually all combinations are possible</a:t>
            </a:r>
          </a:p>
          <a:p>
            <a:r>
              <a:rPr lang="en-US" sz="2800" dirty="0"/>
              <a:t>Invariable SCLs are </a:t>
            </a:r>
            <a:r>
              <a:rPr lang="el-GR" sz="2800" dirty="0"/>
              <a:t>π</a:t>
            </a:r>
            <a:r>
              <a:rPr lang="en-US" sz="2800" dirty="0"/>
              <a:t> in the C field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1720" y="2401433"/>
            <a:ext cx="453650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5921" y="252599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False issues</a:t>
            </a:r>
            <a:endParaRPr lang="nl-NL" sz="4800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317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Clitics vs auxiliaries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796137" y="1124744"/>
            <a:ext cx="2016224" cy="441717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59633" y="1124985"/>
            <a:ext cx="2088232" cy="441476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816854" y="2055208"/>
            <a:ext cx="3003618" cy="3750055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1020" y="2055208"/>
            <a:ext cx="5199092" cy="3750055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7992"/>
            <a:ext cx="4752527" cy="33690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20059" y="2207992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 only for 2</a:t>
            </a:r>
          </a:p>
          <a:p>
            <a:r>
              <a:rPr lang="en-US" sz="2400" dirty="0" smtClean="0"/>
              <a:t>BE for 2 and 3</a:t>
            </a:r>
          </a:p>
          <a:p>
            <a:r>
              <a:rPr lang="en-US" sz="2400" dirty="0" smtClean="0"/>
              <a:t>BE for 3, 2 and 6</a:t>
            </a:r>
          </a:p>
          <a:p>
            <a:endParaRPr lang="en-US" sz="2400" dirty="0" smtClean="0"/>
          </a:p>
          <a:p>
            <a:r>
              <a:rPr lang="en-US" sz="2400" dirty="0" smtClean="0"/>
              <a:t>BE for 2,3,6,5,4</a:t>
            </a:r>
          </a:p>
          <a:p>
            <a:r>
              <a:rPr lang="en-US" sz="2400" dirty="0" smtClean="0"/>
              <a:t>BE for 2,3,6,5,4,1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65509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(16)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68782" y="165668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(17)</a:t>
            </a:r>
            <a:endParaRPr lang="nl-NL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28</a:t>
            </a:fld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165375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Renzi &amp; Vanelli (1983) in </a:t>
            </a:r>
            <a:r>
              <a:rPr lang="en-US" dirty="0"/>
              <a:t>L</a:t>
            </a:r>
            <a:r>
              <a:rPr lang="en-US" dirty="0" smtClean="0"/>
              <a:t>edgeway 2006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752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Clitics vs auxiliaries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516216" y="332656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81020" y="1415664"/>
            <a:ext cx="5775156" cy="4389599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" y="1556792"/>
            <a:ext cx="5158936" cy="1872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" y="3429001"/>
            <a:ext cx="5230944" cy="2241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0718" y="50851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Manzini &amp; Savoia 2005:117]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29249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pages in M&amp;S!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656916" y="1015554"/>
            <a:ext cx="62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(18)</a:t>
            </a:r>
            <a:endParaRPr lang="nl-NL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788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20" y="188640"/>
            <a:ext cx="389035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guide</a:t>
            </a:r>
            <a:endParaRPr lang="nl-NL" dirty="0"/>
          </a:p>
        </p:txBody>
      </p:sp>
      <p:sp>
        <p:nvSpPr>
          <p:cNvPr id="15" name="Oval 14"/>
          <p:cNvSpPr/>
          <p:nvPr/>
        </p:nvSpPr>
        <p:spPr bwMode="auto">
          <a:xfrm>
            <a:off x="4860032" y="548680"/>
            <a:ext cx="2448272" cy="151216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660232" y="2204864"/>
            <a:ext cx="1584176" cy="165618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15" y="594382"/>
            <a:ext cx="3076673" cy="2006526"/>
          </a:xfrm>
          <a:prstGeom prst="ellipse">
            <a:avLst/>
          </a:prstGeom>
          <a:ln w="254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</a:t>
            </a:fld>
            <a:endParaRPr lang="nl-NL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539549" y="1158237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Northern Italian dialects (NIDs)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26" y="2396125"/>
            <a:ext cx="3240360" cy="135169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 bwMode="auto">
          <a:xfrm>
            <a:off x="539550" y="2630496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Upper Southern Italian dialects </a:t>
            </a:r>
            <a:r>
              <a:rPr lang="en-US" sz="1600" dirty="0" smtClean="0">
                <a:solidFill>
                  <a:schemeClr val="tx1"/>
                </a:solidFill>
              </a:rPr>
              <a:t>(U/SIDs)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15" y="3573016"/>
            <a:ext cx="2733628" cy="223475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 bwMode="auto">
          <a:xfrm>
            <a:off x="539551" y="4248916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Central and southern Italian</a:t>
            </a:r>
          </a:p>
        </p:txBody>
      </p:sp>
    </p:spTree>
    <p:extLst>
      <p:ext uri="{BB962C8B-B14F-4D97-AF65-F5344CB8AC3E}">
        <p14:creationId xmlns:p14="http://schemas.microsoft.com/office/powerpoint/2010/main" val="3059286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Clitics vs auxiliaries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50851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Manzini &amp; Savoia 2005:728]</a:t>
            </a:r>
            <a:endParaRPr lang="nl-NL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516216" y="355845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83568" y="908720"/>
            <a:ext cx="5256584" cy="5040559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8" y="1052736"/>
            <a:ext cx="4769290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25649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= BE</a:t>
            </a:r>
          </a:p>
          <a:p>
            <a:r>
              <a:rPr lang="en-US" dirty="0" smtClean="0"/>
              <a:t>A = HAVE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(19)</a:t>
            </a:r>
            <a:endParaRPr lang="nl-NL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224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Auxiliaries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62313" y="-17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78470"/>
              </p:ext>
            </p:extLst>
          </p:nvPr>
        </p:nvGraphicFramePr>
        <p:xfrm>
          <a:off x="539552" y="1124744"/>
          <a:ext cx="4896544" cy="3528392"/>
        </p:xfrm>
        <a:graphic>
          <a:graphicData uri="http://schemas.openxmlformats.org/drawingml/2006/table">
            <a:tbl>
              <a:tblPr bandCol="1">
                <a:tableStyleId>{073A0DAA-6AF3-43AB-8588-CEC1D06C72B9}</a:tableStyleId>
              </a:tblPr>
              <a:tblGrid>
                <a:gridCol w="1440160"/>
                <a:gridCol w="555490"/>
                <a:gridCol w="596638"/>
                <a:gridCol w="648072"/>
                <a:gridCol w="576064"/>
                <a:gridCol w="576064"/>
                <a:gridCol w="504056"/>
              </a:tblGrid>
              <a:tr h="44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Pompei1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Pompei2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Pompei3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Pompei4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Pompei5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Pompei6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3123"/>
              </p:ext>
            </p:extLst>
          </p:nvPr>
        </p:nvGraphicFramePr>
        <p:xfrm>
          <a:off x="5580112" y="1124743"/>
          <a:ext cx="3096344" cy="2745068"/>
        </p:xfrm>
        <a:graphic>
          <a:graphicData uri="http://schemas.openxmlformats.org/drawingml/2006/table">
            <a:tbl>
              <a:tblPr bandCol="1">
                <a:tableStyleId>{073A0DAA-6AF3-43AB-8588-CEC1D06C72B9}</a:tableStyleId>
              </a:tblPr>
              <a:tblGrid>
                <a:gridCol w="876935"/>
                <a:gridCol w="419209"/>
                <a:gridCol w="360040"/>
                <a:gridCol w="360040"/>
                <a:gridCol w="360040"/>
                <a:gridCol w="360040"/>
                <a:gridCol w="360040"/>
              </a:tblGrid>
              <a:tr h="351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P4/5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P1/2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P3/6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P3/6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</a:t>
                      </a:r>
                      <a:endParaRPr lang="en-US" sz="2400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27188" y="1639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72514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Nasce</a:t>
            </a:r>
            <a:r>
              <a:rPr lang="en-US" sz="2000" dirty="0" smtClean="0"/>
              <a:t>/</a:t>
            </a:r>
            <a:r>
              <a:rPr lang="en-US" sz="2000" dirty="0" err="1" smtClean="0"/>
              <a:t>murì</a:t>
            </a:r>
            <a:r>
              <a:rPr lang="en-US" sz="2000" dirty="0" smtClean="0"/>
              <a:t> (to be born, to die)</a:t>
            </a:r>
            <a:endParaRPr lang="nl-NL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4230380"/>
            <a:ext cx="21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Rimané</a:t>
            </a:r>
            <a:r>
              <a:rPr lang="en-US" dirty="0" smtClean="0"/>
              <a:t> (to stay)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4966304"/>
            <a:ext cx="38884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(</a:t>
            </a:r>
            <a:r>
              <a:rPr lang="en-US" sz="1900" dirty="0" err="1" smtClean="0"/>
              <a:t>Cennamo</a:t>
            </a:r>
            <a:r>
              <a:rPr lang="en-US" sz="1900" dirty="0" smtClean="0"/>
              <a:t> 2001: 434-435)</a:t>
            </a:r>
            <a:endParaRPr lang="nl-NL" sz="19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6970217" y="282575"/>
            <a:ext cx="1728192" cy="648072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290" y="11865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(20)</a:t>
            </a:r>
            <a:endParaRPr lang="nl-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118658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(21)</a:t>
            </a:r>
            <a:endParaRPr lang="nl-NL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7222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Auxiliaries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62313" y="-17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27188" y="1639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72514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Nasce</a:t>
            </a:r>
            <a:r>
              <a:rPr lang="en-US" sz="2000" dirty="0" smtClean="0"/>
              <a:t>/</a:t>
            </a:r>
            <a:r>
              <a:rPr lang="en-US" sz="2000" dirty="0" err="1" smtClean="0"/>
              <a:t>murì</a:t>
            </a:r>
            <a:r>
              <a:rPr lang="en-US" sz="2000" dirty="0" smtClean="0"/>
              <a:t> (to be born, to die)</a:t>
            </a:r>
            <a:endParaRPr lang="nl-NL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81461" y="4581128"/>
            <a:ext cx="30550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/>
              <a:t>Cennamo</a:t>
            </a:r>
            <a:r>
              <a:rPr lang="en-US" sz="1900" dirty="0" smtClean="0"/>
              <a:t> (2001: 436), see also Torcolacci (2014a,b,c)</a:t>
            </a:r>
            <a:endParaRPr lang="nl-NL" sz="1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60312"/>
              </p:ext>
            </p:extLst>
          </p:nvPr>
        </p:nvGraphicFramePr>
        <p:xfrm>
          <a:off x="467544" y="836712"/>
          <a:ext cx="5256584" cy="4613398"/>
        </p:xfrm>
        <a:graphic>
          <a:graphicData uri="http://schemas.openxmlformats.org/drawingml/2006/table">
            <a:tbl>
              <a:tblPr bandCol="1">
                <a:tableStyleId>{073A0DAA-6AF3-43AB-8588-CEC1D06C72B9}</a:tableStyleId>
              </a:tblPr>
              <a:tblGrid>
                <a:gridCol w="1728191"/>
                <a:gridCol w="390901"/>
                <a:gridCol w="617212"/>
                <a:gridCol w="864096"/>
                <a:gridCol w="648072"/>
                <a:gridCol w="504056"/>
                <a:gridCol w="504056"/>
              </a:tblGrid>
              <a:tr h="31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</a:t>
                      </a:r>
                      <a:endParaRPr lang="nl-NL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</a:tr>
              <a:tr h="31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Sorrento1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</a:tr>
              <a:tr h="31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Sorrento2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E/A*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</a:tr>
              <a:tr h="31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Sorrento3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Sorrento4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</a:tr>
              <a:tr h="31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Sorrento5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Sorrento6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nl-NL" sz="2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/>
                </a:tc>
              </a:tr>
              <a:tr h="31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Sorrento7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nl-NL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Sorrento8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nl-NL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021" marR="580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2160" y="17728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Nasce</a:t>
            </a:r>
            <a:r>
              <a:rPr lang="en-US" dirty="0" smtClean="0"/>
              <a:t>, </a:t>
            </a:r>
            <a:r>
              <a:rPr lang="en-US" dirty="0" err="1" smtClean="0"/>
              <a:t>murì</a:t>
            </a:r>
            <a:r>
              <a:rPr lang="en-US" dirty="0" smtClean="0"/>
              <a:t> (to be born, to die)</a:t>
            </a:r>
            <a:endParaRPr lang="nl-NL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6970217" y="282575"/>
            <a:ext cx="1728192" cy="648072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836712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(22)</a:t>
            </a:r>
            <a:endParaRPr lang="nl-NL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894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conclusions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3360920"/>
          </a:xfrm>
        </p:spPr>
        <p:txBody>
          <a:bodyPr/>
          <a:lstStyle/>
          <a:p>
            <a:pPr lvl="0"/>
            <a:r>
              <a:rPr lang="en-US" sz="2800" dirty="0" err="1" smtClean="0"/>
              <a:t>Lexicalisation</a:t>
            </a:r>
            <a:r>
              <a:rPr lang="en-US" sz="2800" dirty="0" smtClean="0"/>
              <a:t> is what it is: lexicon</a:t>
            </a:r>
          </a:p>
          <a:p>
            <a:pPr lvl="0"/>
            <a:r>
              <a:rPr lang="en-US" sz="2800" dirty="0" smtClean="0"/>
              <a:t>Which clitic is codified depends on the language</a:t>
            </a:r>
          </a:p>
          <a:p>
            <a:pPr lvl="0"/>
            <a:r>
              <a:rPr lang="en-US" sz="2800" dirty="0" smtClean="0"/>
              <a:t>Which form is BE and which is HAVE depends on the language</a:t>
            </a:r>
          </a:p>
          <a:p>
            <a:r>
              <a:rPr lang="en-US" sz="2800" dirty="0" smtClean="0"/>
              <a:t>Borer-Chomsky conjecture: </a:t>
            </a:r>
            <a:r>
              <a:rPr lang="en-US" sz="2800" dirty="0"/>
              <a:t>All parameters of variation are attributable to differences in the features of particular items (e.g., the functional heads) in the lexicon</a:t>
            </a:r>
            <a:r>
              <a:rPr lang="en-US" sz="2800" dirty="0" smtClean="0"/>
              <a:t>.						</a:t>
            </a:r>
            <a:r>
              <a:rPr lang="en-US" sz="1800" dirty="0"/>
              <a:t>[B</a:t>
            </a:r>
            <a:r>
              <a:rPr lang="en-US" sz="1800" dirty="0" smtClean="0"/>
              <a:t>aker 2008]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0009" y="4509120"/>
            <a:ext cx="8367464" cy="8617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BE/HAVE in these languages are </a:t>
            </a:r>
            <a:r>
              <a:rPr lang="el-GR" sz="2800" dirty="0" smtClean="0"/>
              <a:t>π</a:t>
            </a:r>
            <a:endParaRPr lang="en-US" sz="2800" dirty="0"/>
          </a:p>
          <a:p>
            <a:r>
              <a:rPr lang="en-US" sz="2800" dirty="0" smtClean="0"/>
              <a:t>Leave the languages free to decide how to express </a:t>
            </a:r>
            <a:r>
              <a:rPr lang="el-GR" sz="2800" dirty="0" smtClean="0"/>
              <a:t>π</a:t>
            </a:r>
            <a:r>
              <a:rPr lang="en-US" sz="2800" dirty="0" smtClean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7214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Invariable clitics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556792"/>
            <a:ext cx="8367464" cy="2197525"/>
          </a:xfrm>
        </p:spPr>
        <p:txBody>
          <a:bodyPr/>
          <a:lstStyle/>
          <a:p>
            <a:r>
              <a:rPr lang="en-US" sz="2800" dirty="0" smtClean="0"/>
              <a:t>Invariable clitics are located in the CP field (Poletto 2000)</a:t>
            </a:r>
          </a:p>
          <a:p>
            <a:r>
              <a:rPr lang="en-US" sz="2800" dirty="0" smtClean="0"/>
              <a:t>They might be topic markers/focus markers</a:t>
            </a:r>
          </a:p>
          <a:p>
            <a:r>
              <a:rPr lang="en-US" sz="2800" dirty="0" smtClean="0"/>
              <a:t>Not an issue: not doubling the subject, not probing it</a:t>
            </a:r>
          </a:p>
          <a:p>
            <a:r>
              <a:rPr lang="en-US" sz="2800" dirty="0" smtClean="0"/>
              <a:t>But: they are </a:t>
            </a:r>
            <a:r>
              <a:rPr lang="el-GR" sz="2800" dirty="0" smtClean="0"/>
              <a:t>π</a:t>
            </a:r>
            <a:r>
              <a:rPr lang="en-US" sz="2800" dirty="0" smtClean="0"/>
              <a:t> in the left periphery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56992"/>
            <a:ext cx="2151311" cy="233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7837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775597"/>
          </a:xfrm>
        </p:spPr>
        <p:txBody>
          <a:bodyPr/>
          <a:lstStyle/>
          <a:p>
            <a:pPr lvl="0"/>
            <a:r>
              <a:rPr lang="en-US" sz="2800" dirty="0" smtClean="0"/>
              <a:t>Auxiliary selection is parasitic on specific tenses (and sometimes verb classes) SCLs are not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7904" y="3789040"/>
            <a:ext cx="8367464" cy="7755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One possible hint: SCLs change their shape in wh- inversion contexts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64542" y="2132856"/>
            <a:ext cx="453650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3368" y="2257417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Real issue</a:t>
            </a:r>
            <a:endParaRPr lang="nl-NL" sz="4800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0998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Narrow syntax. What’s out : </a:t>
            </a:r>
            <a:br>
              <a:rPr lang="en-US" dirty="0" smtClean="0"/>
            </a:br>
            <a:r>
              <a:rPr lang="en-US" dirty="0" smtClean="0"/>
              <a:t>the left periphery</a:t>
            </a:r>
            <a:br>
              <a:rPr lang="en-US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556792"/>
            <a:ext cx="8511480" cy="436659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Observation: arguments are not </a:t>
            </a:r>
            <a:r>
              <a:rPr lang="en-US" dirty="0" err="1" smtClean="0"/>
              <a:t>prosodically</a:t>
            </a:r>
            <a:r>
              <a:rPr lang="en-US" dirty="0" smtClean="0"/>
              <a:t> encoded/expressed</a:t>
            </a:r>
          </a:p>
          <a:p>
            <a:pPr lvl="0"/>
            <a:r>
              <a:rPr lang="en-US" dirty="0" smtClean="0"/>
              <a:t>Prosody “expresses” the left periphery</a:t>
            </a:r>
          </a:p>
          <a:p>
            <a:pPr marL="0" indent="0">
              <a:buNone/>
            </a:pPr>
            <a:r>
              <a:rPr lang="en-US" dirty="0"/>
              <a:t>					   	</a:t>
            </a:r>
          </a:p>
          <a:p>
            <a:pPr lvl="1"/>
            <a:r>
              <a:rPr lang="en-US" dirty="0" smtClean="0"/>
              <a:t>PF informs syntax: prosody only reads the left periphery</a:t>
            </a:r>
          </a:p>
          <a:p>
            <a:pPr lvl="1"/>
            <a:r>
              <a:rPr lang="en-US" dirty="0" smtClean="0"/>
              <a:t>Prosody needs segmental material to be expressed</a:t>
            </a:r>
          </a:p>
          <a:p>
            <a:pPr lvl="1"/>
            <a:r>
              <a:rPr lang="el-GR" dirty="0" smtClean="0"/>
              <a:t>φ</a:t>
            </a:r>
            <a:r>
              <a:rPr lang="en-US" dirty="0" smtClean="0"/>
              <a:t>-features are for phonology; “edge”/discourse features are for prosody</a:t>
            </a:r>
            <a:endParaRPr lang="en-US" dirty="0"/>
          </a:p>
          <a:p>
            <a:pPr marL="51752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26" y="332656"/>
            <a:ext cx="1300998" cy="864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6671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out : the left periphery</a:t>
            </a:r>
            <a:br>
              <a:rPr lang="en-US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268760"/>
            <a:ext cx="8511480" cy="443860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syntactic tree is built the way we know by conceptual necessity</a:t>
            </a:r>
          </a:p>
          <a:p>
            <a:pPr lvl="0"/>
            <a:r>
              <a:rPr lang="en-US" dirty="0"/>
              <a:t>F</a:t>
            </a:r>
            <a:r>
              <a:rPr lang="en-US" dirty="0" smtClean="0"/>
              <a:t>irst argument structure, then discourse</a:t>
            </a:r>
          </a:p>
          <a:p>
            <a:pPr lvl="0"/>
            <a:r>
              <a:rPr lang="en-US" dirty="0" smtClean="0"/>
              <a:t>First phonological segments, the prosody</a:t>
            </a:r>
          </a:p>
          <a:p>
            <a:pPr marL="0" indent="0">
              <a:buNone/>
            </a:pPr>
            <a:r>
              <a:rPr lang="en-US" dirty="0"/>
              <a:t>					   	</a:t>
            </a:r>
          </a:p>
          <a:p>
            <a:pPr marL="51752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26" y="332656"/>
            <a:ext cx="1300998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5718130" cy="212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79912" y="55172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D’Alessandro &amp; Van Oostendorp 2013, 2014]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5010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(23)</a:t>
            </a:r>
            <a:endParaRPr lang="nl-NL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766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Vocatives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83" y="980728"/>
            <a:ext cx="2909794" cy="237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Central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southern</a:t>
            </a:r>
            <a:r>
              <a:rPr lang="nl-NL" sz="2800" dirty="0"/>
              <a:t> Italian dialects</a:t>
            </a:r>
            <a:r>
              <a:rPr lang="nl-NL" sz="2800" dirty="0" smtClean="0"/>
              <a:t>,</a:t>
            </a:r>
          </a:p>
          <a:p>
            <a:r>
              <a:rPr lang="nl-NL" sz="2800" dirty="0" err="1" smtClean="0"/>
              <a:t>Sardinian</a:t>
            </a:r>
            <a:r>
              <a:rPr lang="nl-NL" sz="2800" dirty="0" smtClean="0"/>
              <a:t> </a:t>
            </a:r>
            <a:r>
              <a:rPr lang="nl-NL" sz="2800" dirty="0" err="1"/>
              <a:t>Catalan</a:t>
            </a:r>
            <a:r>
              <a:rPr lang="nl-NL" sz="2800" dirty="0"/>
              <a:t>, </a:t>
            </a:r>
            <a:r>
              <a:rPr lang="nl-NL" sz="2800" dirty="0" err="1"/>
              <a:t>Corsican</a:t>
            </a:r>
            <a:r>
              <a:rPr lang="nl-NL" sz="2800" dirty="0"/>
              <a:t>, </a:t>
            </a:r>
            <a:endParaRPr lang="nl-NL" sz="2800" dirty="0" smtClean="0"/>
          </a:p>
          <a:p>
            <a:r>
              <a:rPr lang="nl-NL" sz="2800" dirty="0" err="1" smtClean="0"/>
              <a:t>Sardinian</a:t>
            </a:r>
            <a:r>
              <a:rPr lang="nl-NL" sz="2800" dirty="0" smtClean="0"/>
              <a:t> </a:t>
            </a:r>
            <a:r>
              <a:rPr lang="nl-NL" dirty="0"/>
              <a:t>(</a:t>
            </a:r>
            <a:r>
              <a:rPr lang="nl-NL" dirty="0" err="1"/>
              <a:t>Alber</a:t>
            </a:r>
            <a:r>
              <a:rPr lang="nl-NL" dirty="0"/>
              <a:t> 2010, </a:t>
            </a:r>
            <a:r>
              <a:rPr lang="nl-NL" dirty="0" err="1"/>
              <a:t>Vanrell</a:t>
            </a:r>
            <a:r>
              <a:rPr lang="nl-NL" dirty="0"/>
              <a:t> &amp; </a:t>
            </a:r>
            <a:r>
              <a:rPr lang="nl-NL" dirty="0" err="1"/>
              <a:t>Cabré</a:t>
            </a:r>
            <a:r>
              <a:rPr lang="nl-NL" dirty="0"/>
              <a:t> 2011)</a:t>
            </a:r>
            <a:r>
              <a:rPr lang="nl-NL" sz="2800" dirty="0"/>
              <a:t>: </a:t>
            </a:r>
          </a:p>
          <a:p>
            <a:endParaRPr lang="nl-NL" sz="2800" dirty="0"/>
          </a:p>
          <a:p>
            <a:r>
              <a:rPr lang="nl-NL" sz="2800" dirty="0" smtClean="0"/>
              <a:t>(24)</a:t>
            </a:r>
            <a:r>
              <a:rPr lang="nl-NL" sz="2800" dirty="0"/>
              <a:t>	Mari’ [Maria]</a:t>
            </a:r>
          </a:p>
          <a:p>
            <a:r>
              <a:rPr lang="nl-NL" sz="2800" dirty="0" smtClean="0"/>
              <a:t>(25)</a:t>
            </a:r>
            <a:r>
              <a:rPr lang="nl-NL" sz="2800" dirty="0"/>
              <a:t>	</a:t>
            </a:r>
            <a:r>
              <a:rPr lang="nl-NL" sz="2800" dirty="0" err="1"/>
              <a:t>Mariacarme</a:t>
            </a:r>
            <a:r>
              <a:rPr lang="nl-NL" sz="2800" dirty="0"/>
              <a:t>’ [</a:t>
            </a:r>
            <a:r>
              <a:rPr lang="nl-NL" sz="2800" dirty="0" err="1"/>
              <a:t>Mariacarmela</a:t>
            </a:r>
            <a:r>
              <a:rPr lang="nl-NL" sz="2800" dirty="0"/>
              <a:t>]</a:t>
            </a:r>
          </a:p>
          <a:p>
            <a:r>
              <a:rPr lang="nl-NL" sz="2800" dirty="0" smtClean="0"/>
              <a:t>(26)</a:t>
            </a:r>
            <a:r>
              <a:rPr lang="nl-NL" sz="2800" dirty="0"/>
              <a:t>	</a:t>
            </a:r>
            <a:r>
              <a:rPr lang="nl-NL" sz="2800" dirty="0" err="1" smtClean="0"/>
              <a:t>Andreadalpo</a:t>
            </a:r>
            <a:r>
              <a:rPr lang="nl-NL" sz="2800" dirty="0" smtClean="0"/>
              <a:t>’ [Andrea dal </a:t>
            </a:r>
            <a:r>
              <a:rPr lang="nl-NL" sz="2800" dirty="0" err="1" smtClean="0"/>
              <a:t>Pozzo</a:t>
            </a:r>
            <a:r>
              <a:rPr lang="nl-NL" sz="2800" dirty="0" smtClean="0"/>
              <a:t>]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 smtClean="0"/>
              <a:t> </a:t>
            </a:r>
            <a:r>
              <a:rPr lang="nl-NL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Truncation</a:t>
            </a:r>
            <a:r>
              <a:rPr lang="nl-NL" sz="2800" dirty="0"/>
              <a:t>, </a:t>
            </a:r>
            <a:r>
              <a:rPr lang="nl-NL" sz="2800" dirty="0" smtClean="0"/>
              <a:t>but </a:t>
            </a:r>
            <a:r>
              <a:rPr lang="nl-NL" sz="2800" dirty="0" err="1"/>
              <a:t>not</a:t>
            </a:r>
            <a:r>
              <a:rPr lang="nl-NL" sz="2800" dirty="0"/>
              <a:t> </a:t>
            </a:r>
            <a:r>
              <a:rPr lang="nl-NL" sz="2800" dirty="0" err="1"/>
              <a:t>to</a:t>
            </a:r>
            <a:r>
              <a:rPr lang="nl-NL" sz="2800" dirty="0"/>
              <a:t> a </a:t>
            </a:r>
            <a:r>
              <a:rPr lang="nl-NL" sz="2800" dirty="0" err="1"/>
              <a:t>prosodic</a:t>
            </a:r>
            <a:r>
              <a:rPr lang="nl-NL" sz="2800" dirty="0"/>
              <a:t> constituent.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38</a:t>
            </a:fld>
            <a:endParaRPr lang="nl-NL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952277" y="248962"/>
            <a:ext cx="1800200" cy="673474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vocatives</a:t>
            </a:r>
          </a:p>
        </p:txBody>
      </p:sp>
    </p:spTree>
    <p:extLst>
      <p:ext uri="{BB962C8B-B14F-4D97-AF65-F5344CB8AC3E}">
        <p14:creationId xmlns:p14="http://schemas.microsoft.com/office/powerpoint/2010/main" val="2471660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Vocatives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83" y="960255"/>
            <a:ext cx="1786697" cy="146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980728"/>
            <a:ext cx="6495457" cy="528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000000"/>
                </a:solidFill>
              </a:rPr>
              <a:t>Vocatives are often </a:t>
            </a:r>
          </a:p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   expressed </a:t>
            </a:r>
            <a:r>
              <a:rPr lang="en-US" sz="3200" dirty="0" err="1" smtClean="0">
                <a:solidFill>
                  <a:srgbClr val="000000"/>
                </a:solidFill>
              </a:rPr>
              <a:t>prosodically</a:t>
            </a:r>
            <a:endParaRPr lang="nl-NL" sz="3200" dirty="0" smtClean="0">
              <a:solidFill>
                <a:srgbClr val="000000"/>
              </a:solidFill>
            </a:endParaRPr>
          </a:p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					   	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Other vocatives by truncation: Yapese, Central Yupik, Indonesian, </a:t>
            </a:r>
            <a:r>
              <a:rPr lang="en-US" sz="2800" dirty="0" err="1" smtClean="0">
                <a:solidFill>
                  <a:srgbClr val="000000"/>
                </a:solidFill>
              </a:rPr>
              <a:t>Algherese</a:t>
            </a:r>
            <a:r>
              <a:rPr lang="en-US" sz="2800" dirty="0" smtClean="0">
                <a:solidFill>
                  <a:srgbClr val="000000"/>
                </a:solidFill>
              </a:rPr>
              <a:t> Catalan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True vocatives (deictic, calling) (</a:t>
            </a:r>
            <a:r>
              <a:rPr lang="en-US" sz="2800" dirty="0" err="1" smtClean="0">
                <a:solidFill>
                  <a:srgbClr val="000000"/>
                </a:solidFill>
              </a:rPr>
              <a:t>Espinal</a:t>
            </a:r>
            <a:r>
              <a:rPr lang="en-US" sz="2800" dirty="0" smtClean="0">
                <a:solidFill>
                  <a:srgbClr val="000000"/>
                </a:solidFill>
              </a:rPr>
              <a:t> 2011)</a:t>
            </a:r>
          </a:p>
          <a:p>
            <a:pPr marL="517525" lvl="1" defTabSz="914363">
              <a:lnSpc>
                <a:spcPct val="90000"/>
              </a:lnSpc>
              <a:spcBef>
                <a:spcPct val="2000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517525" lvl="1" defTabSz="914363">
              <a:lnSpc>
                <a:spcPct val="90000"/>
              </a:lnSpc>
              <a:spcBef>
                <a:spcPct val="20000"/>
              </a:spcBef>
            </a:pPr>
            <a:r>
              <a:rPr lang="pt-BR" dirty="0" smtClean="0">
                <a:solidFill>
                  <a:srgbClr val="000000"/>
                </a:solidFill>
              </a:rPr>
              <a:t>(</a:t>
            </a:r>
            <a:r>
              <a:rPr lang="es-ES" dirty="0" err="1">
                <a:solidFill>
                  <a:srgbClr val="000000"/>
                </a:solidFill>
              </a:rPr>
              <a:t>Kuen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1932, </a:t>
            </a:r>
            <a:r>
              <a:rPr lang="es-ES" dirty="0">
                <a:solidFill>
                  <a:srgbClr val="000000"/>
                </a:solidFill>
              </a:rPr>
              <a:t>Jensen 1977</a:t>
            </a:r>
            <a:r>
              <a:rPr lang="es-ES" dirty="0" smtClean="0">
                <a:solidFill>
                  <a:srgbClr val="000000"/>
                </a:solidFill>
              </a:rPr>
              <a:t>, </a:t>
            </a:r>
            <a:r>
              <a:rPr lang="de-DE" dirty="0" smtClean="0">
                <a:solidFill>
                  <a:srgbClr val="000000"/>
                </a:solidFill>
              </a:rPr>
              <a:t>D</a:t>
            </a:r>
            <a:r>
              <a:rPr lang="es-ES" dirty="0">
                <a:solidFill>
                  <a:srgbClr val="000000"/>
                </a:solidFill>
              </a:rPr>
              <a:t>’</a:t>
            </a:r>
            <a:r>
              <a:rPr lang="es-ES" dirty="0" err="1">
                <a:solidFill>
                  <a:srgbClr val="000000"/>
                </a:solidFill>
              </a:rPr>
              <a:t>Hulst</a:t>
            </a:r>
            <a:r>
              <a:rPr lang="es-ES" dirty="0">
                <a:solidFill>
                  <a:srgbClr val="000000"/>
                </a:solidFill>
              </a:rPr>
              <a:t>,  Coene, &amp; </a:t>
            </a:r>
            <a:r>
              <a:rPr lang="es-ES" dirty="0" err="1">
                <a:solidFill>
                  <a:srgbClr val="000000"/>
                </a:solidFill>
              </a:rPr>
              <a:t>Tasmowski</a:t>
            </a:r>
            <a:r>
              <a:rPr lang="es-ES" dirty="0">
                <a:solidFill>
                  <a:srgbClr val="000000"/>
                </a:solidFill>
              </a:rPr>
              <a:t> 2007, Hill 2007, </a:t>
            </a:r>
            <a:r>
              <a:rPr lang="pt-BR" dirty="0" smtClean="0">
                <a:solidFill>
                  <a:srgbClr val="000000"/>
                </a:solidFill>
              </a:rPr>
              <a:t>Cabré &amp; Prieto 2008, </a:t>
            </a:r>
            <a:r>
              <a:rPr lang="es-ES" dirty="0">
                <a:solidFill>
                  <a:srgbClr val="000000"/>
                </a:solidFill>
              </a:rPr>
              <a:t>Heinz  2008, </a:t>
            </a:r>
            <a:r>
              <a:rPr lang="de-DE" dirty="0" smtClean="0">
                <a:solidFill>
                  <a:srgbClr val="000000"/>
                </a:solidFill>
              </a:rPr>
              <a:t>Göksel &amp; Pöchtrager 2010, </a:t>
            </a:r>
            <a:r>
              <a:rPr lang="es-ES" dirty="0" err="1" smtClean="0">
                <a:solidFill>
                  <a:srgbClr val="000000"/>
                </a:solidFill>
              </a:rPr>
              <a:t>Schaden</a:t>
            </a:r>
            <a:r>
              <a:rPr lang="es-ES" dirty="0" smtClean="0">
                <a:solidFill>
                  <a:srgbClr val="000000"/>
                </a:solidFill>
              </a:rPr>
              <a:t> 2010…)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39</a:t>
            </a:fld>
            <a:endParaRPr lang="nl-NL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952277" y="248962"/>
            <a:ext cx="1800200" cy="673474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vocatives</a:t>
            </a:r>
          </a:p>
        </p:txBody>
      </p:sp>
    </p:spTree>
    <p:extLst>
      <p:ext uri="{BB962C8B-B14F-4D97-AF65-F5344CB8AC3E}">
        <p14:creationId xmlns:p14="http://schemas.microsoft.com/office/powerpoint/2010/main" val="1066616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Strong Minimalist Thesis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9552" y="1412776"/>
            <a:ext cx="7704856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i="1" dirty="0">
                <a:solidFill>
                  <a:srgbClr val="000000"/>
                </a:solidFill>
              </a:rPr>
              <a:t>Strong Minimalist </a:t>
            </a:r>
            <a:r>
              <a:rPr lang="en-US" sz="3200" i="1" dirty="0" smtClean="0">
                <a:solidFill>
                  <a:srgbClr val="000000"/>
                </a:solidFill>
              </a:rPr>
              <a:t>Thesis</a:t>
            </a:r>
          </a:p>
          <a:p>
            <a:r>
              <a:rPr lang="en-US" sz="3200" dirty="0" smtClean="0"/>
              <a:t>“</a:t>
            </a:r>
            <a:r>
              <a:rPr lang="en-US" sz="3200" dirty="0"/>
              <a:t>Language is an optimal solution to legibility conditions</a:t>
            </a:r>
            <a:r>
              <a:rPr lang="en-US" sz="3200" dirty="0" smtClean="0"/>
              <a:t>”</a:t>
            </a:r>
            <a:r>
              <a:rPr lang="en-US" sz="2100" dirty="0" smtClean="0"/>
              <a:t>[Chomsky 2000: 96]</a:t>
            </a:r>
            <a:endParaRPr lang="nl-NL" sz="2100" dirty="0" smtClean="0"/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000000"/>
                </a:solidFill>
              </a:rPr>
              <a:t>The output of narrow syntactic operations must be readable/fully interpretable at the interface with PF and LF   	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How do we ensure readability?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How do we deal with apparent exceptions?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3960" y="6488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4</a:t>
            </a:fld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Vocatives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6495457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3200" dirty="0" smtClean="0">
                <a:solidFill>
                  <a:srgbClr val="000000"/>
                </a:solidFill>
              </a:rPr>
              <a:t>What we know:</a:t>
            </a:r>
            <a:endParaRPr lang="nl-NL" sz="3200" dirty="0" smtClean="0">
              <a:solidFill>
                <a:srgbClr val="000000"/>
              </a:solidFill>
            </a:endParaRPr>
          </a:p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					   	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Vocative is not structural </a:t>
            </a:r>
          </a:p>
          <a:p>
            <a:pPr marL="517525" lvl="1" defTabSz="914363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      Case </a:t>
            </a:r>
            <a:r>
              <a:rPr lang="en-US" sz="2000" dirty="0" smtClean="0">
                <a:solidFill>
                  <a:srgbClr val="000000"/>
                </a:solidFill>
              </a:rPr>
              <a:t>(Moro 2004)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True vocatives (deictic, calling) vs fake vocatives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Espinal</a:t>
            </a:r>
            <a:r>
              <a:rPr lang="en-US" sz="2000" dirty="0" smtClean="0">
                <a:solidFill>
                  <a:srgbClr val="000000"/>
                </a:solidFill>
              </a:rPr>
              <a:t> 2011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 err="1" smtClean="0">
                <a:solidFill>
                  <a:srgbClr val="000000"/>
                </a:solidFill>
              </a:rPr>
              <a:t>VocP</a:t>
            </a:r>
            <a:r>
              <a:rPr lang="en-US" sz="2800" dirty="0" smtClean="0">
                <a:solidFill>
                  <a:srgbClr val="000000"/>
                </a:solidFill>
              </a:rPr>
              <a:t> is somewhere in the left periphery, possibly above Force </a:t>
            </a:r>
          </a:p>
          <a:p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40</a:t>
            </a:fld>
            <a:endParaRPr lang="nl-NL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952277" y="248962"/>
            <a:ext cx="1800200" cy="673474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vocatives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83" y="960255"/>
            <a:ext cx="1786697" cy="146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928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Vocatives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5760639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 bwMode="auto">
          <a:xfrm>
            <a:off x="1187624" y="2711426"/>
            <a:ext cx="1152128" cy="1440160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0"/>
                </a:schemeClr>
              </a:gs>
              <a:gs pos="2000">
                <a:schemeClr val="accent2">
                  <a:shade val="93000"/>
                  <a:satMod val="130000"/>
                </a:schemeClr>
              </a:gs>
              <a:gs pos="8000">
                <a:schemeClr val="accent2">
                  <a:shade val="94000"/>
                  <a:satMod val="135000"/>
                  <a:alpha val="44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247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(27)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41</a:t>
            </a:fld>
            <a:endParaRPr lang="nl-NL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952277" y="248962"/>
            <a:ext cx="1800200" cy="673474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vocatives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83" y="960255"/>
            <a:ext cx="1786697" cy="146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982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Vocatives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5760639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 bwMode="auto">
          <a:xfrm>
            <a:off x="1187624" y="2711426"/>
            <a:ext cx="1152128" cy="1440160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0"/>
                </a:schemeClr>
              </a:gs>
              <a:gs pos="2000">
                <a:schemeClr val="accent2">
                  <a:shade val="93000"/>
                  <a:satMod val="130000"/>
                </a:schemeClr>
              </a:gs>
              <a:gs pos="8000">
                <a:schemeClr val="accent2">
                  <a:shade val="94000"/>
                  <a:satMod val="135000"/>
                  <a:alpha val="44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203848" y="1858379"/>
            <a:ext cx="1512168" cy="866602"/>
          </a:xfrm>
          <a:prstGeom prst="wedgeRoundRectCallout">
            <a:avLst>
              <a:gd name="adj1" fmla="val -42128"/>
              <a:gd name="adj2" fmla="val 73769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5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3" y="2060848"/>
            <a:ext cx="208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Prosody</a:t>
            </a:r>
            <a:endParaRPr lang="nl-NL" sz="2400" dirty="0"/>
          </a:p>
        </p:txBody>
      </p:sp>
      <p:sp>
        <p:nvSpPr>
          <p:cNvPr id="6" name="Rectangle 5"/>
          <p:cNvSpPr/>
          <p:nvPr/>
        </p:nvSpPr>
        <p:spPr>
          <a:xfrm>
            <a:off x="580999" y="1043444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(27)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42</a:t>
            </a:fld>
            <a:endParaRPr lang="nl-NL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6952277" y="248962"/>
            <a:ext cx="1800200" cy="673474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vocatives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83" y="960255"/>
            <a:ext cx="1786697" cy="146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075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Vocatives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5760639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 bwMode="auto">
          <a:xfrm>
            <a:off x="1181698" y="2132856"/>
            <a:ext cx="1152128" cy="1440160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0"/>
                </a:schemeClr>
              </a:gs>
              <a:gs pos="2000">
                <a:schemeClr val="accent2">
                  <a:shade val="93000"/>
                  <a:satMod val="130000"/>
                </a:schemeClr>
              </a:gs>
              <a:gs pos="8000">
                <a:schemeClr val="accent2">
                  <a:shade val="94000"/>
                  <a:satMod val="135000"/>
                  <a:alpha val="44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6" y="3789040"/>
            <a:ext cx="8305800" cy="2124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136" y="3356992"/>
            <a:ext cx="69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(28)</a:t>
            </a:r>
            <a:endParaRPr lang="nl-NL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43</a:t>
            </a:fld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6222274" y="3249850"/>
            <a:ext cx="274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Göksel</a:t>
            </a:r>
            <a:r>
              <a:rPr lang="en-US" dirty="0" smtClean="0"/>
              <a:t> &amp; Pöchtrager (2010)</a:t>
            </a:r>
            <a:endParaRPr lang="nl-NL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6952277" y="248962"/>
            <a:ext cx="1800200" cy="673474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vocatives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83" y="960255"/>
            <a:ext cx="1786697" cy="146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803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Vocatives</a:t>
            </a:r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437947" y="1196752"/>
            <a:ext cx="7920880" cy="416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3200" dirty="0" smtClean="0"/>
              <a:t>The </a:t>
            </a:r>
            <a:r>
              <a:rPr lang="en-US" sz="3200" dirty="0"/>
              <a:t>exponent of the vocative is (at least) a </a:t>
            </a:r>
            <a:r>
              <a:rPr lang="en-US" sz="3200" b="1" dirty="0"/>
              <a:t>pitch accent</a:t>
            </a:r>
            <a:r>
              <a:rPr lang="en-US" sz="3200" dirty="0"/>
              <a:t>, which is specified for being at the same time a </a:t>
            </a:r>
            <a:r>
              <a:rPr lang="en-US" sz="3200" b="1" dirty="0"/>
              <a:t>boundary tone </a:t>
            </a:r>
            <a:r>
              <a:rPr lang="en-US" sz="3200" dirty="0"/>
              <a:t>(i.e. T*%).</a:t>
            </a:r>
            <a:endParaRPr lang="nl-NL" sz="3200" dirty="0"/>
          </a:p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					   	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/>
              <a:t>Pitch accent </a:t>
            </a:r>
            <a:r>
              <a:rPr lang="en-US" sz="2800" dirty="0" smtClean="0"/>
              <a:t> </a:t>
            </a:r>
            <a:r>
              <a:rPr lang="en-US" sz="2800" dirty="0"/>
              <a:t>	</a:t>
            </a:r>
            <a:r>
              <a:rPr lang="en-US" sz="2800" dirty="0" smtClean="0"/>
              <a:t>	makes </a:t>
            </a:r>
            <a:r>
              <a:rPr lang="en-US" sz="2800" dirty="0"/>
              <a:t>it want to be on the stressed </a:t>
            </a:r>
            <a:r>
              <a:rPr lang="en-US" sz="2800" dirty="0" smtClean="0"/>
              <a:t>syllable.</a:t>
            </a:r>
          </a:p>
          <a:p>
            <a:pPr marL="517525" lvl="1" defTabSz="914363">
              <a:lnSpc>
                <a:spcPct val="90000"/>
              </a:lnSpc>
              <a:spcBef>
                <a:spcPct val="20000"/>
              </a:spcBef>
            </a:pPr>
            <a:endParaRPr lang="en-US" sz="2800" dirty="0" smtClean="0"/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/>
              <a:t>Boundary </a:t>
            </a:r>
            <a:r>
              <a:rPr lang="en-US" sz="2800" dirty="0"/>
              <a:t>tone </a:t>
            </a:r>
            <a:r>
              <a:rPr lang="en-US" sz="2800" dirty="0" smtClean="0"/>
              <a:t>	   	makes </a:t>
            </a:r>
            <a:r>
              <a:rPr lang="en-US" sz="2800" dirty="0"/>
              <a:t>it want to be at the edge of the constituent.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563888" y="3117446"/>
            <a:ext cx="1224136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851920" y="4470272"/>
            <a:ext cx="936104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44</a:t>
            </a:fld>
            <a:endParaRPr lang="nl-NL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928612" y="248962"/>
            <a:ext cx="1508155" cy="443734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vocatives</a:t>
            </a:r>
          </a:p>
        </p:txBody>
      </p:sp>
    </p:spTree>
    <p:extLst>
      <p:ext uri="{BB962C8B-B14F-4D97-AF65-F5344CB8AC3E}">
        <p14:creationId xmlns:p14="http://schemas.microsoft.com/office/powerpoint/2010/main" val="337834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Vocatives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965578" cy="78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412299" y="739413"/>
            <a:ext cx="792088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		   	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/>
              <a:t>Pitch accent </a:t>
            </a:r>
            <a:r>
              <a:rPr lang="en-US" sz="2800" dirty="0" smtClean="0"/>
              <a:t> 	makes </a:t>
            </a:r>
            <a:r>
              <a:rPr lang="en-US" sz="2800" dirty="0"/>
              <a:t>it want to be on the stressed </a:t>
            </a:r>
            <a:r>
              <a:rPr lang="en-US" sz="2800" dirty="0" smtClean="0"/>
              <a:t>syllable</a:t>
            </a:r>
            <a:r>
              <a:rPr lang="en-US" sz="2800" dirty="0"/>
              <a:t>.</a:t>
            </a:r>
            <a:endParaRPr lang="en-US" sz="2800" dirty="0" smtClean="0"/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/>
              <a:t>Boundary </a:t>
            </a:r>
            <a:r>
              <a:rPr lang="en-US" sz="2800" dirty="0"/>
              <a:t>tone </a:t>
            </a:r>
            <a:r>
              <a:rPr lang="en-US" sz="2800" dirty="0" smtClean="0"/>
              <a:t>	   makes </a:t>
            </a:r>
            <a:r>
              <a:rPr lang="en-US" sz="2800" dirty="0"/>
              <a:t>it want to be at the edge of the constituent.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400141" y="1230227"/>
            <a:ext cx="576064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688173" y="2132856"/>
            <a:ext cx="576064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15" y="3068960"/>
            <a:ext cx="6301105" cy="239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72739" y="5589240"/>
            <a:ext cx="372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Vanrell</a:t>
            </a:r>
            <a:r>
              <a:rPr lang="en-US" dirty="0" smtClean="0"/>
              <a:t> &amp; </a:t>
            </a:r>
            <a:r>
              <a:rPr lang="en-US" dirty="0" err="1" smtClean="0"/>
              <a:t>Cabré</a:t>
            </a:r>
            <a:r>
              <a:rPr lang="en-US" dirty="0" smtClean="0"/>
              <a:t> (2011)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412300" y="3068960"/>
            <a:ext cx="72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(29)</a:t>
            </a:r>
            <a:endParaRPr lang="nl-NL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45</a:t>
            </a:fld>
            <a:endParaRPr lang="nl-NL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6016173" y="470829"/>
            <a:ext cx="1508155" cy="443734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vocatives</a:t>
            </a:r>
          </a:p>
        </p:txBody>
      </p:sp>
    </p:spTree>
    <p:extLst>
      <p:ext uri="{BB962C8B-B14F-4D97-AF65-F5344CB8AC3E}">
        <p14:creationId xmlns:p14="http://schemas.microsoft.com/office/powerpoint/2010/main" val="2228753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Vocatives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965578" cy="78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412299" y="739413"/>
            <a:ext cx="7920880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		   	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/>
              <a:t>Pitch accent </a:t>
            </a:r>
            <a:r>
              <a:rPr lang="en-US" sz="2800" dirty="0" smtClean="0"/>
              <a:t> 	makes </a:t>
            </a:r>
            <a:r>
              <a:rPr lang="en-US" sz="2800" dirty="0"/>
              <a:t>it want to be on the stressed </a:t>
            </a:r>
            <a:r>
              <a:rPr lang="en-US" sz="2800" dirty="0" smtClean="0"/>
              <a:t>syllable</a:t>
            </a:r>
            <a:r>
              <a:rPr lang="en-US" sz="2800" dirty="0"/>
              <a:t>.</a:t>
            </a:r>
            <a:endParaRPr lang="en-US" sz="2800" dirty="0" smtClean="0"/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/>
              <a:t>Boundary </a:t>
            </a:r>
            <a:r>
              <a:rPr lang="en-US" sz="2800" dirty="0"/>
              <a:t>tone </a:t>
            </a:r>
            <a:r>
              <a:rPr lang="en-US" sz="2800" dirty="0" smtClean="0"/>
              <a:t>	   makes </a:t>
            </a:r>
            <a:r>
              <a:rPr lang="en-US" sz="2800" dirty="0"/>
              <a:t>it want to be at the edge of the constituent. </a:t>
            </a:r>
            <a:endParaRPr lang="en-US" sz="2800" dirty="0" smtClean="0"/>
          </a:p>
          <a:p>
            <a:pPr marL="517525" lvl="1" defTabSz="914363">
              <a:lnSpc>
                <a:spcPct val="90000"/>
              </a:lnSpc>
              <a:spcBef>
                <a:spcPct val="20000"/>
              </a:spcBef>
            </a:pPr>
            <a:endParaRPr lang="en-US" sz="2800" dirty="0" smtClean="0"/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CONFLICTING REQUIREMENTS!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/>
              <a:t>The paradox is resolved by making the stressed vowel be exactly on the edge of the constituent – i.e. by  truncation of everything following it. </a:t>
            </a:r>
            <a:endParaRPr lang="nl-NL" sz="2800" dirty="0"/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400141" y="1230227"/>
            <a:ext cx="576064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654634" y="2132856"/>
            <a:ext cx="576064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2739" y="5589240"/>
            <a:ext cx="444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[D’Alessandro &amp; Van Oostendorp 2013,2014</a:t>
            </a:r>
            <a:r>
              <a:rPr lang="en-US" dirty="0"/>
              <a:t>]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46</a:t>
            </a:fld>
            <a:endParaRPr lang="nl-NL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016173" y="470829"/>
            <a:ext cx="1508155" cy="443734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vocatives</a:t>
            </a:r>
          </a:p>
        </p:txBody>
      </p:sp>
    </p:spTree>
    <p:extLst>
      <p:ext uri="{BB962C8B-B14F-4D97-AF65-F5344CB8AC3E}">
        <p14:creationId xmlns:p14="http://schemas.microsoft.com/office/powerpoint/2010/main" val="1953626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Grammar</a:t>
            </a:r>
            <a:br>
              <a:rPr lang="en-US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26" y="260648"/>
            <a:ext cx="1300998" cy="864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141277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(30)</a:t>
            </a:r>
            <a:endParaRPr lang="nl-NL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47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14" y="1052736"/>
            <a:ext cx="563223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867970" y="4038548"/>
            <a:ext cx="288032" cy="29320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08780" y="4719968"/>
            <a:ext cx="288032" cy="293208"/>
          </a:xfrm>
          <a:prstGeom prst="line">
            <a:avLst/>
          </a:prstGeom>
          <a:ln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7639" y="3140968"/>
            <a:ext cx="288032" cy="29320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24277" y="3934085"/>
            <a:ext cx="288032" cy="293208"/>
          </a:xfrm>
          <a:prstGeom prst="line">
            <a:avLst/>
          </a:prstGeom>
          <a:ln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16016" y="3093251"/>
            <a:ext cx="288032" cy="29320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0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Grammar</a:t>
            </a:r>
            <a:br>
              <a:rPr lang="en-US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26" y="260648"/>
            <a:ext cx="1300998" cy="864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141277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(30)</a:t>
            </a:r>
            <a:endParaRPr lang="nl-NL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48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14" y="1052736"/>
            <a:ext cx="563223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 bwMode="auto">
          <a:xfrm rot="18886016">
            <a:off x="3877411" y="4321069"/>
            <a:ext cx="751872" cy="15490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10" name="Rounded Rectangle 9"/>
          <p:cNvSpPr/>
          <p:nvPr/>
        </p:nvSpPr>
        <p:spPr bwMode="auto">
          <a:xfrm rot="18885952">
            <a:off x="3662123" y="3851072"/>
            <a:ext cx="955540" cy="166026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auxiliaries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71098" y="1594624"/>
            <a:ext cx="897667" cy="200055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vocatives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867639" y="3140968"/>
            <a:ext cx="288032" cy="29320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7970" y="4038548"/>
            <a:ext cx="288032" cy="29320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08780" y="4719968"/>
            <a:ext cx="288032" cy="293208"/>
          </a:xfrm>
          <a:prstGeom prst="line">
            <a:avLst/>
          </a:prstGeom>
          <a:ln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24277" y="3934085"/>
            <a:ext cx="288032" cy="293208"/>
          </a:xfrm>
          <a:prstGeom prst="line">
            <a:avLst/>
          </a:prstGeom>
          <a:ln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6016" y="3093251"/>
            <a:ext cx="288032" cy="29320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106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8280920" cy="1107996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8000" b="1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Grazjə</a:t>
            </a:r>
            <a:r>
              <a:rPr lang="en-US" sz="8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en-US" sz="8000" b="1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ssəgnurì</a:t>
            </a:r>
            <a:r>
              <a:rPr lang="en-US" sz="8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nl-NL" sz="8000" b="1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4448" y="63813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24D7604-88BE-4917-A8FE-C214CD65E8D2}" type="slidenum">
              <a:rPr lang="nl-NL"/>
              <a:pPr/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6408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Minimalist method</a:t>
            </a:r>
            <a:br>
              <a:rPr lang="en-US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68760"/>
            <a:ext cx="8382000" cy="415056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Minimalist “method”				   	</a:t>
            </a:r>
          </a:p>
          <a:p>
            <a:pPr lvl="1"/>
            <a:r>
              <a:rPr lang="en-US" dirty="0" smtClean="0"/>
              <a:t>Occam’s razor: Postulate only what is conceptually necessary (if we are not sure something is really there, we are not allowed to postulate it)</a:t>
            </a:r>
          </a:p>
          <a:p>
            <a:pPr marL="517525" lvl="1" indent="0">
              <a:buNone/>
            </a:pPr>
            <a:endParaRPr lang="en-US" dirty="0" smtClean="0"/>
          </a:p>
          <a:p>
            <a:pPr lvl="1"/>
            <a:r>
              <a:rPr lang="en-US" i="1" dirty="0" smtClean="0"/>
              <a:t>Inclusiveness condition</a:t>
            </a:r>
          </a:p>
          <a:p>
            <a:pPr marL="517525" lvl="1" indent="0">
              <a:buNone/>
            </a:pPr>
            <a:r>
              <a:rPr lang="en-US" dirty="0"/>
              <a:t>No new features are introduced by </a:t>
            </a:r>
            <a:r>
              <a:rPr lang="en-US" dirty="0" smtClean="0"/>
              <a:t>C</a:t>
            </a:r>
            <a:r>
              <a:rPr lang="en-US" sz="1700" dirty="0" smtClean="0"/>
              <a:t>HL </a:t>
            </a:r>
            <a:r>
              <a:rPr lang="en-US" sz="2100" dirty="0">
                <a:solidFill>
                  <a:srgbClr val="000000"/>
                </a:solidFill>
              </a:rPr>
              <a:t>[Chomsky 2000: </a:t>
            </a:r>
            <a:r>
              <a:rPr lang="en-US" sz="2100" dirty="0" smtClean="0">
                <a:solidFill>
                  <a:srgbClr val="000000"/>
                </a:solidFill>
              </a:rPr>
              <a:t>113]</a:t>
            </a:r>
          </a:p>
          <a:p>
            <a:pPr marL="517525" lvl="1" indent="0">
              <a:buNone/>
            </a:pPr>
            <a:endParaRPr lang="en-US" dirty="0"/>
          </a:p>
          <a:p>
            <a:pPr lvl="1"/>
            <a:r>
              <a:rPr lang="en-US" dirty="0" smtClean="0"/>
              <a:t>Eliminate from Narrow </a:t>
            </a:r>
            <a:r>
              <a:rPr lang="en-US" dirty="0"/>
              <a:t>S</a:t>
            </a:r>
            <a:r>
              <a:rPr lang="en-US" dirty="0" smtClean="0"/>
              <a:t>yntax everything that is not readable at the interface (see Agree and valuation/deletion)</a:t>
            </a:r>
          </a:p>
          <a:p>
            <a:pPr marL="517525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783960" y="6488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4433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196752"/>
            <a:ext cx="8367464" cy="4362733"/>
          </a:xfrm>
        </p:spPr>
        <p:txBody>
          <a:bodyPr/>
          <a:lstStyle/>
          <a:p>
            <a:r>
              <a:rPr lang="en-US" sz="1500" b="1" dirty="0" err="1" smtClean="0"/>
              <a:t>Alber</a:t>
            </a:r>
            <a:r>
              <a:rPr lang="en-US" sz="1500" b="1" dirty="0" smtClean="0"/>
              <a:t>, Birgit. </a:t>
            </a:r>
            <a:r>
              <a:rPr lang="en-US" sz="1500" dirty="0" smtClean="0"/>
              <a:t>2010. </a:t>
            </a:r>
            <a:r>
              <a:rPr lang="en-US" sz="1500" dirty="0"/>
              <a:t>A</a:t>
            </a:r>
            <a:r>
              <a:rPr lang="en-US" sz="1500" dirty="0" smtClean="0"/>
              <a:t>n </a:t>
            </a:r>
            <a:r>
              <a:rPr lang="en-US" sz="1500" dirty="0"/>
              <a:t>Exploration of Truncation in </a:t>
            </a:r>
            <a:r>
              <a:rPr lang="en-US" sz="1500" dirty="0" smtClean="0"/>
              <a:t>Italian</a:t>
            </a:r>
            <a:r>
              <a:rPr lang="en-US" sz="1500" dirty="0"/>
              <a:t>.</a:t>
            </a:r>
            <a:r>
              <a:rPr lang="en-US" sz="1500" dirty="0" smtClean="0"/>
              <a:t> </a:t>
            </a:r>
            <a:r>
              <a:rPr lang="en-US" sz="1500" dirty="0"/>
              <a:t>In </a:t>
            </a:r>
            <a:r>
              <a:rPr lang="en-US" sz="1500" i="1" dirty="0"/>
              <a:t>Working Papers in Linguistics</a:t>
            </a:r>
            <a:r>
              <a:rPr lang="en-US" sz="1500" dirty="0"/>
              <a:t> vol. 3: 1-30, ed. P. </a:t>
            </a:r>
            <a:r>
              <a:rPr lang="en-US" sz="1500" dirty="0" err="1"/>
              <a:t>Staroverov</a:t>
            </a:r>
            <a:r>
              <a:rPr lang="en-US" sz="1500" dirty="0"/>
              <a:t>,  D. </a:t>
            </a:r>
            <a:r>
              <a:rPr lang="en-US" sz="1500" dirty="0" err="1"/>
              <a:t>Altshuler</a:t>
            </a:r>
            <a:r>
              <a:rPr lang="en-US" sz="1500" dirty="0"/>
              <a:t>, A. Braver, C. </a:t>
            </a:r>
            <a:r>
              <a:rPr lang="en-US" sz="1500" dirty="0" err="1"/>
              <a:t>Fasola</a:t>
            </a:r>
            <a:r>
              <a:rPr lang="en-US" sz="1500" dirty="0"/>
              <a:t>, and S. Murray. New Brunswick, NJ: LGSA. </a:t>
            </a:r>
            <a:endParaRPr lang="en-US" sz="1500" b="1" dirty="0" smtClean="0"/>
          </a:p>
          <a:p>
            <a:r>
              <a:rPr lang="en-US" sz="1500" b="1" dirty="0" err="1" smtClean="0"/>
              <a:t>Cennamo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Michela</a:t>
            </a:r>
            <a:r>
              <a:rPr lang="en-US" sz="1500" b="1" dirty="0" smtClean="0"/>
              <a:t>. </a:t>
            </a:r>
            <a:r>
              <a:rPr lang="en-US" sz="1500" dirty="0" smtClean="0"/>
              <a:t>2001. </a:t>
            </a:r>
            <a:r>
              <a:rPr lang="en-US" sz="1500" dirty="0" err="1" smtClean="0"/>
              <a:t>L’inaccusatività</a:t>
            </a:r>
            <a:r>
              <a:rPr lang="en-US" sz="1500" dirty="0" smtClean="0"/>
              <a:t> in </a:t>
            </a:r>
            <a:r>
              <a:rPr lang="en-US" sz="1500" dirty="0" err="1" smtClean="0"/>
              <a:t>alcune</a:t>
            </a:r>
            <a:r>
              <a:rPr lang="en-US" sz="1500" dirty="0" smtClean="0"/>
              <a:t> </a:t>
            </a:r>
            <a:r>
              <a:rPr lang="en-US" sz="1500" dirty="0" err="1" smtClean="0"/>
              <a:t>varietà</a:t>
            </a:r>
            <a:r>
              <a:rPr lang="en-US" sz="1500" dirty="0" smtClean="0"/>
              <a:t> </a:t>
            </a:r>
            <a:r>
              <a:rPr lang="en-US" sz="1500" dirty="0" err="1" smtClean="0"/>
              <a:t>campane</a:t>
            </a:r>
            <a:r>
              <a:rPr lang="en-US" sz="1500" dirty="0" smtClean="0"/>
              <a:t>. </a:t>
            </a:r>
            <a:r>
              <a:rPr lang="en-US" sz="1500" dirty="0" err="1" smtClean="0"/>
              <a:t>Teoria</a:t>
            </a:r>
            <a:r>
              <a:rPr lang="en-US" sz="1500" dirty="0" smtClean="0"/>
              <a:t> e </a:t>
            </a:r>
            <a:r>
              <a:rPr lang="en-US" sz="1500" dirty="0" err="1" smtClean="0"/>
              <a:t>dati</a:t>
            </a:r>
            <a:r>
              <a:rPr lang="en-US" sz="1500" dirty="0" smtClean="0"/>
              <a:t> a </a:t>
            </a:r>
            <a:r>
              <a:rPr lang="en-US" sz="1500" dirty="0" err="1" smtClean="0"/>
              <a:t>confronto</a:t>
            </a:r>
            <a:r>
              <a:rPr lang="en-US" sz="1500" dirty="0" smtClean="0"/>
              <a:t>. </a:t>
            </a:r>
            <a:r>
              <a:rPr lang="en-US" sz="1500" i="1" dirty="0" err="1" smtClean="0"/>
              <a:t>Atti</a:t>
            </a:r>
            <a:r>
              <a:rPr lang="en-US" sz="1500" i="1" dirty="0" smtClean="0"/>
              <a:t> del XXXIII </a:t>
            </a:r>
            <a:r>
              <a:rPr lang="en-US" sz="1500" i="1" dirty="0" err="1" smtClean="0"/>
              <a:t>convegno</a:t>
            </a:r>
            <a:r>
              <a:rPr lang="en-US" sz="1500" i="1" dirty="0" smtClean="0"/>
              <a:t> SLI, </a:t>
            </a:r>
            <a:r>
              <a:rPr lang="en-US" sz="1500" dirty="0" smtClean="0"/>
              <a:t>419-444.</a:t>
            </a:r>
          </a:p>
          <a:p>
            <a:r>
              <a:rPr lang="en-US" sz="1500" b="1" dirty="0" smtClean="0"/>
              <a:t>Chomsky, Noam. </a:t>
            </a:r>
            <a:r>
              <a:rPr lang="en-US" sz="1500" dirty="0" smtClean="0"/>
              <a:t>1995. </a:t>
            </a:r>
            <a:r>
              <a:rPr lang="en-US" sz="1500" i="1" dirty="0" smtClean="0"/>
              <a:t>The Minimalist Program.</a:t>
            </a:r>
            <a:r>
              <a:rPr lang="en-US" sz="1500" dirty="0" smtClean="0"/>
              <a:t> MIT Press.</a:t>
            </a:r>
            <a:endParaRPr lang="en-US" sz="1500" b="1" dirty="0" smtClean="0"/>
          </a:p>
          <a:p>
            <a:r>
              <a:rPr lang="en-US" sz="1500" b="1" dirty="0" smtClean="0"/>
              <a:t>Chomsky</a:t>
            </a:r>
            <a:r>
              <a:rPr lang="en-US" sz="1500" b="1" dirty="0"/>
              <a:t>, </a:t>
            </a:r>
            <a:r>
              <a:rPr lang="en-US" sz="1500" b="1" dirty="0" smtClean="0"/>
              <a:t>Noam.</a:t>
            </a:r>
            <a:r>
              <a:rPr lang="en-US" sz="1500" dirty="0" smtClean="0"/>
              <a:t> </a:t>
            </a:r>
            <a:r>
              <a:rPr lang="en-US" sz="1500" dirty="0"/>
              <a:t>2000. ‘Minimalist inquiries: The framework’. </a:t>
            </a:r>
            <a:r>
              <a:rPr lang="en-US" sz="1500" i="1" dirty="0"/>
              <a:t>In Step by Step. Essays on Minimalist Syntax in Honor of Howard </a:t>
            </a:r>
            <a:r>
              <a:rPr lang="en-US" sz="1500" i="1" dirty="0" err="1"/>
              <a:t>Lasnik</a:t>
            </a:r>
            <a:r>
              <a:rPr lang="en-US" sz="1500" dirty="0"/>
              <a:t>, R. Martin et al (eds.), 89–155. Cambridge MA: The</a:t>
            </a:r>
            <a:r>
              <a:rPr lang="en-US" sz="1500" i="1" dirty="0"/>
              <a:t> </a:t>
            </a:r>
            <a:r>
              <a:rPr lang="en-US" sz="1500" dirty="0"/>
              <a:t>MIT Press.</a:t>
            </a:r>
            <a:r>
              <a:rPr lang="en-US" sz="1500" b="1" dirty="0"/>
              <a:t> </a:t>
            </a:r>
            <a:r>
              <a:rPr lang="en-US" sz="1500" dirty="0" smtClean="0"/>
              <a:t>D’Alessandro &amp; Scheer (forth.)</a:t>
            </a:r>
            <a:endParaRPr lang="nl-NL" sz="1500" dirty="0"/>
          </a:p>
          <a:p>
            <a:r>
              <a:rPr lang="en-US" sz="1500" b="1" dirty="0" smtClean="0"/>
              <a:t>D’Alessandro</a:t>
            </a:r>
            <a:r>
              <a:rPr lang="en-US" sz="1500" dirty="0" smtClean="0"/>
              <a:t>, </a:t>
            </a:r>
            <a:r>
              <a:rPr lang="en-US" sz="1500" b="1" dirty="0" smtClean="0"/>
              <a:t>Roberta. </a:t>
            </a:r>
            <a:r>
              <a:rPr lang="en-US" sz="1500" dirty="0" smtClean="0"/>
              <a:t>2013. Merging Probes. </a:t>
            </a:r>
            <a:r>
              <a:rPr lang="en-US" sz="1500" dirty="0" err="1" smtClean="0"/>
              <a:t>Ms</a:t>
            </a:r>
            <a:r>
              <a:rPr lang="en-US" sz="1500" dirty="0" smtClean="0"/>
              <a:t>, Leiden University.</a:t>
            </a:r>
          </a:p>
          <a:p>
            <a:r>
              <a:rPr lang="en-US" sz="1500" dirty="0"/>
              <a:t>Vocatives in Southern Italian and the syntax-prosody interface. </a:t>
            </a:r>
            <a:r>
              <a:rPr lang="en-US" sz="1500" dirty="0" err="1"/>
              <a:t>Ms</a:t>
            </a:r>
            <a:r>
              <a:rPr lang="en-US" sz="1500" dirty="0"/>
              <a:t>, Leiden University and </a:t>
            </a:r>
            <a:r>
              <a:rPr lang="en-US" sz="1500" dirty="0" err="1"/>
              <a:t>Meertens</a:t>
            </a:r>
            <a:r>
              <a:rPr lang="en-US" sz="1500" dirty="0"/>
              <a:t> </a:t>
            </a:r>
            <a:r>
              <a:rPr lang="en-US" sz="1500" dirty="0" err="1" smtClean="0"/>
              <a:t>Instituut</a:t>
            </a:r>
            <a:r>
              <a:rPr lang="en-US" sz="1500" dirty="0" smtClean="0"/>
              <a:t>.</a:t>
            </a:r>
          </a:p>
          <a:p>
            <a:pPr lvl="0"/>
            <a:r>
              <a:rPr lang="en-US" sz="1500" b="1" dirty="0" smtClean="0"/>
              <a:t>D’Alessandro</a:t>
            </a:r>
            <a:r>
              <a:rPr lang="en-US" sz="1500" b="1" dirty="0"/>
              <a:t>, Roberta &amp; Marc Van Oostendorp.</a:t>
            </a:r>
            <a:r>
              <a:rPr lang="en-US" sz="1500" dirty="0"/>
              <a:t>  </a:t>
            </a:r>
            <a:r>
              <a:rPr lang="en-US" sz="1500" dirty="0" smtClean="0"/>
              <a:t>2013. </a:t>
            </a:r>
            <a:r>
              <a:rPr lang="en-US" sz="1500" dirty="0"/>
              <a:t>A </a:t>
            </a:r>
            <a:r>
              <a:rPr lang="en-US" sz="1500" dirty="0" smtClean="0"/>
              <a:t>two-plane model for language architecture. </a:t>
            </a:r>
            <a:r>
              <a:rPr lang="en-US" sz="1500" dirty="0" err="1" smtClean="0"/>
              <a:t>Ms</a:t>
            </a:r>
            <a:r>
              <a:rPr lang="en-US" sz="1500" dirty="0" smtClean="0"/>
              <a:t>, Leiden University and </a:t>
            </a:r>
            <a:r>
              <a:rPr lang="en-US" sz="1500" dirty="0" err="1" smtClean="0"/>
              <a:t>Meertens</a:t>
            </a:r>
            <a:r>
              <a:rPr lang="en-US" sz="1500" dirty="0" smtClean="0"/>
              <a:t> </a:t>
            </a:r>
            <a:r>
              <a:rPr lang="en-US" sz="1500" dirty="0" err="1" smtClean="0"/>
              <a:t>Instituut</a:t>
            </a:r>
            <a:r>
              <a:rPr lang="en-US" sz="1500" dirty="0" smtClean="0"/>
              <a:t>.</a:t>
            </a:r>
          </a:p>
          <a:p>
            <a:r>
              <a:rPr lang="en-US" sz="1500" b="1" dirty="0"/>
              <a:t>D’Alessandro, Roberta and Adam Ledgeway. </a:t>
            </a:r>
            <a:r>
              <a:rPr lang="en-US" sz="1500" dirty="0"/>
              <a:t>2010. The Abruzzese T-v system: feature spreading and the double auxiliary construction. In </a:t>
            </a:r>
            <a:r>
              <a:rPr lang="en-US" sz="1500" i="1" dirty="0"/>
              <a:t>Syntactic variation. The dialects of Italy</a:t>
            </a:r>
            <a:r>
              <a:rPr lang="en-US" sz="1500" dirty="0"/>
              <a:t>, </a:t>
            </a:r>
            <a:r>
              <a:rPr lang="en-US" sz="1500" dirty="0" err="1"/>
              <a:t>eds</a:t>
            </a:r>
            <a:r>
              <a:rPr lang="en-US" sz="1500" dirty="0"/>
              <a:t> Roberta D’Alessandro, Adam Ledgeway and Ian Roberts, 201-209. Cambridge: Cambridge University Press</a:t>
            </a:r>
            <a:r>
              <a:rPr lang="en-US" sz="1500" dirty="0" smtClean="0"/>
              <a:t>.</a:t>
            </a:r>
          </a:p>
          <a:p>
            <a:r>
              <a:rPr lang="en-US" sz="1500" b="1" dirty="0" smtClean="0"/>
              <a:t>D’Alessandro, Roberta  &amp; Ian Roberts</a:t>
            </a:r>
            <a:r>
              <a:rPr lang="en-US" sz="1500" dirty="0" smtClean="0"/>
              <a:t>. 2010. Past </a:t>
            </a:r>
            <a:r>
              <a:rPr lang="en-US" sz="1500" dirty="0"/>
              <a:t>participle agreement in Abruzzese: split auxiliary selection and the null-subject parameter. </a:t>
            </a:r>
            <a:r>
              <a:rPr lang="en-US" sz="1500" i="1" dirty="0"/>
              <a:t>Natural Language and Linguistics Theory</a:t>
            </a:r>
            <a:r>
              <a:rPr lang="en-US" sz="1500" dirty="0"/>
              <a:t> 28: 41-72. </a:t>
            </a:r>
            <a:endParaRPr lang="en-US" sz="1500" dirty="0" smtClean="0"/>
          </a:p>
          <a:p>
            <a:r>
              <a:rPr lang="en-US" sz="1500" b="1" dirty="0"/>
              <a:t>D’Alessandro, Roberta &amp; T. Scheer. </a:t>
            </a:r>
            <a:r>
              <a:rPr lang="en-US" sz="1500" dirty="0"/>
              <a:t>(forth.) Modular PIC. </a:t>
            </a:r>
            <a:r>
              <a:rPr lang="en-US" sz="1500" i="1" dirty="0"/>
              <a:t>Linguistic Inquiry</a:t>
            </a:r>
            <a:r>
              <a:rPr lang="en-US" sz="1500" i="1" dirty="0" smtClean="0"/>
              <a:t>.</a:t>
            </a:r>
            <a:endParaRPr lang="nl-NL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7670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 </a:t>
            </a:r>
            <a:r>
              <a:rPr lang="en-US" sz="2000" dirty="0" smtClean="0"/>
              <a:t>(cont’d)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052736"/>
            <a:ext cx="8367464" cy="4616648"/>
          </a:xfrm>
        </p:spPr>
        <p:txBody>
          <a:bodyPr/>
          <a:lstStyle/>
          <a:p>
            <a:r>
              <a:rPr lang="en-US" sz="1500" b="1" dirty="0"/>
              <a:t>Manzini, Rita &amp; Leonardo Savoia.</a:t>
            </a:r>
            <a:r>
              <a:rPr lang="en-US" sz="1500" dirty="0"/>
              <a:t> 2005. </a:t>
            </a:r>
            <a:r>
              <a:rPr lang="en-US" sz="1500" i="1" dirty="0"/>
              <a:t>I </a:t>
            </a:r>
            <a:r>
              <a:rPr lang="en-US" sz="1500" i="1" dirty="0" err="1"/>
              <a:t>dialetti</a:t>
            </a:r>
            <a:r>
              <a:rPr lang="en-US" sz="1500" i="1" dirty="0"/>
              <a:t> </a:t>
            </a:r>
            <a:r>
              <a:rPr lang="en-US" sz="1500" i="1" dirty="0" err="1"/>
              <a:t>italiani</a:t>
            </a:r>
            <a:r>
              <a:rPr lang="en-US" sz="1500" i="1" dirty="0"/>
              <a:t> e </a:t>
            </a:r>
            <a:r>
              <a:rPr lang="en-US" sz="1500" i="1" dirty="0" err="1"/>
              <a:t>romanci</a:t>
            </a:r>
            <a:r>
              <a:rPr lang="en-US" sz="1500" dirty="0"/>
              <a:t>. Alessandria: </a:t>
            </a:r>
            <a:r>
              <a:rPr lang="en-US" sz="1500" dirty="0" err="1"/>
              <a:t>Edizioni</a:t>
            </a:r>
            <a:r>
              <a:rPr lang="en-US" sz="1500" dirty="0"/>
              <a:t> </a:t>
            </a:r>
            <a:r>
              <a:rPr lang="en-US" sz="1500" dirty="0" err="1"/>
              <a:t>dell’Orso</a:t>
            </a:r>
            <a:r>
              <a:rPr lang="en-US" sz="1500" dirty="0"/>
              <a:t>.</a:t>
            </a:r>
          </a:p>
          <a:p>
            <a:r>
              <a:rPr lang="en-US" sz="1500" b="1" dirty="0"/>
              <a:t>Manzini, Rita &amp; Leonardo Savoia. </a:t>
            </a:r>
            <a:r>
              <a:rPr lang="en-US" sz="1500" dirty="0"/>
              <a:t>2007.  M. R., and Savoia, L. M. (2007). A Unification of Morphology and Syntax. Studies in Romance and Albanian Dialects. London: Routledge</a:t>
            </a:r>
            <a:r>
              <a:rPr lang="en-US" sz="1500" dirty="0" smtClean="0"/>
              <a:t>.</a:t>
            </a:r>
            <a:endParaRPr lang="it-IT" sz="1500" b="1" dirty="0" smtClean="0"/>
          </a:p>
          <a:p>
            <a:r>
              <a:rPr lang="it-IT" sz="1500" b="1" dirty="0" smtClean="0"/>
              <a:t>Poletto, Cecilia. </a:t>
            </a:r>
            <a:r>
              <a:rPr lang="it-IT" sz="1500" dirty="0" smtClean="0"/>
              <a:t>2000. </a:t>
            </a:r>
            <a:r>
              <a:rPr lang="it-IT" sz="1500" i="1" dirty="0" smtClean="0"/>
              <a:t>The higher functional field.</a:t>
            </a:r>
            <a:r>
              <a:rPr lang="it-IT" sz="1500" dirty="0" smtClean="0"/>
              <a:t> Oxford University Press.</a:t>
            </a:r>
            <a:endParaRPr lang="it-IT" sz="1500" b="1" dirty="0" smtClean="0"/>
          </a:p>
          <a:p>
            <a:r>
              <a:rPr lang="it-IT" sz="1500" b="1" dirty="0" smtClean="0"/>
              <a:t>Renzi</a:t>
            </a:r>
            <a:r>
              <a:rPr lang="it-IT" sz="1500" b="1" dirty="0"/>
              <a:t>, Lorenzo and Laura Vanelli. </a:t>
            </a:r>
            <a:r>
              <a:rPr lang="it-IT" sz="1500" dirty="0"/>
              <a:t>1983. I pronomi soggetto in alcune varietà romanze.  In </a:t>
            </a:r>
            <a:r>
              <a:rPr lang="it-IT" sz="1500" i="1" dirty="0"/>
              <a:t>Scritti </a:t>
            </a:r>
            <a:endParaRPr lang="nl-NL" sz="1500" dirty="0"/>
          </a:p>
          <a:p>
            <a:r>
              <a:rPr lang="it-IT" sz="1500" i="1" dirty="0"/>
              <a:t>linguistici in onore di Giovan Battista Pellegrini</a:t>
            </a:r>
            <a:r>
              <a:rPr lang="it-IT" sz="1500" dirty="0"/>
              <a:t>. Pisa: Pacini. </a:t>
            </a:r>
            <a:r>
              <a:rPr lang="en-US" sz="1500" dirty="0"/>
              <a:t>121-145</a:t>
            </a:r>
            <a:r>
              <a:rPr lang="en-US" sz="1500" dirty="0" smtClean="0"/>
              <a:t>.</a:t>
            </a:r>
            <a:endParaRPr lang="en-US" sz="1500" dirty="0"/>
          </a:p>
          <a:p>
            <a:r>
              <a:rPr lang="en-US" sz="1500" b="1" dirty="0" err="1" smtClean="0"/>
              <a:t>Rizzi</a:t>
            </a:r>
            <a:r>
              <a:rPr lang="en-US" sz="1500" b="1" dirty="0" smtClean="0"/>
              <a:t>, Luigi. </a:t>
            </a:r>
            <a:r>
              <a:rPr lang="en-US" sz="1500" dirty="0"/>
              <a:t>1986.</a:t>
            </a:r>
            <a:r>
              <a:rPr lang="en-US" sz="1500" b="1" dirty="0"/>
              <a:t> </a:t>
            </a:r>
            <a:r>
              <a:rPr lang="en-US" sz="1500" dirty="0" smtClean="0"/>
              <a:t>On </a:t>
            </a:r>
            <a:r>
              <a:rPr lang="en-US" sz="1500" dirty="0"/>
              <a:t>the Status of Subject Clitics in Romance", in Studies in Romance Linguistics, O. </a:t>
            </a:r>
            <a:r>
              <a:rPr lang="en-US" sz="1500" dirty="0" err="1" smtClean="0"/>
              <a:t>Jaeggli</a:t>
            </a:r>
            <a:r>
              <a:rPr lang="en-US" sz="1500" dirty="0" smtClean="0"/>
              <a:t> </a:t>
            </a:r>
            <a:r>
              <a:rPr lang="en-US" sz="1500" dirty="0"/>
              <a:t>and C. Silva </a:t>
            </a:r>
            <a:r>
              <a:rPr lang="en-US" sz="1500" dirty="0" err="1"/>
              <a:t>Corvalan</a:t>
            </a:r>
            <a:r>
              <a:rPr lang="en-US" sz="1500" dirty="0"/>
              <a:t>, eds., </a:t>
            </a:r>
            <a:r>
              <a:rPr lang="en-US" sz="1500" dirty="0" err="1"/>
              <a:t>Foris</a:t>
            </a:r>
            <a:r>
              <a:rPr lang="en-US" sz="1500" dirty="0"/>
              <a:t> Publications, Dordrecht</a:t>
            </a:r>
            <a:r>
              <a:rPr lang="en-US" sz="1500" dirty="0" smtClean="0"/>
              <a:t>.</a:t>
            </a:r>
          </a:p>
          <a:p>
            <a:r>
              <a:rPr lang="en-US" sz="1500" b="1" dirty="0" smtClean="0"/>
              <a:t>Roberts, Ian</a:t>
            </a:r>
            <a:r>
              <a:rPr lang="en-US" sz="1500" dirty="0" smtClean="0"/>
              <a:t>. 2010. </a:t>
            </a:r>
            <a:r>
              <a:rPr lang="en-US" sz="1500" i="1" dirty="0" smtClean="0"/>
              <a:t>Agreement </a:t>
            </a:r>
            <a:r>
              <a:rPr lang="en-US" sz="1500" i="1" dirty="0"/>
              <a:t>and Head Movement. Linguistic Inquiry Monograph 59.</a:t>
            </a:r>
            <a:r>
              <a:rPr lang="en-US" sz="1500" dirty="0"/>
              <a:t> Cambridge, Mass: MIT Press. </a:t>
            </a:r>
            <a:endParaRPr lang="en-US" sz="1500" dirty="0" smtClean="0"/>
          </a:p>
          <a:p>
            <a:pPr lvl="0"/>
            <a:r>
              <a:rPr lang="en-US" sz="1500" b="1" dirty="0" smtClean="0"/>
              <a:t>Torcolacci, Giuseppe</a:t>
            </a:r>
            <a:r>
              <a:rPr lang="en-US" sz="1500" dirty="0" smtClean="0"/>
              <a:t>. 2014a. The </a:t>
            </a:r>
            <a:r>
              <a:rPr lang="en-US" sz="1500" dirty="0"/>
              <a:t>m-marking of </a:t>
            </a:r>
            <a:r>
              <a:rPr lang="el-GR" sz="1500" dirty="0"/>
              <a:t>φ</a:t>
            </a:r>
            <a:r>
              <a:rPr lang="en-US" sz="1500" dirty="0"/>
              <a:t>. Evidence from perfective auxiliaries in Southern Italian </a:t>
            </a:r>
            <a:r>
              <a:rPr lang="en-US" sz="1500" dirty="0" smtClean="0"/>
              <a:t>dialects</a:t>
            </a:r>
            <a:r>
              <a:rPr lang="en-US" sz="1500" i="1" dirty="0" smtClean="0"/>
              <a:t>. </a:t>
            </a:r>
            <a:r>
              <a:rPr lang="en-US" sz="1500" i="1" dirty="0"/>
              <a:t>Proceedings of LSRL44</a:t>
            </a:r>
            <a:r>
              <a:rPr lang="en-US" sz="1500" dirty="0"/>
              <a:t>, University of London, ON. </a:t>
            </a:r>
            <a:endParaRPr lang="en-US" sz="1500" dirty="0" smtClean="0"/>
          </a:p>
          <a:p>
            <a:pPr lvl="0"/>
            <a:r>
              <a:rPr lang="it-IT" sz="1500" b="1" dirty="0" smtClean="0"/>
              <a:t>Torcolacci, Giuseppe</a:t>
            </a:r>
            <a:r>
              <a:rPr lang="it-IT" sz="1500" dirty="0" smtClean="0"/>
              <a:t>. 2014b. Il </a:t>
            </a:r>
            <a:r>
              <a:rPr lang="it-IT" sz="1500" dirty="0"/>
              <a:t>Raddoppiamento Fonosintattico e la codifica di tratti morfosintattici. </a:t>
            </a:r>
            <a:r>
              <a:rPr lang="en-US" sz="1500" dirty="0"/>
              <a:t>Il </a:t>
            </a:r>
            <a:r>
              <a:rPr lang="en-US" sz="1500" dirty="0" err="1"/>
              <a:t>caso</a:t>
            </a:r>
            <a:r>
              <a:rPr lang="en-US" sz="1500" dirty="0"/>
              <a:t> </a:t>
            </a:r>
            <a:r>
              <a:rPr lang="en-US" sz="1500" dirty="0" err="1"/>
              <a:t>dei</a:t>
            </a:r>
            <a:r>
              <a:rPr lang="en-US" sz="1500" dirty="0"/>
              <a:t> </a:t>
            </a:r>
            <a:r>
              <a:rPr lang="en-US" sz="1500" dirty="0" err="1"/>
              <a:t>dialetti</a:t>
            </a:r>
            <a:r>
              <a:rPr lang="en-US" sz="1500" dirty="0"/>
              <a:t> </a:t>
            </a:r>
            <a:r>
              <a:rPr lang="en-US" sz="1500" dirty="0" err="1"/>
              <a:t>italiani</a:t>
            </a:r>
            <a:r>
              <a:rPr lang="en-US" sz="1500" dirty="0"/>
              <a:t> </a:t>
            </a:r>
            <a:r>
              <a:rPr lang="en-US" sz="1500" dirty="0" err="1"/>
              <a:t>meridionali</a:t>
            </a:r>
            <a:r>
              <a:rPr lang="en-US" sz="1500" dirty="0"/>
              <a:t>’. </a:t>
            </a:r>
            <a:r>
              <a:rPr lang="en-US" sz="1500" i="1" dirty="0" err="1"/>
              <a:t>L’Italia</a:t>
            </a:r>
            <a:r>
              <a:rPr lang="en-US" sz="1500" i="1" dirty="0"/>
              <a:t> </a:t>
            </a:r>
            <a:r>
              <a:rPr lang="en-US" sz="1500" i="1" dirty="0" err="1"/>
              <a:t>Dialettale</a:t>
            </a:r>
            <a:r>
              <a:rPr lang="en-US" sz="1500" i="1" dirty="0"/>
              <a:t> </a:t>
            </a:r>
            <a:r>
              <a:rPr lang="en-US" sz="1500" dirty="0"/>
              <a:t>75</a:t>
            </a:r>
            <a:r>
              <a:rPr lang="en-US" sz="1500" dirty="0" smtClean="0"/>
              <a:t>.</a:t>
            </a:r>
          </a:p>
          <a:p>
            <a:pPr lvl="0"/>
            <a:r>
              <a:rPr lang="it-IT" sz="1500" b="1" dirty="0"/>
              <a:t>Torcolacci, </a:t>
            </a:r>
            <a:r>
              <a:rPr lang="it-IT" sz="1500" b="1" dirty="0" smtClean="0"/>
              <a:t>Giuseppe. </a:t>
            </a:r>
            <a:r>
              <a:rPr lang="it-IT" sz="1500" dirty="0" smtClean="0"/>
              <a:t>2014c. Sulla </a:t>
            </a:r>
            <a:r>
              <a:rPr lang="it-IT" sz="1500" dirty="0"/>
              <a:t>natura degli ausiliari perfettivi di terza persona nelle varietà italo-romanze </a:t>
            </a:r>
            <a:r>
              <a:rPr lang="it-IT" sz="1500" dirty="0" smtClean="0"/>
              <a:t>meridionali</a:t>
            </a:r>
            <a:r>
              <a:rPr lang="it-IT" sz="1500" dirty="0"/>
              <a:t>.</a:t>
            </a:r>
            <a:r>
              <a:rPr lang="it-IT" sz="1500" dirty="0" smtClean="0"/>
              <a:t> </a:t>
            </a:r>
            <a:r>
              <a:rPr lang="it-IT" sz="1500" i="1" dirty="0"/>
              <a:t>Proceedings of CILPR27</a:t>
            </a:r>
            <a:r>
              <a:rPr lang="it-IT" sz="1500" dirty="0"/>
              <a:t>, University of </a:t>
            </a:r>
            <a:r>
              <a:rPr lang="it-IT" sz="1500" dirty="0" smtClean="0"/>
              <a:t>Nancy.</a:t>
            </a:r>
          </a:p>
          <a:p>
            <a:pPr lvl="0"/>
            <a:r>
              <a:rPr lang="en-US" sz="1500" b="1" dirty="0" err="1" smtClean="0"/>
              <a:t>Vanrell</a:t>
            </a:r>
            <a:r>
              <a:rPr lang="en-US" sz="1500" b="1" dirty="0" smtClean="0"/>
              <a:t>, Maria del Mar &amp; Teresa </a:t>
            </a:r>
            <a:r>
              <a:rPr lang="en-US" sz="1500" b="1" dirty="0" err="1" smtClean="0"/>
              <a:t>Cabré</a:t>
            </a:r>
            <a:r>
              <a:rPr lang="en-US" sz="1500" b="1" dirty="0" smtClean="0"/>
              <a:t>. </a:t>
            </a:r>
            <a:r>
              <a:rPr lang="en-US" sz="1500" dirty="0" smtClean="0"/>
              <a:t>2011. </a:t>
            </a:r>
            <a:r>
              <a:rPr lang="it-IT" sz="1500" dirty="0"/>
              <a:t>, Troncamento e intonazione dei vocativi in Italia centromeridionale, in </a:t>
            </a:r>
            <a:r>
              <a:rPr lang="it-IT" sz="1500" dirty="0" smtClean="0"/>
              <a:t>Contesto </a:t>
            </a:r>
            <a:r>
              <a:rPr lang="it-IT" sz="1500" dirty="0"/>
              <a:t>comunicativo e variabilità nella produzione e percezione della lingua, Atti del 7 convegno AISV </a:t>
            </a:r>
            <a:r>
              <a:rPr lang="it-IT" sz="1500" dirty="0" smtClean="0"/>
              <a:t>(</a:t>
            </a:r>
            <a:r>
              <a:rPr lang="it-IT" sz="1500" dirty="0"/>
              <a:t>26-28 gennaio 2011, Lecce) (B. Gili-Fivela, A. Stella, L. Garrapa &amp; M. Grimaldi, editors), Roma: </a:t>
            </a:r>
            <a:r>
              <a:rPr lang="it-IT" sz="1500" dirty="0" smtClean="0"/>
              <a:t>Bulzoni.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8850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Strong Minimalist Thesis</a:t>
            </a:r>
            <a:br>
              <a:rPr lang="en-US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80728"/>
            <a:ext cx="8511480" cy="443860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Reversing the point of view</a:t>
            </a:r>
          </a:p>
          <a:p>
            <a:pPr lvl="0"/>
            <a:r>
              <a:rPr lang="en-US" dirty="0" smtClean="0"/>
              <a:t>Readability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   	</a:t>
            </a:r>
          </a:p>
          <a:p>
            <a:pPr lvl="1"/>
            <a:r>
              <a:rPr lang="en-US" sz="2800" dirty="0" smtClean="0"/>
              <a:t>“</a:t>
            </a:r>
            <a:r>
              <a:rPr lang="en-US" sz="2800" dirty="0"/>
              <a:t>We propose that the answer is that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 instructs syntax</a:t>
            </a:r>
            <a:r>
              <a:rPr lang="en-US" sz="2800" dirty="0"/>
              <a:t> on FI conditions for any expression π that syntax will produce. Therefore, phonologically relevant chunks can and must be reflected in syntax</a:t>
            </a:r>
            <a:r>
              <a:rPr lang="en-US" dirty="0"/>
              <a:t>.” </a:t>
            </a:r>
            <a:r>
              <a:rPr lang="en-US" sz="1900" dirty="0"/>
              <a:t>[D’Alessandro &amp; Scheer </a:t>
            </a:r>
            <a:r>
              <a:rPr lang="en-US" sz="1900" dirty="0" smtClean="0"/>
              <a:t>forth.]</a:t>
            </a:r>
            <a:endParaRPr lang="en-US" sz="1900" dirty="0"/>
          </a:p>
          <a:p>
            <a:pPr marL="51752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272620" cy="2173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3960" y="6488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3680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Strong Minimalist Thesis</a:t>
            </a:r>
            <a:br>
              <a:rPr lang="en-US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908720"/>
            <a:ext cx="8511480" cy="468052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PF and LF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instruct syntax</a:t>
            </a:r>
            <a:endParaRPr lang="en-US" dirty="0"/>
          </a:p>
          <a:p>
            <a:pPr lvl="0"/>
            <a:r>
              <a:rPr lang="en-US" dirty="0" smtClean="0"/>
              <a:t>Exceptions are not (always)</a:t>
            </a:r>
          </a:p>
          <a:p>
            <a:pPr marL="0" lvl="0" indent="0">
              <a:buNone/>
            </a:pPr>
            <a:r>
              <a:rPr lang="en-US" dirty="0" smtClean="0"/>
              <a:t> such</a:t>
            </a:r>
            <a:r>
              <a:rPr lang="en-US" dirty="0"/>
              <a:t>	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“Exceptions” can help us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understand what’s in and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what’s out Narrow Syntax</a:t>
            </a:r>
          </a:p>
          <a:p>
            <a:pPr marL="0" lvl="0" indent="0">
              <a:buNone/>
            </a:pPr>
            <a:r>
              <a:rPr lang="en-US" dirty="0"/>
              <a:t>			  </a:t>
            </a:r>
            <a:r>
              <a:rPr lang="en-US" dirty="0" smtClean="0"/>
              <a:t> 	</a:t>
            </a:r>
          </a:p>
          <a:p>
            <a:pPr lvl="1"/>
            <a:r>
              <a:rPr lang="en-US" sz="2800" dirty="0" smtClean="0"/>
              <a:t>Clitics</a:t>
            </a:r>
          </a:p>
          <a:p>
            <a:pPr lvl="1"/>
            <a:r>
              <a:rPr lang="en-US" dirty="0" smtClean="0"/>
              <a:t>Subject-oriented auxiliaries</a:t>
            </a:r>
          </a:p>
          <a:p>
            <a:pPr lvl="1"/>
            <a:r>
              <a:rPr lang="en-US" dirty="0"/>
              <a:t>V</a:t>
            </a:r>
            <a:r>
              <a:rPr lang="en-US" sz="2800" dirty="0" smtClean="0"/>
              <a:t>ocatives</a:t>
            </a:r>
          </a:p>
          <a:p>
            <a:pPr marL="51752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272620" cy="2173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3960" y="6488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697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Narrow syntax. What’s in: Clitics</a:t>
            </a:r>
            <a:br>
              <a:rPr lang="en-US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268760"/>
            <a:ext cx="8511480" cy="443860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Clitics are a problem for legibility conditions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   	</a:t>
            </a:r>
          </a:p>
          <a:p>
            <a:pPr lvl="1"/>
            <a:r>
              <a:rPr lang="en-US" dirty="0"/>
              <a:t>“[…]T, C, D, and </a:t>
            </a:r>
            <a:r>
              <a:rPr lang="en-US" dirty="0" err="1"/>
              <a:t>Agr</a:t>
            </a:r>
            <a:r>
              <a:rPr lang="en-US" dirty="0"/>
              <a:t>. The first three have Interpretable features providing "instructions" at either or both interface levels. </a:t>
            </a:r>
            <a:r>
              <a:rPr lang="en-US" dirty="0" err="1"/>
              <a:t>Agr</a:t>
            </a:r>
            <a:r>
              <a:rPr lang="en-US" dirty="0"/>
              <a:t> does not; it consists of -Interpretable formal features only. We therefore have fairly direct evidence from interface relations about T, C, and D, but not </a:t>
            </a:r>
            <a:r>
              <a:rPr lang="en-US" dirty="0" err="1"/>
              <a:t>Agr</a:t>
            </a:r>
            <a:r>
              <a:rPr lang="en-US" dirty="0"/>
              <a:t>. Unlike the other functional categories, </a:t>
            </a:r>
            <a:r>
              <a:rPr lang="en-US" dirty="0" err="1"/>
              <a:t>Agr</a:t>
            </a:r>
            <a:r>
              <a:rPr lang="en-US" dirty="0"/>
              <a:t> is present only for theory-internal reasons.” </a:t>
            </a:r>
            <a:r>
              <a:rPr lang="en-US" sz="2000" dirty="0">
                <a:solidFill>
                  <a:srgbClr val="000000"/>
                </a:solidFill>
              </a:rPr>
              <a:t>[Chomsky 1995:349]</a:t>
            </a:r>
            <a:endParaRPr lang="nl-NL" sz="2000" dirty="0">
              <a:solidFill>
                <a:srgbClr val="000000"/>
              </a:solidFill>
            </a:endParaRPr>
          </a:p>
          <a:p>
            <a:pPr marL="517525" lvl="1" indent="0">
              <a:buNone/>
            </a:pPr>
            <a:endParaRPr lang="en-US" dirty="0"/>
          </a:p>
          <a:p>
            <a:pPr marL="51752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26" y="332656"/>
            <a:ext cx="1300998" cy="864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3960" y="6488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697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11560" y="2348880"/>
            <a:ext cx="8208912" cy="3416320"/>
          </a:xfrm>
          <a:prstGeom prst="rect">
            <a:avLst/>
          </a:prstGeom>
          <a:solidFill>
            <a:srgbClr val="92D050">
              <a:alpha val="53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Clitics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2736"/>
            <a:ext cx="8367464" cy="1791260"/>
          </a:xfrm>
        </p:spPr>
        <p:txBody>
          <a:bodyPr/>
          <a:lstStyle/>
          <a:p>
            <a:pPr lvl="0"/>
            <a:r>
              <a:rPr lang="en-US" sz="2800" dirty="0" smtClean="0"/>
              <a:t>Heads encoding exclusively uninterpretable φ-features have no right to exist. </a:t>
            </a:r>
            <a:r>
              <a:rPr lang="en-US" sz="2800" b="1" dirty="0" smtClean="0"/>
              <a:t>Eliminate from NS!</a:t>
            </a:r>
            <a:endParaRPr lang="nl-NL" sz="2800" b="1" dirty="0" smtClean="0"/>
          </a:p>
          <a:p>
            <a:pPr lvl="0"/>
            <a:r>
              <a:rPr lang="en-US" sz="2800" dirty="0" smtClean="0"/>
              <a:t>Subject clitics/clitic doubling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8280920" cy="3416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(1)	La </a:t>
            </a:r>
            <a:r>
              <a:rPr lang="en-US" sz="2400" dirty="0">
                <a:solidFill>
                  <a:schemeClr val="tx1"/>
                </a:solidFill>
              </a:rPr>
              <a:t>Maria 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la</a:t>
            </a:r>
            <a:r>
              <a:rPr lang="en-US" sz="2400" dirty="0" smtClean="0">
                <a:solidFill>
                  <a:schemeClr val="tx1"/>
                </a:solidFill>
              </a:rPr>
              <a:t> 	          magna</a:t>
            </a:r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n-US" sz="2400" dirty="0" smtClean="0">
                <a:solidFill>
                  <a:schemeClr val="tx1"/>
                </a:solidFill>
              </a:rPr>
              <a:t>    [</a:t>
            </a:r>
            <a:r>
              <a:rPr lang="en-US" sz="2400" dirty="0" err="1">
                <a:solidFill>
                  <a:schemeClr val="tx1"/>
                </a:solidFill>
              </a:rPr>
              <a:t>Venetan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    	the Mary-</a:t>
            </a:r>
            <a:r>
              <a:rPr lang="en-US" sz="2400" cap="small" dirty="0" smtClean="0">
                <a:solidFill>
                  <a:schemeClr val="tx1"/>
                </a:solidFill>
              </a:rPr>
              <a:t>sg.f</a:t>
            </a:r>
            <a:r>
              <a:rPr lang="en-US" sz="2400" dirty="0" smtClean="0">
                <a:solidFill>
                  <a:schemeClr val="tx1"/>
                </a:solidFill>
              </a:rPr>
              <a:t>  SCL-</a:t>
            </a:r>
            <a:r>
              <a:rPr lang="en-US" sz="2400" cap="small" dirty="0" smtClean="0">
                <a:solidFill>
                  <a:schemeClr val="tx1"/>
                </a:solidFill>
              </a:rPr>
              <a:t>3.sg.f      </a:t>
            </a:r>
            <a:r>
              <a:rPr lang="en-US" sz="2400" dirty="0" smtClean="0">
                <a:solidFill>
                  <a:schemeClr val="tx1"/>
                </a:solidFill>
              </a:rPr>
              <a:t>eats-3.</a:t>
            </a:r>
            <a:r>
              <a:rPr lang="en-US" sz="2400" cap="small" dirty="0" smtClean="0">
                <a:solidFill>
                  <a:schemeClr val="tx1"/>
                </a:solidFill>
              </a:rPr>
              <a:t>sg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en-US" sz="2400" cap="small" dirty="0">
                <a:solidFill>
                  <a:schemeClr val="tx1"/>
                </a:solidFill>
              </a:rPr>
              <a:t>   </a:t>
            </a:r>
            <a:r>
              <a:rPr lang="en-US" sz="2400" cap="small" dirty="0" smtClean="0">
                <a:solidFill>
                  <a:schemeClr val="tx1"/>
                </a:solidFill>
              </a:rPr>
              <a:t>    	“</a:t>
            </a:r>
            <a:r>
              <a:rPr lang="en-US" sz="2400" dirty="0">
                <a:solidFill>
                  <a:schemeClr val="tx1"/>
                </a:solidFill>
              </a:rPr>
              <a:t>Mary eats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(2)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nl-NL" sz="2400" dirty="0">
                <a:solidFill>
                  <a:schemeClr val="tx1"/>
                </a:solidFill>
              </a:rPr>
              <a:t>	</a:t>
            </a:r>
            <a:r>
              <a:rPr lang="it-IT" sz="2400" b="1" dirty="0">
                <a:solidFill>
                  <a:schemeClr val="tx1"/>
                </a:solidFill>
              </a:rPr>
              <a:t>la</a:t>
            </a:r>
            <a:r>
              <a:rPr lang="it-IT" sz="2400" dirty="0">
                <a:solidFill>
                  <a:schemeClr val="tx1"/>
                </a:solidFill>
              </a:rPr>
              <a:t> 		drom-</a:t>
            </a:r>
            <a:r>
              <a:rPr lang="it-IT" sz="2400" b="1" dirty="0">
                <a:solidFill>
                  <a:schemeClr val="tx1"/>
                </a:solidFill>
              </a:rPr>
              <a:t>la</a:t>
            </a:r>
            <a:r>
              <a:rPr lang="it-IT" sz="2400" dirty="0">
                <a:solidFill>
                  <a:schemeClr val="tx1"/>
                </a:solidFill>
              </a:rPr>
              <a:t>?	</a:t>
            </a:r>
            <a:r>
              <a:rPr lang="it-IT" sz="2400" dirty="0" smtClean="0">
                <a:solidFill>
                  <a:schemeClr val="tx1"/>
                </a:solidFill>
              </a:rPr>
              <a:t>	  [</a:t>
            </a:r>
            <a:r>
              <a:rPr lang="it-IT" sz="2400" dirty="0">
                <a:solidFill>
                  <a:schemeClr val="tx1"/>
                </a:solidFill>
              </a:rPr>
              <a:t>Oviglio, Piedmont]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SCL-</a:t>
            </a:r>
            <a:r>
              <a:rPr lang="en-US" sz="2400" cap="small" dirty="0">
                <a:solidFill>
                  <a:schemeClr val="tx1"/>
                </a:solidFill>
              </a:rPr>
              <a:t>3.sg.f</a:t>
            </a:r>
            <a:r>
              <a:rPr lang="en-US" sz="2400" dirty="0">
                <a:solidFill>
                  <a:schemeClr val="tx1"/>
                </a:solidFill>
              </a:rPr>
              <a:t>	sleeps	</a:t>
            </a:r>
            <a:r>
              <a:rPr lang="en-US" sz="2400" dirty="0" smtClean="0">
                <a:solidFill>
                  <a:schemeClr val="tx1"/>
                </a:solidFill>
              </a:rPr>
              <a:t>SCL-</a:t>
            </a:r>
            <a:r>
              <a:rPr lang="en-US" sz="2400" cap="small" dirty="0">
                <a:solidFill>
                  <a:schemeClr val="tx1"/>
                </a:solidFill>
              </a:rPr>
              <a:t>3.sg.f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“Does she sleep?”		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</a:t>
            </a:r>
            <a:r>
              <a:rPr lang="en-US" sz="1600" dirty="0" smtClean="0">
                <a:solidFill>
                  <a:schemeClr val="tx1"/>
                </a:solidFill>
              </a:rPr>
              <a:t>(Manzini </a:t>
            </a:r>
            <a:r>
              <a:rPr lang="en-US" sz="1600" dirty="0">
                <a:solidFill>
                  <a:schemeClr val="tx1"/>
                </a:solidFill>
              </a:rPr>
              <a:t>&amp; Savoia </a:t>
            </a:r>
            <a:r>
              <a:rPr lang="en-US" sz="1600" dirty="0" smtClean="0">
                <a:solidFill>
                  <a:schemeClr val="tx1"/>
                </a:solidFill>
              </a:rPr>
              <a:t>2007:36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(3)	</a:t>
            </a:r>
            <a:r>
              <a:rPr lang="en-US" sz="2400" b="1" dirty="0">
                <a:solidFill>
                  <a:schemeClr val="tx1"/>
                </a:solidFill>
              </a:rPr>
              <a:t>Lo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</a:rPr>
              <a:t>empujaron</a:t>
            </a:r>
            <a:r>
              <a:rPr lang="en-US" sz="2400" dirty="0" smtClean="0">
                <a:solidFill>
                  <a:schemeClr val="tx1"/>
                </a:solidFill>
              </a:rPr>
              <a:t> 	a </a:t>
            </a:r>
            <a:r>
              <a:rPr lang="en-US" sz="2400" dirty="0">
                <a:solidFill>
                  <a:schemeClr val="tx1"/>
                </a:solidFill>
              </a:rPr>
              <a:t>Juan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		      [</a:t>
            </a:r>
            <a:r>
              <a:rPr lang="en-US" sz="2400" dirty="0">
                <a:solidFill>
                  <a:schemeClr val="tx1"/>
                </a:solidFill>
              </a:rPr>
              <a:t>Spanish]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CL-</a:t>
            </a:r>
            <a:r>
              <a:rPr lang="en-US" sz="2400" cap="small" dirty="0" smtClean="0">
                <a:solidFill>
                  <a:schemeClr val="tx1"/>
                </a:solidFill>
              </a:rPr>
              <a:t>3.sg.m</a:t>
            </a:r>
            <a:r>
              <a:rPr lang="en-US" sz="2400" dirty="0">
                <a:solidFill>
                  <a:schemeClr val="tx1"/>
                </a:solidFill>
              </a:rPr>
              <a:t>=</a:t>
            </a:r>
            <a:r>
              <a:rPr lang="en-US" sz="2400" dirty="0" smtClean="0">
                <a:solidFill>
                  <a:schemeClr val="tx1"/>
                </a:solidFill>
              </a:rPr>
              <a:t>pushed 	to </a:t>
            </a:r>
            <a:r>
              <a:rPr lang="en-US" sz="2400" dirty="0">
                <a:solidFill>
                  <a:schemeClr val="tx1"/>
                </a:solidFill>
              </a:rPr>
              <a:t>John	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“They </a:t>
            </a:r>
            <a:r>
              <a:rPr lang="en-US" sz="2400" dirty="0">
                <a:solidFill>
                  <a:schemeClr val="tx1"/>
                </a:solidFill>
              </a:rPr>
              <a:t>pushed </a:t>
            </a:r>
            <a:r>
              <a:rPr lang="en-US" sz="2400" dirty="0" smtClean="0">
                <a:solidFill>
                  <a:schemeClr val="tx1"/>
                </a:solidFill>
              </a:rPr>
              <a:t>John”</a:t>
            </a:r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Torrego</a:t>
            </a:r>
            <a:r>
              <a:rPr lang="en-US" sz="1600" dirty="0" smtClean="0">
                <a:solidFill>
                  <a:schemeClr val="tx1"/>
                </a:solidFill>
              </a:rPr>
              <a:t> 1994:199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740352" y="260648"/>
            <a:ext cx="1008113" cy="518121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schemeClr val="tx1"/>
                </a:solidFill>
              </a:rPr>
              <a:t>clitics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3960" y="6488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4D7604-88BE-4917-A8FE-C214CD65E8D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2924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ght_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F2D80D-E46C-4045-8458-3B3FECFDB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1_Light_with Blue Bar Segoe Template</Template>
  <TotalTime>1635</TotalTime>
  <Words>1845</Words>
  <Application>Microsoft Office PowerPoint</Application>
  <PresentationFormat>On-screen Show (4:3)</PresentationFormat>
  <Paragraphs>613</Paragraphs>
  <Slides>51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SimSun</vt:lpstr>
      <vt:lpstr>Wingdings</vt:lpstr>
      <vt:lpstr>Calibri</vt:lpstr>
      <vt:lpstr>Times New Roman</vt:lpstr>
      <vt:lpstr>Segoe</vt:lpstr>
      <vt:lpstr>Courier New</vt:lpstr>
      <vt:lpstr>Cambria</vt:lpstr>
      <vt:lpstr>1_Light_with Blue Bar Segoe Template</vt:lpstr>
      <vt:lpstr>White with Courier font for code slides</vt:lpstr>
      <vt:lpstr>Document</vt:lpstr>
      <vt:lpstr>When imperfections are perfect: Narrow Syntax from the point of view of Italian varieties</vt:lpstr>
      <vt:lpstr>The architecture of language</vt:lpstr>
      <vt:lpstr>Color guide</vt:lpstr>
      <vt:lpstr>Strong Minimalist Thesis</vt:lpstr>
      <vt:lpstr>Minimalist method </vt:lpstr>
      <vt:lpstr>Strong Minimalist Thesis </vt:lpstr>
      <vt:lpstr>Strong Minimalist Thesis </vt:lpstr>
      <vt:lpstr>Narrow syntax. What’s in: Clitics </vt:lpstr>
      <vt:lpstr>Clitics</vt:lpstr>
      <vt:lpstr>Clitics</vt:lpstr>
      <vt:lpstr>Clitics</vt:lpstr>
      <vt:lpstr>Person-oriented auxiliaries</vt:lpstr>
      <vt:lpstr>Person-oriented auxiliaries</vt:lpstr>
      <vt:lpstr>What if?</vt:lpstr>
      <vt:lpstr>Then</vt:lpstr>
      <vt:lpstr>Condition on the Merger of φ heads </vt:lpstr>
      <vt:lpstr>Clitics</vt:lpstr>
      <vt:lpstr>Where is π?</vt:lpstr>
      <vt:lpstr>What is π?</vt:lpstr>
      <vt:lpstr>What is π?</vt:lpstr>
      <vt:lpstr>What is π?</vt:lpstr>
      <vt:lpstr>What is π?</vt:lpstr>
      <vt:lpstr>What is π?</vt:lpstr>
      <vt:lpstr>What is π?</vt:lpstr>
      <vt:lpstr>Subject clitics</vt:lpstr>
      <vt:lpstr>Auxiliaries</vt:lpstr>
      <vt:lpstr>Subject clitics and auxiliaries</vt:lpstr>
      <vt:lpstr>Clitics vs auxiliaries</vt:lpstr>
      <vt:lpstr>Clitics vs auxiliaries</vt:lpstr>
      <vt:lpstr>Clitics vs auxiliaries</vt:lpstr>
      <vt:lpstr>Auxiliaries</vt:lpstr>
      <vt:lpstr>Auxiliaries</vt:lpstr>
      <vt:lpstr>Interim conclusions</vt:lpstr>
      <vt:lpstr>Invariable clitics</vt:lpstr>
      <vt:lpstr>Issues</vt:lpstr>
      <vt:lpstr>Narrow syntax. What’s out :  the left periphery </vt:lpstr>
      <vt:lpstr>What’s out : the left periphery </vt:lpstr>
      <vt:lpstr>Vocatives</vt:lpstr>
      <vt:lpstr>Vocatives</vt:lpstr>
      <vt:lpstr>Vocatives</vt:lpstr>
      <vt:lpstr>Vocatives</vt:lpstr>
      <vt:lpstr>Vocatives</vt:lpstr>
      <vt:lpstr>Vocatives</vt:lpstr>
      <vt:lpstr>Vocatives</vt:lpstr>
      <vt:lpstr>Vocatives</vt:lpstr>
      <vt:lpstr>Vocatives</vt:lpstr>
      <vt:lpstr>Grammar </vt:lpstr>
      <vt:lpstr>Grammar </vt:lpstr>
      <vt:lpstr>PowerPoint Presentation</vt:lpstr>
      <vt:lpstr>Selected references</vt:lpstr>
      <vt:lpstr>Selected references (cont’d)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Robi</dc:creator>
  <cp:lastModifiedBy>D'Alessandro, R.</cp:lastModifiedBy>
  <cp:revision>241</cp:revision>
  <cp:lastPrinted>2014-12-02T12:08:24Z</cp:lastPrinted>
  <dcterms:created xsi:type="dcterms:W3CDTF">2014-11-18T17:03:08Z</dcterms:created>
  <dcterms:modified xsi:type="dcterms:W3CDTF">2014-12-02T13:18:46Z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TC102867629990</vt:lpwstr>
  </property>
</Properties>
</file>