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9" r:id="rId4"/>
    <p:sldId id="258"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9" r:id="rId41"/>
    <p:sldId id="262" r:id="rId42"/>
    <p:sldId id="297" r:id="rId43"/>
  </p:sldIdLst>
  <p:sldSz cx="9144000" cy="6858000" type="screen4x3"/>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1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989" y="62"/>
      </p:cViewPr>
      <p:guideLst>
        <p:guide orient="horz" pos="1536"/>
        <p:guide orient="horz" pos="4038"/>
        <p:guide orient="horz" pos="969"/>
        <p:guide orient="horz" pos="3362"/>
        <p:guide orient="horz" pos="124"/>
        <p:guide pos="3127"/>
        <p:guide pos="745"/>
        <p:guide pos="5350"/>
        <p:guide pos="29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stacked"/>
        <c:varyColors val="0"/>
        <c:ser>
          <c:idx val="0"/>
          <c:order val="0"/>
          <c:tx>
            <c:strRef>
              <c:f>Sheet1!$B$1</c:f>
              <c:strCache>
                <c:ptCount val="1"/>
                <c:pt idx="0">
                  <c:v>General</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Sheet1!$B$2:$B$30</c:f>
              <c:numCache>
                <c:formatCode>General</c:formatCode>
                <c:ptCount val="29"/>
                <c:pt idx="2">
                  <c:v>1</c:v>
                </c:pt>
                <c:pt idx="6">
                  <c:v>1</c:v>
                </c:pt>
                <c:pt idx="8">
                  <c:v>1</c:v>
                </c:pt>
              </c:numCache>
            </c:numRef>
          </c:val>
        </c:ser>
        <c:ser>
          <c:idx val="1"/>
          <c:order val="1"/>
          <c:tx>
            <c:strRef>
              <c:f>Sheet1!$C$1</c:f>
              <c:strCache>
                <c:ptCount val="1"/>
                <c:pt idx="0">
                  <c:v>X-bar...</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Sheet1!$C$2:$C$30</c:f>
              <c:numCache>
                <c:formatCode>General</c:formatCode>
                <c:ptCount val="29"/>
                <c:pt idx="0">
                  <c:v>1</c:v>
                </c:pt>
                <c:pt idx="9">
                  <c:v>1</c:v>
                </c:pt>
                <c:pt idx="10">
                  <c:v>1</c:v>
                </c:pt>
                <c:pt idx="15">
                  <c:v>2</c:v>
                </c:pt>
                <c:pt idx="16">
                  <c:v>1</c:v>
                </c:pt>
                <c:pt idx="18">
                  <c:v>1</c:v>
                </c:pt>
                <c:pt idx="20">
                  <c:v>2</c:v>
                </c:pt>
                <c:pt idx="24">
                  <c:v>1</c:v>
                </c:pt>
              </c:numCache>
            </c:numRef>
          </c:val>
        </c:ser>
        <c:ser>
          <c:idx val="2"/>
          <c:order val="2"/>
          <c:tx>
            <c:strRef>
              <c:f>Sheet1!$D$1</c:f>
              <c:strCache>
                <c:ptCount val="1"/>
                <c:pt idx="0">
                  <c:v>Movement</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Sheet1!$D$2:$D$30</c:f>
              <c:numCache>
                <c:formatCode>General</c:formatCode>
                <c:ptCount val="29"/>
                <c:pt idx="3">
                  <c:v>3</c:v>
                </c:pt>
                <c:pt idx="9">
                  <c:v>1</c:v>
                </c:pt>
                <c:pt idx="12">
                  <c:v>1</c:v>
                </c:pt>
                <c:pt idx="17">
                  <c:v>1</c:v>
                </c:pt>
              </c:numCache>
            </c:numRef>
          </c:val>
        </c:ser>
        <c:ser>
          <c:idx val="3"/>
          <c:order val="3"/>
          <c:tx>
            <c:strRef>
              <c:f>Sheet1!$E$1</c:f>
              <c:strCache>
                <c:ptCount val="1"/>
                <c:pt idx="0">
                  <c:v>Binding</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Sheet1!$E$2:$E$30</c:f>
              <c:numCache>
                <c:formatCode>General</c:formatCode>
                <c:ptCount val="29"/>
                <c:pt idx="2">
                  <c:v>1</c:v>
                </c:pt>
                <c:pt idx="6">
                  <c:v>2</c:v>
                </c:pt>
                <c:pt idx="7">
                  <c:v>2</c:v>
                </c:pt>
              </c:numCache>
            </c:numRef>
          </c:val>
        </c:ser>
        <c:ser>
          <c:idx val="4"/>
          <c:order val="4"/>
          <c:tx>
            <c:strRef>
              <c:f>Sheet1!$F$1</c:f>
              <c:strCache>
                <c:ptCount val="1"/>
                <c:pt idx="0">
                  <c:v>Arguments</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Sheet1!$F$2:$F$30</c:f>
              <c:numCache>
                <c:formatCode>General</c:formatCode>
                <c:ptCount val="29"/>
                <c:pt idx="2">
                  <c:v>2</c:v>
                </c:pt>
                <c:pt idx="6">
                  <c:v>2</c:v>
                </c:pt>
                <c:pt idx="9">
                  <c:v>2</c:v>
                </c:pt>
                <c:pt idx="12">
                  <c:v>1</c:v>
                </c:pt>
                <c:pt idx="14">
                  <c:v>1</c:v>
                </c:pt>
                <c:pt idx="15">
                  <c:v>1</c:v>
                </c:pt>
                <c:pt idx="16">
                  <c:v>2</c:v>
                </c:pt>
                <c:pt idx="19">
                  <c:v>1</c:v>
                </c:pt>
                <c:pt idx="26">
                  <c:v>1</c:v>
                </c:pt>
              </c:numCache>
            </c:numRef>
          </c:val>
        </c:ser>
        <c:ser>
          <c:idx val="5"/>
          <c:order val="5"/>
          <c:tx>
            <c:strRef>
              <c:f>Sheet1!$G$1</c:f>
              <c:strCache>
                <c:ptCount val="1"/>
                <c:pt idx="0">
                  <c:v>QR</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Sheet1!$G$2:$G$30</c:f>
              <c:numCache>
                <c:formatCode>General</c:formatCode>
                <c:ptCount val="29"/>
                <c:pt idx="3">
                  <c:v>1</c:v>
                </c:pt>
                <c:pt idx="8">
                  <c:v>1</c:v>
                </c:pt>
                <c:pt idx="11">
                  <c:v>1</c:v>
                </c:pt>
                <c:pt idx="13">
                  <c:v>1</c:v>
                </c:pt>
              </c:numCache>
            </c:numRef>
          </c:val>
        </c:ser>
        <c:ser>
          <c:idx val="6"/>
          <c:order val="6"/>
          <c:tx>
            <c:strRef>
              <c:f>Sheet1!$H$1</c:f>
              <c:strCache>
                <c:ptCount val="1"/>
                <c:pt idx="0">
                  <c:v>A- /A'</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Sheet1!$H$2:$H$30</c:f>
              <c:numCache>
                <c:formatCode>General</c:formatCode>
                <c:ptCount val="29"/>
                <c:pt idx="1">
                  <c:v>1</c:v>
                </c:pt>
                <c:pt idx="3">
                  <c:v>6</c:v>
                </c:pt>
                <c:pt idx="7">
                  <c:v>1</c:v>
                </c:pt>
                <c:pt idx="9">
                  <c:v>1</c:v>
                </c:pt>
                <c:pt idx="11">
                  <c:v>2</c:v>
                </c:pt>
                <c:pt idx="15">
                  <c:v>1</c:v>
                </c:pt>
                <c:pt idx="17">
                  <c:v>1</c:v>
                </c:pt>
                <c:pt idx="18">
                  <c:v>1</c:v>
                </c:pt>
              </c:numCache>
            </c:numRef>
          </c:val>
        </c:ser>
        <c:dLbls>
          <c:showLegendKey val="0"/>
          <c:showVal val="0"/>
          <c:showCatName val="0"/>
          <c:showSerName val="0"/>
          <c:showPercent val="0"/>
          <c:showBubbleSize val="0"/>
        </c:dLbls>
        <c:gapWidth val="55"/>
        <c:overlap val="100"/>
        <c:axId val="240264320"/>
        <c:axId val="240265856"/>
      </c:barChart>
      <c:catAx>
        <c:axId val="240264320"/>
        <c:scaling>
          <c:orientation val="minMax"/>
        </c:scaling>
        <c:delete val="0"/>
        <c:axPos val="b"/>
        <c:numFmt formatCode="General" sourceLinked="1"/>
        <c:majorTickMark val="none"/>
        <c:minorTickMark val="none"/>
        <c:tickLblPos val="nextTo"/>
        <c:crossAx val="240265856"/>
        <c:crosses val="autoZero"/>
        <c:auto val="1"/>
        <c:lblAlgn val="ctr"/>
        <c:lblOffset val="100"/>
        <c:noMultiLvlLbl val="0"/>
      </c:catAx>
      <c:valAx>
        <c:axId val="240265856"/>
        <c:scaling>
          <c:orientation val="minMax"/>
          <c:max val="10"/>
          <c:min val="0"/>
        </c:scaling>
        <c:delete val="0"/>
        <c:axPos val="l"/>
        <c:majorGridlines/>
        <c:numFmt formatCode="General" sourceLinked="1"/>
        <c:majorTickMark val="none"/>
        <c:minorTickMark val="none"/>
        <c:tickLblPos val="nextTo"/>
        <c:crossAx val="240264320"/>
        <c:crosses val="autoZero"/>
        <c:crossBetween val="between"/>
        <c:majorUnit val="1"/>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General</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Sheet1!$B$2:$B$30</c:f>
              <c:numCache>
                <c:formatCode>General</c:formatCode>
                <c:ptCount val="29"/>
                <c:pt idx="2">
                  <c:v>1</c:v>
                </c:pt>
                <c:pt idx="4">
                  <c:v>1</c:v>
                </c:pt>
                <c:pt idx="6">
                  <c:v>2</c:v>
                </c:pt>
                <c:pt idx="8">
                  <c:v>1</c:v>
                </c:pt>
              </c:numCache>
            </c:numRef>
          </c:val>
        </c:ser>
        <c:ser>
          <c:idx val="1"/>
          <c:order val="1"/>
          <c:tx>
            <c:strRef>
              <c:f>Sheet1!$C$1</c:f>
              <c:strCache>
                <c:ptCount val="1"/>
                <c:pt idx="0">
                  <c:v>X-bar</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Sheet1!$C$2:$C$30</c:f>
              <c:numCache>
                <c:formatCode>General</c:formatCode>
                <c:ptCount val="29"/>
                <c:pt idx="0">
                  <c:v>1</c:v>
                </c:pt>
                <c:pt idx="1">
                  <c:v>1</c:v>
                </c:pt>
                <c:pt idx="6">
                  <c:v>1</c:v>
                </c:pt>
                <c:pt idx="9">
                  <c:v>1</c:v>
                </c:pt>
                <c:pt idx="10">
                  <c:v>1</c:v>
                </c:pt>
                <c:pt idx="15">
                  <c:v>2</c:v>
                </c:pt>
                <c:pt idx="16">
                  <c:v>1</c:v>
                </c:pt>
                <c:pt idx="18">
                  <c:v>1</c:v>
                </c:pt>
                <c:pt idx="20">
                  <c:v>2</c:v>
                </c:pt>
                <c:pt idx="24">
                  <c:v>1</c:v>
                </c:pt>
              </c:numCache>
            </c:numRef>
          </c:val>
        </c:ser>
        <c:ser>
          <c:idx val="2"/>
          <c:order val="2"/>
          <c:tx>
            <c:strRef>
              <c:f>Sheet1!$D$1</c:f>
              <c:strCache>
                <c:ptCount val="1"/>
                <c:pt idx="0">
                  <c:v>Movement</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Sheet1!$D$2:$D$30</c:f>
              <c:numCache>
                <c:formatCode>General</c:formatCode>
                <c:ptCount val="29"/>
                <c:pt idx="3">
                  <c:v>3</c:v>
                </c:pt>
                <c:pt idx="9">
                  <c:v>1</c:v>
                </c:pt>
                <c:pt idx="12">
                  <c:v>1</c:v>
                </c:pt>
                <c:pt idx="13">
                  <c:v>2</c:v>
                </c:pt>
                <c:pt idx="15">
                  <c:v>1</c:v>
                </c:pt>
                <c:pt idx="17">
                  <c:v>1</c:v>
                </c:pt>
                <c:pt idx="22">
                  <c:v>1</c:v>
                </c:pt>
              </c:numCache>
            </c:numRef>
          </c:val>
        </c:ser>
        <c:ser>
          <c:idx val="3"/>
          <c:order val="3"/>
          <c:tx>
            <c:strRef>
              <c:f>Sheet1!$E$1</c:f>
              <c:strCache>
                <c:ptCount val="1"/>
                <c:pt idx="0">
                  <c:v>Binding</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Sheet1!$E$2:$E$30</c:f>
              <c:numCache>
                <c:formatCode>General</c:formatCode>
                <c:ptCount val="29"/>
                <c:pt idx="2">
                  <c:v>1</c:v>
                </c:pt>
                <c:pt idx="6">
                  <c:v>2</c:v>
                </c:pt>
                <c:pt idx="7">
                  <c:v>2</c:v>
                </c:pt>
              </c:numCache>
            </c:numRef>
          </c:val>
        </c:ser>
        <c:ser>
          <c:idx val="4"/>
          <c:order val="4"/>
          <c:tx>
            <c:strRef>
              <c:f>Sheet1!$F$1</c:f>
              <c:strCache>
                <c:ptCount val="1"/>
                <c:pt idx="0">
                  <c:v>Arguments</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Sheet1!$F$2:$F$30</c:f>
              <c:numCache>
                <c:formatCode>General</c:formatCode>
                <c:ptCount val="29"/>
                <c:pt idx="0">
                  <c:v>1</c:v>
                </c:pt>
                <c:pt idx="2">
                  <c:v>2</c:v>
                </c:pt>
                <c:pt idx="6">
                  <c:v>2</c:v>
                </c:pt>
                <c:pt idx="8">
                  <c:v>2</c:v>
                </c:pt>
                <c:pt idx="9">
                  <c:v>2</c:v>
                </c:pt>
                <c:pt idx="12">
                  <c:v>1</c:v>
                </c:pt>
                <c:pt idx="14">
                  <c:v>1</c:v>
                </c:pt>
                <c:pt idx="15">
                  <c:v>1</c:v>
                </c:pt>
                <c:pt idx="16">
                  <c:v>2</c:v>
                </c:pt>
                <c:pt idx="19">
                  <c:v>1</c:v>
                </c:pt>
                <c:pt idx="26">
                  <c:v>1</c:v>
                </c:pt>
              </c:numCache>
            </c:numRef>
          </c:val>
        </c:ser>
        <c:ser>
          <c:idx val="5"/>
          <c:order val="5"/>
          <c:tx>
            <c:strRef>
              <c:f>Sheet1!$G$1</c:f>
              <c:strCache>
                <c:ptCount val="1"/>
                <c:pt idx="0">
                  <c:v>QR</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Sheet1!$G$2:$G$30</c:f>
              <c:numCache>
                <c:formatCode>General</c:formatCode>
                <c:ptCount val="29"/>
                <c:pt idx="2">
                  <c:v>1</c:v>
                </c:pt>
                <c:pt idx="3">
                  <c:v>1</c:v>
                </c:pt>
                <c:pt idx="8">
                  <c:v>1</c:v>
                </c:pt>
                <c:pt idx="11">
                  <c:v>1</c:v>
                </c:pt>
                <c:pt idx="13">
                  <c:v>1</c:v>
                </c:pt>
              </c:numCache>
            </c:numRef>
          </c:val>
        </c:ser>
        <c:ser>
          <c:idx val="6"/>
          <c:order val="6"/>
          <c:tx>
            <c:strRef>
              <c:f>Sheet1!$H$1</c:f>
              <c:strCache>
                <c:ptCount val="1"/>
                <c:pt idx="0">
                  <c:v>A- /A'</c:v>
                </c:pt>
              </c:strCache>
            </c:strRef>
          </c:tx>
          <c:invertIfNegative val="0"/>
          <c:cat>
            <c:strRef>
              <c:f>Sheet1!$A$2:$A$30</c:f>
              <c:strCache>
                <c:ptCount val="29"/>
                <c:pt idx="0">
                  <c:v>55-62</c:v>
                </c:pt>
                <c:pt idx="1">
                  <c:v>63-64</c:v>
                </c:pt>
                <c:pt idx="2">
                  <c:v>65-66</c:v>
                </c:pt>
                <c:pt idx="3">
                  <c:v>67-68</c:v>
                </c:pt>
                <c:pt idx="4">
                  <c:v>68-69</c:v>
                </c:pt>
                <c:pt idx="5">
                  <c:v>69-70</c:v>
                </c:pt>
                <c:pt idx="6">
                  <c:v>71-72</c:v>
                </c:pt>
                <c:pt idx="7">
                  <c:v>73-74</c:v>
                </c:pt>
                <c:pt idx="8">
                  <c:v>75-76</c:v>
                </c:pt>
                <c:pt idx="9">
                  <c:v>77-78</c:v>
                </c:pt>
                <c:pt idx="10">
                  <c:v>79-80</c:v>
                </c:pt>
                <c:pt idx="11">
                  <c:v>81-82</c:v>
                </c:pt>
                <c:pt idx="12">
                  <c:v>83-84</c:v>
                </c:pt>
                <c:pt idx="13">
                  <c:v>85-86</c:v>
                </c:pt>
                <c:pt idx="14">
                  <c:v>87-88</c:v>
                </c:pt>
                <c:pt idx="15">
                  <c:v>89-90</c:v>
                </c:pt>
                <c:pt idx="16">
                  <c:v>91-92</c:v>
                </c:pt>
                <c:pt idx="17">
                  <c:v>93-94</c:v>
                </c:pt>
                <c:pt idx="18">
                  <c:v>95-96</c:v>
                </c:pt>
                <c:pt idx="19">
                  <c:v>97-98</c:v>
                </c:pt>
                <c:pt idx="20">
                  <c:v>99-00</c:v>
                </c:pt>
                <c:pt idx="21">
                  <c:v>2001-02</c:v>
                </c:pt>
                <c:pt idx="22">
                  <c:v>2003-04</c:v>
                </c:pt>
                <c:pt idx="23">
                  <c:v>2005-06</c:v>
                </c:pt>
                <c:pt idx="24">
                  <c:v>2007-08</c:v>
                </c:pt>
                <c:pt idx="25">
                  <c:v>2009-10</c:v>
                </c:pt>
                <c:pt idx="26">
                  <c:v>2011-12</c:v>
                </c:pt>
                <c:pt idx="27">
                  <c:v>2013-14</c:v>
                </c:pt>
                <c:pt idx="28">
                  <c:v>2015-16</c:v>
                </c:pt>
              </c:strCache>
            </c:strRef>
          </c:cat>
          <c:val>
            <c:numRef>
              <c:f>Sheet1!$H$2:$H$30</c:f>
              <c:numCache>
                <c:formatCode>General</c:formatCode>
                <c:ptCount val="29"/>
                <c:pt idx="1">
                  <c:v>1</c:v>
                </c:pt>
                <c:pt idx="3">
                  <c:v>6</c:v>
                </c:pt>
                <c:pt idx="4">
                  <c:v>1</c:v>
                </c:pt>
                <c:pt idx="7">
                  <c:v>1</c:v>
                </c:pt>
                <c:pt idx="9">
                  <c:v>1</c:v>
                </c:pt>
                <c:pt idx="11">
                  <c:v>2</c:v>
                </c:pt>
                <c:pt idx="15">
                  <c:v>1</c:v>
                </c:pt>
                <c:pt idx="17">
                  <c:v>1</c:v>
                </c:pt>
                <c:pt idx="18">
                  <c:v>1</c:v>
                </c:pt>
              </c:numCache>
            </c:numRef>
          </c:val>
        </c:ser>
        <c:dLbls>
          <c:showLegendKey val="0"/>
          <c:showVal val="0"/>
          <c:showCatName val="0"/>
          <c:showSerName val="0"/>
          <c:showPercent val="0"/>
          <c:showBubbleSize val="0"/>
        </c:dLbls>
        <c:gapWidth val="55"/>
        <c:overlap val="100"/>
        <c:axId val="240399488"/>
        <c:axId val="240401024"/>
      </c:barChart>
      <c:catAx>
        <c:axId val="240399488"/>
        <c:scaling>
          <c:orientation val="minMax"/>
        </c:scaling>
        <c:delete val="0"/>
        <c:axPos val="b"/>
        <c:numFmt formatCode="General" sourceLinked="1"/>
        <c:majorTickMark val="none"/>
        <c:minorTickMark val="none"/>
        <c:tickLblPos val="nextTo"/>
        <c:crossAx val="240401024"/>
        <c:crosses val="autoZero"/>
        <c:auto val="1"/>
        <c:lblAlgn val="ctr"/>
        <c:lblOffset val="100"/>
        <c:noMultiLvlLbl val="0"/>
      </c:catAx>
      <c:valAx>
        <c:axId val="240401024"/>
        <c:scaling>
          <c:orientation val="minMax"/>
          <c:max val="10"/>
          <c:min val="0"/>
        </c:scaling>
        <c:delete val="0"/>
        <c:axPos val="l"/>
        <c:majorGridlines/>
        <c:numFmt formatCode="General" sourceLinked="1"/>
        <c:majorTickMark val="none"/>
        <c:minorTickMark val="none"/>
        <c:tickLblPos val="nextTo"/>
        <c:crossAx val="240399488"/>
        <c:crosses val="autoZero"/>
        <c:crossBetween val="between"/>
        <c:majorUnit val="1"/>
      </c:valAx>
    </c:plotArea>
    <c:legend>
      <c:legendPos val="r"/>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907E6A-BD8E-43A4-8B88-D4935066D90B}" type="datetimeFigureOut">
              <a:rPr lang="en-GB" smtClean="0"/>
              <a:t>20/06/2017</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620719-DADF-4E6C-8974-B5FB47071C70}" type="slidenum">
              <a:rPr lang="en-GB" smtClean="0"/>
              <a:t>‹#›</a:t>
            </a:fld>
            <a:endParaRPr lang="en-GB" dirty="0"/>
          </a:p>
        </p:txBody>
      </p:sp>
    </p:spTree>
    <p:extLst>
      <p:ext uri="{BB962C8B-B14F-4D97-AF65-F5344CB8AC3E}">
        <p14:creationId xmlns:p14="http://schemas.microsoft.com/office/powerpoint/2010/main" val="880871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en-GB" smtClean="0"/>
              <a:pPr/>
              <a:t>20/06/2017</a:t>
            </a:fld>
            <a:endParaRPr lang="en-GB"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en-GB" smtClean="0"/>
              <a:pPr/>
              <a:t>‹#›</a:t>
            </a:fld>
            <a:endParaRPr lang="en-GB" dirty="0"/>
          </a:p>
        </p:txBody>
      </p:sp>
    </p:spTree>
    <p:extLst>
      <p:ext uri="{BB962C8B-B14F-4D97-AF65-F5344CB8AC3E}">
        <p14:creationId xmlns:p14="http://schemas.microsoft.com/office/powerpoint/2010/main" val="40904874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381A9-0C9E-4D3A-A28B-AC4E168A57BC}" type="slidenum">
              <a:rPr lang="en-GB" smtClean="0"/>
              <a:pPr/>
              <a:t>1</a:t>
            </a:fld>
            <a:endParaRPr lang="en-GB" dirty="0"/>
          </a:p>
        </p:txBody>
      </p:sp>
    </p:spTree>
    <p:extLst>
      <p:ext uri="{BB962C8B-B14F-4D97-AF65-F5344CB8AC3E}">
        <p14:creationId xmlns:p14="http://schemas.microsoft.com/office/powerpoint/2010/main" val="321967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381A9-0C9E-4D3A-A28B-AC4E168A57BC}" type="slidenum">
              <a:rPr lang="en-GB" smtClean="0"/>
              <a:pPr/>
              <a:t>2</a:t>
            </a:fld>
            <a:endParaRPr lang="en-GB" dirty="0"/>
          </a:p>
        </p:txBody>
      </p:sp>
    </p:spTree>
    <p:extLst>
      <p:ext uri="{BB962C8B-B14F-4D97-AF65-F5344CB8AC3E}">
        <p14:creationId xmlns:p14="http://schemas.microsoft.com/office/powerpoint/2010/main" val="187332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697381A9-0C9E-4D3A-A28B-AC4E168A57BC}" type="slidenum">
              <a:rPr lang="en-GB" smtClean="0"/>
              <a:pPr/>
              <a:t>39</a:t>
            </a:fld>
            <a:endParaRPr lang="en-GB" dirty="0"/>
          </a:p>
        </p:txBody>
      </p:sp>
    </p:spTree>
    <p:extLst>
      <p:ext uri="{BB962C8B-B14F-4D97-AF65-F5344CB8AC3E}">
        <p14:creationId xmlns:p14="http://schemas.microsoft.com/office/powerpoint/2010/main" val="2243290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bwMode="gray">
      <p:bgPr>
        <a:solidFill>
          <a:schemeClr val="bg1"/>
        </a:solidFill>
        <a:effectLst/>
      </p:bgPr>
    </p:bg>
    <p:spTree>
      <p:nvGrpSpPr>
        <p:cNvPr id="1" name=""/>
        <p:cNvGrpSpPr/>
        <p:nvPr/>
      </p:nvGrpSpPr>
      <p:grpSpPr>
        <a:xfrm>
          <a:off x="0" y="0"/>
          <a:ext cx="0" cy="0"/>
          <a:chOff x="0" y="0"/>
          <a:chExt cx="0" cy="0"/>
        </a:xfrm>
      </p:grpSpPr>
      <p:pic>
        <p:nvPicPr>
          <p:cNvPr id="84" name="Afbeelding 2" descr="UU_titel_donkerblauw_zonderlogo.png"/>
          <p:cNvPicPr>
            <a:picLocks noChangeAspect="1"/>
          </p:cNvPicPr>
          <p:nvPr userDrawn="1"/>
        </p:nvPicPr>
        <p:blipFill>
          <a:blip r:embed="rId2" cstate="print"/>
          <a:stretch>
            <a:fillRect/>
          </a:stretch>
        </p:blipFill>
        <p:spPr>
          <a:xfrm>
            <a:off x="0" y="267"/>
            <a:ext cx="9144000" cy="6857465"/>
          </a:xfrm>
          <a:prstGeom prst="rect">
            <a:avLst/>
          </a:prstGeom>
        </p:spPr>
      </p:pic>
      <p:grpSp>
        <p:nvGrpSpPr>
          <p:cNvPr id="17" name="Groep 71"/>
          <p:cNvGrpSpPr/>
          <p:nvPr userDrawn="1"/>
        </p:nvGrpSpPr>
        <p:grpSpPr>
          <a:xfrm>
            <a:off x="542925" y="0"/>
            <a:ext cx="2632075" cy="6858000"/>
            <a:chOff x="542925" y="0"/>
            <a:chExt cx="2632075" cy="6858000"/>
          </a:xfrm>
        </p:grpSpPr>
        <p:sp>
          <p:nvSpPr>
            <p:cNvPr id="18" name="LIJN"/>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9" name="Group 4"/>
            <p:cNvGrpSpPr>
              <a:grpSpLocks noChangeAspect="1"/>
            </p:cNvGrpSpPr>
            <p:nvPr userDrawn="1"/>
          </p:nvGrpSpPr>
          <p:grpSpPr bwMode="auto">
            <a:xfrm>
              <a:off x="542925" y="466725"/>
              <a:ext cx="2632075" cy="657225"/>
              <a:chOff x="342" y="294"/>
              <a:chExt cx="1658" cy="414"/>
            </a:xfrm>
          </p:grpSpPr>
          <p:sp>
            <p:nvSpPr>
              <p:cNvPr id="20" name="Freeform 5"/>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6"/>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7"/>
              <p:cNvSpPr>
                <a:spLocks/>
              </p:cNvSpPr>
              <p:nvPr userDrawn="1"/>
            </p:nvSpPr>
            <p:spPr bwMode="auto">
              <a:xfrm>
                <a:off x="582"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6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6"/>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8"/>
              <p:cNvSpPr>
                <a:spLocks noEditPoints="1"/>
              </p:cNvSpPr>
              <p:nvPr userDrawn="1"/>
            </p:nvSpPr>
            <p:spPr bwMode="auto">
              <a:xfrm>
                <a:off x="620"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9"/>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 name="Freeform 10"/>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Freeform 11"/>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12"/>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Freeform 13"/>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 name="Freeform 14"/>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Freeform 15"/>
              <p:cNvSpPr>
                <a:spLocks/>
              </p:cNvSpPr>
              <p:nvPr userDrawn="1"/>
            </p:nvSpPr>
            <p:spPr bwMode="auto">
              <a:xfrm>
                <a:off x="723"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4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6"/>
                      <a:pt x="68" y="115"/>
                      <a:pt x="47" y="112"/>
                    </a:cubicBezTo>
                    <a:cubicBezTo>
                      <a:pt x="11" y="108"/>
                      <a:pt x="0" y="77"/>
                      <a:pt x="4" y="44"/>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1" name="Freeform 16"/>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2" name="Freeform 17"/>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Freeform 18"/>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4" name="Freeform 19"/>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Freeform 20"/>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6" name="Freeform 21"/>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7" name="Freeform 22"/>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38" name="Freeform 23"/>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Freeform 24"/>
              <p:cNvSpPr>
                <a:spLocks/>
              </p:cNvSpPr>
              <p:nvPr userDrawn="1"/>
            </p:nvSpPr>
            <p:spPr bwMode="auto">
              <a:xfrm>
                <a:off x="579"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0" name="Freeform 25"/>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1" name="Freeform 26"/>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Freeform 27"/>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3" name="Freeform 28"/>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Freeform 29"/>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5" name="Freeform 30"/>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Freeform 31"/>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32"/>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Freeform 33"/>
              <p:cNvSpPr>
                <a:spLocks/>
              </p:cNvSpPr>
              <p:nvPr userDrawn="1"/>
            </p:nvSpPr>
            <p:spPr bwMode="auto">
              <a:xfrm>
                <a:off x="353"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34"/>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35"/>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Freeform 36"/>
              <p:cNvSpPr>
                <a:spLocks/>
              </p:cNvSpPr>
              <p:nvPr userDrawn="1"/>
            </p:nvSpPr>
            <p:spPr bwMode="auto">
              <a:xfrm>
                <a:off x="343"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37"/>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38"/>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Freeform 39"/>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5" name="Freeform 40"/>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Freeform 41"/>
              <p:cNvSpPr>
                <a:spLocks noEditPoints="1"/>
              </p:cNvSpPr>
              <p:nvPr userDrawn="1"/>
            </p:nvSpPr>
            <p:spPr bwMode="auto">
              <a:xfrm>
                <a:off x="442" y="312"/>
                <a:ext cx="36" cy="37"/>
              </a:xfrm>
              <a:custGeom>
                <a:avLst/>
                <a:gdLst>
                  <a:gd name="T0" fmla="*/ 54 w 181"/>
                  <a:gd name="T1" fmla="*/ 24 h 186"/>
                  <a:gd name="T2" fmla="*/ 161 w 181"/>
                  <a:gd name="T3" fmla="*/ 56 h 186"/>
                  <a:gd name="T4" fmla="*/ 127 w 181"/>
                  <a:gd name="T5" fmla="*/ 163 h 186"/>
                  <a:gd name="T6" fmla="*/ 20 w 181"/>
                  <a:gd name="T7" fmla="*/ 130 h 186"/>
                  <a:gd name="T8" fmla="*/ 54 w 181"/>
                  <a:gd name="T9" fmla="*/ 24 h 186"/>
                  <a:gd name="T10" fmla="*/ 113 w 181"/>
                  <a:gd name="T11" fmla="*/ 135 h 186"/>
                  <a:gd name="T12" fmla="*/ 126 w 181"/>
                  <a:gd name="T13" fmla="*/ 75 h 186"/>
                  <a:gd name="T14" fmla="*/ 68 w 181"/>
                  <a:gd name="T15" fmla="*/ 51 h 186"/>
                  <a:gd name="T16" fmla="*/ 55 w 181"/>
                  <a:gd name="T17" fmla="*/ 112 h 186"/>
                  <a:gd name="T18" fmla="*/ 113 w 181"/>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0"/>
                    </a:cubicBezTo>
                    <a:cubicBezTo>
                      <a:pt x="0" y="92"/>
                      <a:pt x="10" y="47"/>
                      <a:pt x="54" y="24"/>
                    </a:cubicBezTo>
                    <a:close/>
                    <a:moveTo>
                      <a:pt x="113" y="135"/>
                    </a:moveTo>
                    <a:cubicBezTo>
                      <a:pt x="132" y="125"/>
                      <a:pt x="141" y="103"/>
                      <a:pt x="126" y="75"/>
                    </a:cubicBezTo>
                    <a:cubicBezTo>
                      <a:pt x="111" y="46"/>
                      <a:pt x="88" y="41"/>
                      <a:pt x="68" y="51"/>
                    </a:cubicBezTo>
                    <a:cubicBezTo>
                      <a:pt x="49" y="61"/>
                      <a:pt x="40" y="83"/>
                      <a:pt x="55" y="112"/>
                    </a:cubicBezTo>
                    <a:cubicBezTo>
                      <a:pt x="70" y="141"/>
                      <a:pt x="93" y="146"/>
                      <a:pt x="113"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7" name="Freeform 42"/>
              <p:cNvSpPr>
                <a:spLocks/>
              </p:cNvSpPr>
              <p:nvPr userDrawn="1"/>
            </p:nvSpPr>
            <p:spPr bwMode="auto">
              <a:xfrm>
                <a:off x="490"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43"/>
              <p:cNvSpPr>
                <a:spLocks noEditPoints="1"/>
              </p:cNvSpPr>
              <p:nvPr userDrawn="1"/>
            </p:nvSpPr>
            <p:spPr bwMode="auto">
              <a:xfrm>
                <a:off x="343" y="294"/>
                <a:ext cx="413" cy="414"/>
              </a:xfrm>
              <a:custGeom>
                <a:avLst/>
                <a:gdLst>
                  <a:gd name="T0" fmla="*/ 1176 w 2069"/>
                  <a:gd name="T1" fmla="*/ 2060 h 2070"/>
                  <a:gd name="T2" fmla="*/ 1386 w 2069"/>
                  <a:gd name="T3" fmla="*/ 2008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3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8"/>
                    </a:moveTo>
                    <a:cubicBezTo>
                      <a:pt x="1319" y="2033"/>
                      <a:pt x="1248" y="2050"/>
                      <a:pt x="1176" y="2060"/>
                    </a:cubicBezTo>
                    <a:cubicBezTo>
                      <a:pt x="1133" y="1437"/>
                      <a:pt x="1133" y="1437"/>
                      <a:pt x="1133" y="1437"/>
                    </a:cubicBezTo>
                    <a:lnTo>
                      <a:pt x="1386" y="2008"/>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3"/>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3"/>
                    </a:moveTo>
                    <a:cubicBezTo>
                      <a:pt x="2059" y="873"/>
                      <a:pt x="2068" y="945"/>
                      <a:pt x="2069" y="1018"/>
                    </a:cubicBezTo>
                    <a:cubicBezTo>
                      <a:pt x="1445" y="985"/>
                      <a:pt x="1445" y="985"/>
                      <a:pt x="1445" y="985"/>
                    </a:cubicBezTo>
                    <a:lnTo>
                      <a:pt x="2043" y="803"/>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3"/>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Oval 44"/>
              <p:cNvSpPr>
                <a:spLocks noChangeArrowheads="1"/>
              </p:cNvSpPr>
              <p:nvPr userDrawn="1"/>
            </p:nvSpPr>
            <p:spPr bwMode="auto">
              <a:xfrm>
                <a:off x="542"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45"/>
              <p:cNvSpPr>
                <a:spLocks/>
              </p:cNvSpPr>
              <p:nvPr userDrawn="1"/>
            </p:nvSpPr>
            <p:spPr bwMode="auto">
              <a:xfrm>
                <a:off x="698"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1" name="Oval 46"/>
              <p:cNvSpPr>
                <a:spLocks noChangeArrowheads="1"/>
              </p:cNvSpPr>
              <p:nvPr userDrawn="1"/>
            </p:nvSpPr>
            <p:spPr bwMode="auto">
              <a:xfrm>
                <a:off x="542"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47"/>
              <p:cNvSpPr>
                <a:spLocks/>
              </p:cNvSpPr>
              <p:nvPr userDrawn="1"/>
            </p:nvSpPr>
            <p:spPr bwMode="auto">
              <a:xfrm>
                <a:off x="383"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48"/>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4" name="Freeform 4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50"/>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6" name="Freeform 51"/>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7" name="Freeform 52"/>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8" name="Freeform 53"/>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9" name="Freeform 54"/>
              <p:cNvSpPr>
                <a:spLocks/>
              </p:cNvSpPr>
              <p:nvPr userDrawn="1"/>
            </p:nvSpPr>
            <p:spPr bwMode="auto">
              <a:xfrm>
                <a:off x="517"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0" name="Freeform 55"/>
              <p:cNvSpPr>
                <a:spLocks/>
              </p:cNvSpPr>
              <p:nvPr userDrawn="1"/>
            </p:nvSpPr>
            <p:spPr bwMode="auto">
              <a:xfrm>
                <a:off x="517"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1" name="Freeform 56"/>
              <p:cNvSpPr>
                <a:spLocks noEditPoints="1"/>
              </p:cNvSpPr>
              <p:nvPr userDrawn="1"/>
            </p:nvSpPr>
            <p:spPr bwMode="auto">
              <a:xfrm>
                <a:off x="514"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2" name="Freeform 57"/>
              <p:cNvSpPr>
                <a:spLocks noEditPoints="1"/>
              </p:cNvSpPr>
              <p:nvPr userDrawn="1"/>
            </p:nvSpPr>
            <p:spPr bwMode="auto">
              <a:xfrm>
                <a:off x="814" y="446"/>
                <a:ext cx="1186" cy="132"/>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1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8"/>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8"/>
                      <a:pt x="2762" y="328"/>
                      <a:pt x="2762" y="328"/>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0"/>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2"/>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2"/>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3"/>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3"/>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2"/>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0"/>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6"/>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1"/>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3" name="Freeform 58"/>
              <p:cNvSpPr>
                <a:spLocks noEditPoints="1"/>
              </p:cNvSpPr>
              <p:nvPr userDrawn="1"/>
            </p:nvSpPr>
            <p:spPr bwMode="auto">
              <a:xfrm>
                <a:off x="579"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6"/>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Freeform 5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Freeform 60"/>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61"/>
              <p:cNvSpPr>
                <a:spLocks noEditPoints="1"/>
              </p:cNvSpPr>
              <p:nvPr userDrawn="1"/>
            </p:nvSpPr>
            <p:spPr bwMode="auto">
              <a:xfrm>
                <a:off x="343"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199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2"/>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3"/>
                    </a:cubicBezTo>
                    <a:cubicBezTo>
                      <a:pt x="1905" y="1146"/>
                      <a:pt x="1916" y="1177"/>
                      <a:pt x="1952" y="1181"/>
                    </a:cubicBezTo>
                    <a:cubicBezTo>
                      <a:pt x="1973" y="1184"/>
                      <a:pt x="1989" y="1175"/>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0"/>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6"/>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199"/>
                    </a:cubicBezTo>
                    <a:cubicBezTo>
                      <a:pt x="500" y="169"/>
                      <a:pt x="503" y="135"/>
                      <a:pt x="527" y="110"/>
                    </a:cubicBezTo>
                    <a:close/>
                    <a:moveTo>
                      <a:pt x="551" y="181"/>
                    </a:moveTo>
                    <a:cubicBezTo>
                      <a:pt x="566" y="210"/>
                      <a:pt x="589" y="215"/>
                      <a:pt x="609" y="204"/>
                    </a:cubicBezTo>
                    <a:cubicBezTo>
                      <a:pt x="628" y="194"/>
                      <a:pt x="637" y="172"/>
                      <a:pt x="622" y="144"/>
                    </a:cubicBezTo>
                    <a:cubicBezTo>
                      <a:pt x="607" y="115"/>
                      <a:pt x="584" y="110"/>
                      <a:pt x="564" y="120"/>
                    </a:cubicBezTo>
                    <a:cubicBezTo>
                      <a:pt x="545" y="130"/>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sp>
        <p:nvSpPr>
          <p:cNvPr id="5" name="Tijdelijke aanduiding voor voettekst 4"/>
          <p:cNvSpPr>
            <a:spLocks noGrp="1"/>
          </p:cNvSpPr>
          <p:nvPr>
            <p:ph type="ftr" sz="quarter" idx="11"/>
          </p:nvPr>
        </p:nvSpPr>
        <p:spPr bwMode="hidden">
          <a:xfrm>
            <a:off x="10152000" y="7534800"/>
            <a:ext cx="36000" cy="36000"/>
          </a:xfrm>
        </p:spPr>
        <p:txBody>
          <a:bodyPr/>
          <a:lstStyle>
            <a:lvl1pPr>
              <a:defRPr sz="100">
                <a:solidFill>
                  <a:schemeClr val="accent1"/>
                </a:solidFill>
              </a:defRPr>
            </a:lvl1pPr>
          </a:lstStyle>
          <a:p>
            <a:r>
              <a:rPr lang="en-US" smtClean="0"/>
              <a:t>To change footer:  Insert | Header &amp; footer Name of Faculty or Division&lt;2spaces&gt;|&lt;2spaces&gt;Title of presentation</a:t>
            </a:r>
            <a:endParaRPr lang="en-GB" dirty="0"/>
          </a:p>
        </p:txBody>
      </p:sp>
      <p:sp>
        <p:nvSpPr>
          <p:cNvPr id="6" name="Tijdelijke aanduiding voor dianummer 5"/>
          <p:cNvSpPr>
            <a:spLocks noGrp="1"/>
          </p:cNvSpPr>
          <p:nvPr>
            <p:ph type="sldNum" sz="quarter" idx="12"/>
          </p:nvPr>
        </p:nvSpPr>
        <p:spPr bwMode="hidden">
          <a:xfrm>
            <a:off x="10152000" y="7534800"/>
            <a:ext cx="36000" cy="36000"/>
          </a:xfrm>
        </p:spPr>
        <p:txBody>
          <a:bodyPr/>
          <a:lstStyle>
            <a:lvl1pPr>
              <a:defRPr sz="100">
                <a:solidFill>
                  <a:schemeClr val="accent1"/>
                </a:solidFill>
              </a:defRPr>
            </a:lvl1pPr>
          </a:lstStyle>
          <a:p>
            <a:fld id="{1336C48C-F87C-4E4B-81EF-5027B17D1F61}" type="slidenum">
              <a:rPr lang="en-GB" smtClean="0"/>
              <a:pPr/>
              <a:t>‹#›</a:t>
            </a:fld>
            <a:endParaRPr lang="en-GB" dirty="0"/>
          </a:p>
        </p:txBody>
      </p:sp>
      <p:sp>
        <p:nvSpPr>
          <p:cNvPr id="2" name="Titel 1"/>
          <p:cNvSpPr>
            <a:spLocks noGrp="1"/>
          </p:cNvSpPr>
          <p:nvPr>
            <p:ph type="ctrTitle" hasCustomPrompt="1"/>
          </p:nvPr>
        </p:nvSpPr>
        <p:spPr>
          <a:xfrm>
            <a:off x="2088000" y="1834998"/>
            <a:ext cx="6372000" cy="1470025"/>
          </a:xfrm>
        </p:spPr>
        <p:txBody>
          <a:bodyPr anchor="t" anchorCtr="0"/>
          <a:lstStyle>
            <a:lvl1pPr algn="l">
              <a:defRPr sz="4200">
                <a:solidFill>
                  <a:schemeClr val="bg1"/>
                </a:solidFill>
              </a:defRPr>
            </a:lvl1pPr>
          </a:lstStyle>
          <a:p>
            <a:r>
              <a:rPr lang="en-GB" dirty="0" smtClean="0"/>
              <a:t>[Title (max. 2 lines)]</a:t>
            </a:r>
            <a:endParaRPr lang="en-GB" dirty="0"/>
          </a:p>
        </p:txBody>
      </p:sp>
      <p:sp>
        <p:nvSpPr>
          <p:cNvPr id="3" name="Ondertitel 2"/>
          <p:cNvSpPr>
            <a:spLocks noGrp="1"/>
          </p:cNvSpPr>
          <p:nvPr>
            <p:ph type="subTitle" idx="1" hasCustomPrompt="1"/>
          </p:nvPr>
        </p:nvSpPr>
        <p:spPr>
          <a:xfrm>
            <a:off x="2088000" y="3482165"/>
            <a:ext cx="6372000" cy="288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[Name]</a:t>
            </a:r>
            <a:endParaRPr lang="en-GB" dirty="0"/>
          </a:p>
        </p:txBody>
      </p:sp>
      <p:sp>
        <p:nvSpPr>
          <p:cNvPr id="4" name="Tijdelijke aanduiding voor datum 3"/>
          <p:cNvSpPr>
            <a:spLocks noGrp="1"/>
          </p:cNvSpPr>
          <p:nvPr>
            <p:ph type="dt" sz="half" idx="10"/>
          </p:nvPr>
        </p:nvSpPr>
        <p:spPr>
          <a:xfrm>
            <a:off x="2088000" y="6139993"/>
            <a:ext cx="2133600" cy="365125"/>
          </a:xfrm>
        </p:spPr>
        <p:txBody>
          <a:bodyPr/>
          <a:lstStyle>
            <a:lvl1pPr algn="l">
              <a:defRPr sz="1200" b="0">
                <a:solidFill>
                  <a:schemeClr val="bg1"/>
                </a:solidFill>
              </a:defRPr>
            </a:lvl1pPr>
          </a:lstStyle>
          <a:p>
            <a:endParaRPr lang="en-GB" dirty="0"/>
          </a:p>
        </p:txBody>
      </p:sp>
      <p:sp>
        <p:nvSpPr>
          <p:cNvPr id="12" name="Tijdelijke aanduiding voor tekst 11"/>
          <p:cNvSpPr>
            <a:spLocks noGrp="1"/>
          </p:cNvSpPr>
          <p:nvPr>
            <p:ph type="body" sz="quarter" idx="13" hasCustomPrompt="1"/>
          </p:nvPr>
        </p:nvSpPr>
        <p:spPr>
          <a:xfrm>
            <a:off x="2088000" y="3780000"/>
            <a:ext cx="6372000" cy="288000"/>
          </a:xfrm>
        </p:spPr>
        <p:txBody>
          <a:bodyPr/>
          <a:lstStyle>
            <a:lvl1pPr>
              <a:defRPr b="0">
                <a:solidFill>
                  <a:schemeClr val="bg1"/>
                </a:solidFill>
              </a:defRPr>
            </a:lvl1pPr>
          </a:lstStyle>
          <a:p>
            <a:pPr lvl="0"/>
            <a:r>
              <a:rPr lang="en-GB" dirty="0" smtClean="0"/>
              <a:t>[Job description]</a:t>
            </a:r>
          </a:p>
        </p:txBody>
      </p:sp>
      <p:sp>
        <p:nvSpPr>
          <p:cNvPr id="79" name="Tijdelijke aanduiding voor tekst 15"/>
          <p:cNvSpPr>
            <a:spLocks noGrp="1"/>
          </p:cNvSpPr>
          <p:nvPr>
            <p:ph type="body" sz="quarter" idx="15" hasCustomPrompt="1"/>
          </p:nvPr>
        </p:nvSpPr>
        <p:spPr>
          <a:xfrm>
            <a:off x="4244400" y="518400"/>
            <a:ext cx="4248000" cy="828000"/>
          </a:xfrm>
        </p:spPr>
        <p:txBody>
          <a:bodyPr/>
          <a:lstStyle>
            <a:lvl1pPr algn="r">
              <a:defRPr sz="1200" b="0" baseline="0">
                <a:solidFill>
                  <a:schemeClr val="bg1"/>
                </a:solidFill>
              </a:defRPr>
            </a:lvl1pPr>
          </a:lstStyle>
          <a:p>
            <a:pPr lvl="0"/>
            <a:r>
              <a:rPr lang="en-US" dirty="0" smtClean="0"/>
              <a:t>[Name of faculty (bold),</a:t>
            </a:r>
            <a:br>
              <a:rPr lang="en-US" dirty="0" smtClean="0"/>
            </a:br>
            <a:r>
              <a:rPr lang="en-US" dirty="0" smtClean="0"/>
              <a:t>department or division (normal)</a:t>
            </a:r>
            <a:br>
              <a:rPr lang="en-US" dirty="0" smtClean="0"/>
            </a:br>
            <a:r>
              <a:rPr lang="en-US" dirty="0" smtClean="0"/>
              <a:t>total max. 4 lines]</a:t>
            </a:r>
          </a:p>
          <a:p>
            <a:pPr lvl="0"/>
            <a:endParaRPr lang="nl-NL"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and black text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4" name="Picture 5" descr="PPT_titelpag_verloop-04.png"/>
          <p:cNvPicPr>
            <a:picLocks noChangeAspect="1"/>
          </p:cNvPicPr>
          <p:nvPr userDrawn="1"/>
        </p:nvPicPr>
        <p:blipFill>
          <a:blip r:embed="rId3" cstate="print"/>
          <a:stretch>
            <a:fillRect/>
          </a:stretch>
        </p:blipFill>
        <p:spPr>
          <a:xfrm>
            <a:off x="0" y="0"/>
            <a:ext cx="2340292" cy="6858000"/>
          </a:xfrm>
          <a:prstGeom prst="rect">
            <a:avLst/>
          </a:prstGeom>
        </p:spPr>
      </p:pic>
      <p:sp>
        <p:nvSpPr>
          <p:cNvPr id="245" name="Rechthoek 227"/>
          <p:cNvSpPr/>
          <p:nvPr userDrawn="1"/>
        </p:nvSpPr>
        <p:spPr>
          <a:xfrm>
            <a:off x="1833384" y="1692894"/>
            <a:ext cx="6789156" cy="2556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grpSp>
        <p:nvGrpSpPr>
          <p:cNvPr id="248" name="Groep 228"/>
          <p:cNvGrpSpPr/>
          <p:nvPr userDrawn="1"/>
        </p:nvGrpSpPr>
        <p:grpSpPr>
          <a:xfrm>
            <a:off x="542925" y="0"/>
            <a:ext cx="1389063" cy="6858000"/>
            <a:chOff x="542925" y="0"/>
            <a:chExt cx="1389063" cy="6858000"/>
          </a:xfrm>
        </p:grpSpPr>
        <p:sp>
          <p:nvSpPr>
            <p:cNvPr id="249" name="LIJN"/>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250" name="Group 4"/>
            <p:cNvGrpSpPr>
              <a:grpSpLocks noChangeAspect="1"/>
            </p:cNvGrpSpPr>
            <p:nvPr userDrawn="1"/>
          </p:nvGrpSpPr>
          <p:grpSpPr bwMode="auto">
            <a:xfrm>
              <a:off x="542925" y="466725"/>
              <a:ext cx="658813" cy="657225"/>
              <a:chOff x="342" y="294"/>
              <a:chExt cx="415" cy="414"/>
            </a:xfrm>
          </p:grpSpPr>
          <p:sp>
            <p:nvSpPr>
              <p:cNvPr id="251" name="Freeform 5"/>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2" name="Freeform 6"/>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3" name="Freeform 7"/>
              <p:cNvSpPr>
                <a:spLocks/>
              </p:cNvSpPr>
              <p:nvPr userDrawn="1"/>
            </p:nvSpPr>
            <p:spPr bwMode="auto">
              <a:xfrm>
                <a:off x="582"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6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6"/>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4" name="Freeform 8"/>
              <p:cNvSpPr>
                <a:spLocks noEditPoints="1"/>
              </p:cNvSpPr>
              <p:nvPr userDrawn="1"/>
            </p:nvSpPr>
            <p:spPr bwMode="auto">
              <a:xfrm>
                <a:off x="620"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5" name="Freeform 9"/>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6" name="Freeform 10"/>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7" name="Freeform 11"/>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58" name="Freeform 12"/>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9" name="Freeform 13"/>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0" name="Freeform 14"/>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1" name="Freeform 15"/>
              <p:cNvSpPr>
                <a:spLocks/>
              </p:cNvSpPr>
              <p:nvPr userDrawn="1"/>
            </p:nvSpPr>
            <p:spPr bwMode="auto">
              <a:xfrm>
                <a:off x="723"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4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6"/>
                      <a:pt x="68" y="115"/>
                      <a:pt x="47" y="112"/>
                    </a:cubicBezTo>
                    <a:cubicBezTo>
                      <a:pt x="11" y="108"/>
                      <a:pt x="0" y="77"/>
                      <a:pt x="4" y="44"/>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2" name="Freeform 16"/>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3" name="Freeform 17"/>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4" name="Freeform 18"/>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5" name="Freeform 19"/>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6" name="Freeform 20"/>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7" name="Freeform 21"/>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8" name="Freeform 22"/>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69" name="Freeform 23"/>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0" name="Freeform 24"/>
              <p:cNvSpPr>
                <a:spLocks/>
              </p:cNvSpPr>
              <p:nvPr userDrawn="1"/>
            </p:nvSpPr>
            <p:spPr bwMode="auto">
              <a:xfrm>
                <a:off x="579"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1" name="Freeform 25"/>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2" name="Freeform 26"/>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3" name="Freeform 27"/>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4" name="Freeform 28"/>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5" name="Freeform 29"/>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6" name="Freeform 30"/>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7" name="Freeform 31"/>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78" name="Freeform 32"/>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9" name="Freeform 33"/>
              <p:cNvSpPr>
                <a:spLocks/>
              </p:cNvSpPr>
              <p:nvPr userDrawn="1"/>
            </p:nvSpPr>
            <p:spPr bwMode="auto">
              <a:xfrm>
                <a:off x="353"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0" name="Freeform 34"/>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1" name="Freeform 35"/>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2" name="Freeform 36"/>
              <p:cNvSpPr>
                <a:spLocks/>
              </p:cNvSpPr>
              <p:nvPr userDrawn="1"/>
            </p:nvSpPr>
            <p:spPr bwMode="auto">
              <a:xfrm>
                <a:off x="343"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3" name="Freeform 37"/>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4" name="Freeform 38"/>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5" name="Freeform 39"/>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6" name="Freeform 40"/>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7" name="Freeform 41"/>
              <p:cNvSpPr>
                <a:spLocks noEditPoints="1"/>
              </p:cNvSpPr>
              <p:nvPr userDrawn="1"/>
            </p:nvSpPr>
            <p:spPr bwMode="auto">
              <a:xfrm>
                <a:off x="442" y="312"/>
                <a:ext cx="36" cy="37"/>
              </a:xfrm>
              <a:custGeom>
                <a:avLst/>
                <a:gdLst>
                  <a:gd name="T0" fmla="*/ 54 w 181"/>
                  <a:gd name="T1" fmla="*/ 24 h 186"/>
                  <a:gd name="T2" fmla="*/ 161 w 181"/>
                  <a:gd name="T3" fmla="*/ 56 h 186"/>
                  <a:gd name="T4" fmla="*/ 127 w 181"/>
                  <a:gd name="T5" fmla="*/ 163 h 186"/>
                  <a:gd name="T6" fmla="*/ 20 w 181"/>
                  <a:gd name="T7" fmla="*/ 130 h 186"/>
                  <a:gd name="T8" fmla="*/ 54 w 181"/>
                  <a:gd name="T9" fmla="*/ 24 h 186"/>
                  <a:gd name="T10" fmla="*/ 113 w 181"/>
                  <a:gd name="T11" fmla="*/ 135 h 186"/>
                  <a:gd name="T12" fmla="*/ 126 w 181"/>
                  <a:gd name="T13" fmla="*/ 75 h 186"/>
                  <a:gd name="T14" fmla="*/ 68 w 181"/>
                  <a:gd name="T15" fmla="*/ 51 h 186"/>
                  <a:gd name="T16" fmla="*/ 55 w 181"/>
                  <a:gd name="T17" fmla="*/ 112 h 186"/>
                  <a:gd name="T18" fmla="*/ 113 w 181"/>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0"/>
                    </a:cubicBezTo>
                    <a:cubicBezTo>
                      <a:pt x="0" y="92"/>
                      <a:pt x="10" y="47"/>
                      <a:pt x="54" y="24"/>
                    </a:cubicBezTo>
                    <a:close/>
                    <a:moveTo>
                      <a:pt x="113" y="135"/>
                    </a:moveTo>
                    <a:cubicBezTo>
                      <a:pt x="132" y="125"/>
                      <a:pt x="141" y="103"/>
                      <a:pt x="126" y="75"/>
                    </a:cubicBezTo>
                    <a:cubicBezTo>
                      <a:pt x="111" y="46"/>
                      <a:pt x="88" y="41"/>
                      <a:pt x="68" y="51"/>
                    </a:cubicBezTo>
                    <a:cubicBezTo>
                      <a:pt x="49" y="61"/>
                      <a:pt x="40" y="83"/>
                      <a:pt x="55" y="112"/>
                    </a:cubicBezTo>
                    <a:cubicBezTo>
                      <a:pt x="70" y="141"/>
                      <a:pt x="93" y="146"/>
                      <a:pt x="113"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8" name="Freeform 42"/>
              <p:cNvSpPr>
                <a:spLocks/>
              </p:cNvSpPr>
              <p:nvPr userDrawn="1"/>
            </p:nvSpPr>
            <p:spPr bwMode="auto">
              <a:xfrm>
                <a:off x="490"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9" name="Freeform 43"/>
              <p:cNvSpPr>
                <a:spLocks noEditPoints="1"/>
              </p:cNvSpPr>
              <p:nvPr userDrawn="1"/>
            </p:nvSpPr>
            <p:spPr bwMode="auto">
              <a:xfrm>
                <a:off x="343" y="294"/>
                <a:ext cx="413" cy="414"/>
              </a:xfrm>
              <a:custGeom>
                <a:avLst/>
                <a:gdLst>
                  <a:gd name="T0" fmla="*/ 1176 w 2069"/>
                  <a:gd name="T1" fmla="*/ 2060 h 2070"/>
                  <a:gd name="T2" fmla="*/ 1386 w 2069"/>
                  <a:gd name="T3" fmla="*/ 2008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3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8"/>
                    </a:moveTo>
                    <a:cubicBezTo>
                      <a:pt x="1319" y="2033"/>
                      <a:pt x="1248" y="2050"/>
                      <a:pt x="1176" y="2060"/>
                    </a:cubicBezTo>
                    <a:cubicBezTo>
                      <a:pt x="1133" y="1437"/>
                      <a:pt x="1133" y="1437"/>
                      <a:pt x="1133" y="1437"/>
                    </a:cubicBezTo>
                    <a:lnTo>
                      <a:pt x="1386" y="2008"/>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3"/>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3"/>
                    </a:moveTo>
                    <a:cubicBezTo>
                      <a:pt x="2059" y="873"/>
                      <a:pt x="2068" y="945"/>
                      <a:pt x="2069" y="1018"/>
                    </a:cubicBezTo>
                    <a:cubicBezTo>
                      <a:pt x="1445" y="985"/>
                      <a:pt x="1445" y="985"/>
                      <a:pt x="1445" y="985"/>
                    </a:cubicBezTo>
                    <a:lnTo>
                      <a:pt x="2043" y="803"/>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3"/>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0" name="Oval 44"/>
              <p:cNvSpPr>
                <a:spLocks noChangeArrowheads="1"/>
              </p:cNvSpPr>
              <p:nvPr userDrawn="1"/>
            </p:nvSpPr>
            <p:spPr bwMode="auto">
              <a:xfrm>
                <a:off x="542"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1" name="Freeform 45"/>
              <p:cNvSpPr>
                <a:spLocks/>
              </p:cNvSpPr>
              <p:nvPr userDrawn="1"/>
            </p:nvSpPr>
            <p:spPr bwMode="auto">
              <a:xfrm>
                <a:off x="698"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2" name="Oval 46"/>
              <p:cNvSpPr>
                <a:spLocks noChangeArrowheads="1"/>
              </p:cNvSpPr>
              <p:nvPr userDrawn="1"/>
            </p:nvSpPr>
            <p:spPr bwMode="auto">
              <a:xfrm>
                <a:off x="542"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3" name="Freeform 47"/>
              <p:cNvSpPr>
                <a:spLocks/>
              </p:cNvSpPr>
              <p:nvPr userDrawn="1"/>
            </p:nvSpPr>
            <p:spPr bwMode="auto">
              <a:xfrm>
                <a:off x="383"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94" name="Freeform 48"/>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5" name="Freeform 4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6" name="Freeform 50"/>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7" name="Freeform 51"/>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8" name="Freeform 52"/>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9" name="Freeform 53"/>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0" name="Freeform 54"/>
              <p:cNvSpPr>
                <a:spLocks/>
              </p:cNvSpPr>
              <p:nvPr userDrawn="1"/>
            </p:nvSpPr>
            <p:spPr bwMode="auto">
              <a:xfrm>
                <a:off x="517"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1" name="Freeform 55"/>
              <p:cNvSpPr>
                <a:spLocks/>
              </p:cNvSpPr>
              <p:nvPr userDrawn="1"/>
            </p:nvSpPr>
            <p:spPr bwMode="auto">
              <a:xfrm>
                <a:off x="517"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2" name="Freeform 56"/>
              <p:cNvSpPr>
                <a:spLocks noEditPoints="1"/>
              </p:cNvSpPr>
              <p:nvPr userDrawn="1"/>
            </p:nvSpPr>
            <p:spPr bwMode="auto">
              <a:xfrm>
                <a:off x="514"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3" name="Freeform 58"/>
              <p:cNvSpPr>
                <a:spLocks noEditPoints="1"/>
              </p:cNvSpPr>
              <p:nvPr userDrawn="1"/>
            </p:nvSpPr>
            <p:spPr bwMode="auto">
              <a:xfrm>
                <a:off x="579"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6"/>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4" name="Freeform 5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5" name="Freeform 60"/>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6" name="Freeform 61"/>
              <p:cNvSpPr>
                <a:spLocks noEditPoints="1"/>
              </p:cNvSpPr>
              <p:nvPr userDrawn="1"/>
            </p:nvSpPr>
            <p:spPr bwMode="auto">
              <a:xfrm>
                <a:off x="343"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199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2"/>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3"/>
                    </a:cubicBezTo>
                    <a:cubicBezTo>
                      <a:pt x="1905" y="1146"/>
                      <a:pt x="1916" y="1177"/>
                      <a:pt x="1952" y="1181"/>
                    </a:cubicBezTo>
                    <a:cubicBezTo>
                      <a:pt x="1973" y="1184"/>
                      <a:pt x="1989" y="1175"/>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0"/>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6"/>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199"/>
                    </a:cubicBezTo>
                    <a:cubicBezTo>
                      <a:pt x="500" y="169"/>
                      <a:pt x="503" y="135"/>
                      <a:pt x="527" y="110"/>
                    </a:cubicBezTo>
                    <a:close/>
                    <a:moveTo>
                      <a:pt x="551" y="181"/>
                    </a:moveTo>
                    <a:cubicBezTo>
                      <a:pt x="566" y="210"/>
                      <a:pt x="589" y="215"/>
                      <a:pt x="609" y="204"/>
                    </a:cubicBezTo>
                    <a:cubicBezTo>
                      <a:pt x="628" y="194"/>
                      <a:pt x="637" y="172"/>
                      <a:pt x="622" y="144"/>
                    </a:cubicBezTo>
                    <a:cubicBezTo>
                      <a:pt x="607" y="115"/>
                      <a:pt x="584" y="110"/>
                      <a:pt x="564" y="120"/>
                    </a:cubicBezTo>
                    <a:cubicBezTo>
                      <a:pt x="545" y="130"/>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sp>
        <p:nvSpPr>
          <p:cNvPr id="2" name="Titel 1"/>
          <p:cNvSpPr>
            <a:spLocks noGrp="1"/>
          </p:cNvSpPr>
          <p:nvPr userDrawn="1">
            <p:ph type="ctrTitle" hasCustomPrompt="1"/>
          </p:nvPr>
        </p:nvSpPr>
        <p:spPr bwMode="white">
          <a:xfrm>
            <a:off x="2088000" y="1834998"/>
            <a:ext cx="6120000" cy="1470025"/>
          </a:xfrm>
        </p:spPr>
        <p:txBody>
          <a:bodyPr anchor="t" anchorCtr="0"/>
          <a:lstStyle>
            <a:lvl1pPr algn="l">
              <a:defRPr sz="4200">
                <a:solidFill>
                  <a:schemeClr val="bg1"/>
                </a:solidFill>
              </a:defRPr>
            </a:lvl1pPr>
          </a:lstStyle>
          <a:p>
            <a:r>
              <a:rPr lang="en-GB" dirty="0" smtClean="0"/>
              <a:t>[Title (max. 2 lines)]</a:t>
            </a:r>
            <a:endParaRPr lang="en-GB" dirty="0"/>
          </a:p>
        </p:txBody>
      </p:sp>
      <p:sp>
        <p:nvSpPr>
          <p:cNvPr id="9" name="Tijdelijke aanduiding voor tekst 8"/>
          <p:cNvSpPr>
            <a:spLocks noGrp="1"/>
          </p:cNvSpPr>
          <p:nvPr userDrawn="1">
            <p:ph type="body" sz="quarter" idx="13" hasCustomPrompt="1"/>
          </p:nvPr>
        </p:nvSpPr>
        <p:spPr bwMode="white">
          <a:xfrm>
            <a:off x="2088000" y="3781579"/>
            <a:ext cx="6120000" cy="288000"/>
          </a:xfrm>
        </p:spPr>
        <p:txBody>
          <a:bodyPr/>
          <a:lstStyle>
            <a:lvl1pPr>
              <a:defRPr b="0">
                <a:solidFill>
                  <a:schemeClr val="bg1"/>
                </a:solidFill>
              </a:defRPr>
            </a:lvl1pPr>
          </a:lstStyle>
          <a:p>
            <a:pPr lvl="0"/>
            <a:r>
              <a:rPr lang="en-GB" dirty="0" smtClean="0"/>
              <a:t>[Job description]</a:t>
            </a:r>
            <a:endParaRPr lang="en-GB" dirty="0"/>
          </a:p>
        </p:txBody>
      </p:sp>
      <p:sp>
        <p:nvSpPr>
          <p:cNvPr id="4" name="Tijdelijke aanduiding voor datum 3"/>
          <p:cNvSpPr>
            <a:spLocks noGrp="1"/>
          </p:cNvSpPr>
          <p:nvPr userDrawn="1">
            <p:ph type="dt" sz="half" idx="10"/>
          </p:nvPr>
        </p:nvSpPr>
        <p:spPr bwMode="white">
          <a:xfrm>
            <a:off x="2088000" y="6139993"/>
            <a:ext cx="2133600" cy="365125"/>
          </a:xfrm>
        </p:spPr>
        <p:txBody>
          <a:bodyPr/>
          <a:lstStyle>
            <a:lvl1pPr algn="l">
              <a:defRPr sz="1200" b="0">
                <a:solidFill>
                  <a:schemeClr val="bg1"/>
                </a:solidFill>
              </a:defRPr>
            </a:lvl1pPr>
          </a:lstStyle>
          <a:p>
            <a:endParaRPr lang="en-GB" dirty="0"/>
          </a:p>
        </p:txBody>
      </p:sp>
      <p:sp>
        <p:nvSpPr>
          <p:cNvPr id="3" name="Ondertitel 2"/>
          <p:cNvSpPr>
            <a:spLocks noGrp="1"/>
          </p:cNvSpPr>
          <p:nvPr userDrawn="1">
            <p:ph type="subTitle" idx="1" hasCustomPrompt="1"/>
          </p:nvPr>
        </p:nvSpPr>
        <p:spPr bwMode="white">
          <a:xfrm>
            <a:off x="2088000" y="3482165"/>
            <a:ext cx="6120000" cy="28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[Name]</a:t>
            </a:r>
            <a:endParaRPr lang="en-GB" dirty="0"/>
          </a:p>
        </p:txBody>
      </p:sp>
      <p:sp>
        <p:nvSpPr>
          <p:cNvPr id="175" name="Tijdelijke aanduiding voor voettekst 4"/>
          <p:cNvSpPr>
            <a:spLocks noGrp="1"/>
          </p:cNvSpPr>
          <p:nvPr>
            <p:ph type="ftr" sz="quarter" idx="11"/>
          </p:nvPr>
        </p:nvSpPr>
        <p:spPr>
          <a:xfrm>
            <a:off x="10152000" y="7534800"/>
            <a:ext cx="36000" cy="36000"/>
          </a:xfrm>
        </p:spPr>
        <p:txBody>
          <a:bodyPr/>
          <a:lstStyle>
            <a:lvl1pPr>
              <a:defRPr sz="100">
                <a:solidFill>
                  <a:srgbClr val="211C1C"/>
                </a:solidFill>
              </a:defRPr>
            </a:lvl1pPr>
          </a:lstStyle>
          <a:p>
            <a:r>
              <a:rPr lang="en-US" smtClean="0"/>
              <a:t>To change footer:  Insert | Header &amp; footer Name of Faculty or Division&lt;2spaces&gt;|&lt;2spaces&gt;Title of presentation</a:t>
            </a:r>
            <a:endParaRPr lang="en-GB" dirty="0"/>
          </a:p>
        </p:txBody>
      </p:sp>
      <p:sp>
        <p:nvSpPr>
          <p:cNvPr id="176" name="Tijdelijke aanduiding voor dianummer 5"/>
          <p:cNvSpPr>
            <a:spLocks noGrp="1"/>
          </p:cNvSpPr>
          <p:nvPr>
            <p:ph type="sldNum" sz="quarter" idx="12"/>
          </p:nvPr>
        </p:nvSpPr>
        <p:spPr>
          <a:xfrm>
            <a:off x="10152000" y="7534800"/>
            <a:ext cx="36000" cy="36000"/>
          </a:xfrm>
        </p:spPr>
        <p:txBody>
          <a:bodyPr/>
          <a:lstStyle>
            <a:lvl1pPr>
              <a:defRPr sz="100">
                <a:solidFill>
                  <a:srgbClr val="211C1C"/>
                </a:solidFill>
              </a:defRPr>
            </a:lvl1pPr>
          </a:lstStyle>
          <a:p>
            <a:fld id="{1336C48C-F87C-4E4B-81EF-5027B17D1F61}" type="slidenum">
              <a:rPr lang="en-GB" smtClean="0"/>
              <a:pPr/>
              <a:t>‹#›</a:t>
            </a:fld>
            <a:endParaRPr lang="en-GB" dirty="0"/>
          </a:p>
        </p:txBody>
      </p:sp>
      <p:sp>
        <p:nvSpPr>
          <p:cNvPr id="76" name="Freeform 57"/>
          <p:cNvSpPr>
            <a:spLocks noEditPoints="1"/>
          </p:cNvSpPr>
          <p:nvPr userDrawn="1"/>
        </p:nvSpPr>
        <p:spPr bwMode="auto">
          <a:xfrm>
            <a:off x="1292225" y="708025"/>
            <a:ext cx="1882775" cy="209550"/>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1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8"/>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8"/>
                  <a:pt x="2762" y="328"/>
                  <a:pt x="2762" y="328"/>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0"/>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2"/>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2"/>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3"/>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3"/>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2"/>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0"/>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6"/>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1"/>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2" name="Tijdelijke aanduiding voor tekst 15"/>
          <p:cNvSpPr>
            <a:spLocks noGrp="1"/>
          </p:cNvSpPr>
          <p:nvPr>
            <p:ph type="body" sz="quarter" idx="15" hasCustomPrompt="1"/>
          </p:nvPr>
        </p:nvSpPr>
        <p:spPr>
          <a:xfrm>
            <a:off x="4244400" y="518400"/>
            <a:ext cx="4248000" cy="828000"/>
          </a:xfrm>
        </p:spPr>
        <p:txBody>
          <a:bodyPr/>
          <a:lstStyle>
            <a:lvl1pPr algn="r">
              <a:defRPr sz="1200" b="0" baseline="0">
                <a:solidFill>
                  <a:schemeClr val="bg1"/>
                </a:solidFill>
              </a:defRPr>
            </a:lvl1pPr>
          </a:lstStyle>
          <a:p>
            <a:pPr lvl="0"/>
            <a:r>
              <a:rPr lang="en-US" dirty="0" smtClean="0"/>
              <a:t>[Name of faculty (bold),</a:t>
            </a:r>
            <a:br>
              <a:rPr lang="en-US" dirty="0" smtClean="0"/>
            </a:br>
            <a:r>
              <a:rPr lang="en-US" dirty="0" smtClean="0"/>
              <a:t>department or division (normal)</a:t>
            </a:r>
            <a:br>
              <a:rPr lang="en-US" dirty="0" smtClean="0"/>
            </a:br>
            <a:r>
              <a:rPr lang="en-US" dirty="0" smtClean="0"/>
              <a:t>total max. 4 lines]</a:t>
            </a:r>
          </a:p>
          <a:p>
            <a:pPr lvl="0"/>
            <a:endParaRPr lang="nl-NL"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and white text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8" name="Picture 5" descr="PPT_titelpag_verloop-04.png"/>
          <p:cNvPicPr>
            <a:picLocks noChangeAspect="1"/>
          </p:cNvPicPr>
          <p:nvPr userDrawn="1"/>
        </p:nvPicPr>
        <p:blipFill>
          <a:blip r:embed="rId3" cstate="print"/>
          <a:stretch>
            <a:fillRect/>
          </a:stretch>
        </p:blipFill>
        <p:spPr>
          <a:xfrm>
            <a:off x="0" y="0"/>
            <a:ext cx="2340292" cy="6858000"/>
          </a:xfrm>
          <a:prstGeom prst="rect">
            <a:avLst/>
          </a:prstGeom>
        </p:spPr>
      </p:pic>
      <p:sp>
        <p:nvSpPr>
          <p:cNvPr id="182" name="Rechthoek 227"/>
          <p:cNvSpPr/>
          <p:nvPr userDrawn="1"/>
        </p:nvSpPr>
        <p:spPr>
          <a:xfrm>
            <a:off x="1833384" y="1692894"/>
            <a:ext cx="6789156" cy="2556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grpSp>
        <p:nvGrpSpPr>
          <p:cNvPr id="185" name="Groep 228"/>
          <p:cNvGrpSpPr/>
          <p:nvPr userDrawn="1"/>
        </p:nvGrpSpPr>
        <p:grpSpPr>
          <a:xfrm>
            <a:off x="542925" y="0"/>
            <a:ext cx="1389063" cy="6858000"/>
            <a:chOff x="542925" y="0"/>
            <a:chExt cx="1389063" cy="6858000"/>
          </a:xfrm>
        </p:grpSpPr>
        <p:sp>
          <p:nvSpPr>
            <p:cNvPr id="186" name="LIJN"/>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187" name="Group 4"/>
            <p:cNvGrpSpPr>
              <a:grpSpLocks noChangeAspect="1"/>
            </p:cNvGrpSpPr>
            <p:nvPr userDrawn="1"/>
          </p:nvGrpSpPr>
          <p:grpSpPr bwMode="auto">
            <a:xfrm>
              <a:off x="542925" y="466725"/>
              <a:ext cx="658813" cy="657225"/>
              <a:chOff x="342" y="294"/>
              <a:chExt cx="415" cy="414"/>
            </a:xfrm>
          </p:grpSpPr>
          <p:sp>
            <p:nvSpPr>
              <p:cNvPr id="188" name="Freeform 5"/>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9" name="Freeform 6"/>
              <p:cNvSpPr>
                <a:spLocks/>
              </p:cNvSpPr>
              <p:nvPr userDrawn="1"/>
            </p:nvSpPr>
            <p:spPr bwMode="auto">
              <a:xfrm>
                <a:off x="342"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0" name="Freeform 7"/>
              <p:cNvSpPr>
                <a:spLocks/>
              </p:cNvSpPr>
              <p:nvPr userDrawn="1"/>
            </p:nvSpPr>
            <p:spPr bwMode="auto">
              <a:xfrm>
                <a:off x="582"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6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6"/>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1" name="Freeform 8"/>
              <p:cNvSpPr>
                <a:spLocks noEditPoints="1"/>
              </p:cNvSpPr>
              <p:nvPr userDrawn="1"/>
            </p:nvSpPr>
            <p:spPr bwMode="auto">
              <a:xfrm>
                <a:off x="620"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2" name="Freeform 9"/>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3" name="Freeform 10"/>
              <p:cNvSpPr>
                <a:spLocks/>
              </p:cNvSpPr>
              <p:nvPr userDrawn="1"/>
            </p:nvSpPr>
            <p:spPr bwMode="auto">
              <a:xfrm>
                <a:off x="661"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4" name="Freeform 11"/>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5" name="Freeform 12"/>
              <p:cNvSpPr>
                <a:spLocks/>
              </p:cNvSpPr>
              <p:nvPr userDrawn="1"/>
            </p:nvSpPr>
            <p:spPr bwMode="auto">
              <a:xfrm>
                <a:off x="714"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6" name="Freeform 13"/>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7" name="Freeform 14"/>
              <p:cNvSpPr>
                <a:spLocks/>
              </p:cNvSpPr>
              <p:nvPr userDrawn="1"/>
            </p:nvSpPr>
            <p:spPr bwMode="auto">
              <a:xfrm>
                <a:off x="725"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8" name="Freeform 15"/>
              <p:cNvSpPr>
                <a:spLocks/>
              </p:cNvSpPr>
              <p:nvPr userDrawn="1"/>
            </p:nvSpPr>
            <p:spPr bwMode="auto">
              <a:xfrm>
                <a:off x="723"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4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6"/>
                      <a:pt x="68" y="115"/>
                      <a:pt x="47" y="112"/>
                    </a:cubicBezTo>
                    <a:cubicBezTo>
                      <a:pt x="11" y="108"/>
                      <a:pt x="0" y="77"/>
                      <a:pt x="4" y="44"/>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99" name="Freeform 16"/>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0" name="Freeform 17"/>
              <p:cNvSpPr>
                <a:spLocks/>
              </p:cNvSpPr>
              <p:nvPr userDrawn="1"/>
            </p:nvSpPr>
            <p:spPr bwMode="auto">
              <a:xfrm>
                <a:off x="714"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1" name="Freeform 18"/>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2" name="Freeform 19"/>
              <p:cNvSpPr>
                <a:spLocks/>
              </p:cNvSpPr>
              <p:nvPr userDrawn="1"/>
            </p:nvSpPr>
            <p:spPr bwMode="auto">
              <a:xfrm>
                <a:off x="693"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3" name="Freeform 20"/>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4" name="Freeform 21"/>
              <p:cNvSpPr>
                <a:spLocks/>
              </p:cNvSpPr>
              <p:nvPr userDrawn="1"/>
            </p:nvSpPr>
            <p:spPr bwMode="auto">
              <a:xfrm>
                <a:off x="664"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 name="Freeform 22"/>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6" name="Freeform 23"/>
              <p:cNvSpPr>
                <a:spLocks/>
              </p:cNvSpPr>
              <p:nvPr userDrawn="1"/>
            </p:nvSpPr>
            <p:spPr bwMode="auto">
              <a:xfrm>
                <a:off x="628"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7" name="Freeform 24"/>
              <p:cNvSpPr>
                <a:spLocks/>
              </p:cNvSpPr>
              <p:nvPr userDrawn="1"/>
            </p:nvSpPr>
            <p:spPr bwMode="auto">
              <a:xfrm>
                <a:off x="579"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8" name="Freeform 25"/>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09" name="Freeform 26"/>
              <p:cNvSpPr>
                <a:spLocks/>
              </p:cNvSpPr>
              <p:nvPr userDrawn="1"/>
            </p:nvSpPr>
            <p:spPr bwMode="auto">
              <a:xfrm>
                <a:off x="496"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0" name="Freeform 27"/>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1" name="Freeform 28"/>
              <p:cNvSpPr>
                <a:spLocks/>
              </p:cNvSpPr>
              <p:nvPr userDrawn="1"/>
            </p:nvSpPr>
            <p:spPr bwMode="auto">
              <a:xfrm>
                <a:off x="453"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2" name="Freeform 29"/>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3" name="Freeform 30"/>
              <p:cNvSpPr>
                <a:spLocks/>
              </p:cNvSpPr>
              <p:nvPr userDrawn="1"/>
            </p:nvSpPr>
            <p:spPr bwMode="auto">
              <a:xfrm>
                <a:off x="412"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4" name="Freeform 31"/>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5" name="Freeform 32"/>
              <p:cNvSpPr>
                <a:spLocks/>
              </p:cNvSpPr>
              <p:nvPr userDrawn="1"/>
            </p:nvSpPr>
            <p:spPr bwMode="auto">
              <a:xfrm>
                <a:off x="370"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6" name="Freeform 33"/>
              <p:cNvSpPr>
                <a:spLocks/>
              </p:cNvSpPr>
              <p:nvPr userDrawn="1"/>
            </p:nvSpPr>
            <p:spPr bwMode="auto">
              <a:xfrm>
                <a:off x="353"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7" name="Freeform 34"/>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18" name="Freeform 35"/>
              <p:cNvSpPr>
                <a:spLocks/>
              </p:cNvSpPr>
              <p:nvPr userDrawn="1"/>
            </p:nvSpPr>
            <p:spPr bwMode="auto">
              <a:xfrm>
                <a:off x="342"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9" name="Freeform 36"/>
              <p:cNvSpPr>
                <a:spLocks/>
              </p:cNvSpPr>
              <p:nvPr userDrawn="1"/>
            </p:nvSpPr>
            <p:spPr bwMode="auto">
              <a:xfrm>
                <a:off x="343"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0" name="Freeform 37"/>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1" name="Freeform 38"/>
              <p:cNvSpPr>
                <a:spLocks/>
              </p:cNvSpPr>
              <p:nvPr userDrawn="1"/>
            </p:nvSpPr>
            <p:spPr bwMode="auto">
              <a:xfrm>
                <a:off x="354"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2" name="Freeform 39"/>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3" name="Freeform 40"/>
              <p:cNvSpPr>
                <a:spLocks/>
              </p:cNvSpPr>
              <p:nvPr userDrawn="1"/>
            </p:nvSpPr>
            <p:spPr bwMode="auto">
              <a:xfrm>
                <a:off x="400"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4" name="Freeform 41"/>
              <p:cNvSpPr>
                <a:spLocks noEditPoints="1"/>
              </p:cNvSpPr>
              <p:nvPr userDrawn="1"/>
            </p:nvSpPr>
            <p:spPr bwMode="auto">
              <a:xfrm>
                <a:off x="442" y="312"/>
                <a:ext cx="36" cy="37"/>
              </a:xfrm>
              <a:custGeom>
                <a:avLst/>
                <a:gdLst>
                  <a:gd name="T0" fmla="*/ 54 w 181"/>
                  <a:gd name="T1" fmla="*/ 24 h 186"/>
                  <a:gd name="T2" fmla="*/ 161 w 181"/>
                  <a:gd name="T3" fmla="*/ 56 h 186"/>
                  <a:gd name="T4" fmla="*/ 127 w 181"/>
                  <a:gd name="T5" fmla="*/ 163 h 186"/>
                  <a:gd name="T6" fmla="*/ 20 w 181"/>
                  <a:gd name="T7" fmla="*/ 130 h 186"/>
                  <a:gd name="T8" fmla="*/ 54 w 181"/>
                  <a:gd name="T9" fmla="*/ 24 h 186"/>
                  <a:gd name="T10" fmla="*/ 113 w 181"/>
                  <a:gd name="T11" fmla="*/ 135 h 186"/>
                  <a:gd name="T12" fmla="*/ 126 w 181"/>
                  <a:gd name="T13" fmla="*/ 75 h 186"/>
                  <a:gd name="T14" fmla="*/ 68 w 181"/>
                  <a:gd name="T15" fmla="*/ 51 h 186"/>
                  <a:gd name="T16" fmla="*/ 55 w 181"/>
                  <a:gd name="T17" fmla="*/ 112 h 186"/>
                  <a:gd name="T18" fmla="*/ 113 w 181"/>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0"/>
                    </a:cubicBezTo>
                    <a:cubicBezTo>
                      <a:pt x="0" y="92"/>
                      <a:pt x="10" y="47"/>
                      <a:pt x="54" y="24"/>
                    </a:cubicBezTo>
                    <a:close/>
                    <a:moveTo>
                      <a:pt x="113" y="135"/>
                    </a:moveTo>
                    <a:cubicBezTo>
                      <a:pt x="132" y="125"/>
                      <a:pt x="141" y="103"/>
                      <a:pt x="126" y="75"/>
                    </a:cubicBezTo>
                    <a:cubicBezTo>
                      <a:pt x="111" y="46"/>
                      <a:pt x="88" y="41"/>
                      <a:pt x="68" y="51"/>
                    </a:cubicBezTo>
                    <a:cubicBezTo>
                      <a:pt x="49" y="61"/>
                      <a:pt x="40" y="83"/>
                      <a:pt x="55" y="112"/>
                    </a:cubicBezTo>
                    <a:cubicBezTo>
                      <a:pt x="70" y="141"/>
                      <a:pt x="93" y="146"/>
                      <a:pt x="113"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5" name="Freeform 42"/>
              <p:cNvSpPr>
                <a:spLocks/>
              </p:cNvSpPr>
              <p:nvPr userDrawn="1"/>
            </p:nvSpPr>
            <p:spPr bwMode="auto">
              <a:xfrm>
                <a:off x="490"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6" name="Freeform 43"/>
              <p:cNvSpPr>
                <a:spLocks noEditPoints="1"/>
              </p:cNvSpPr>
              <p:nvPr userDrawn="1"/>
            </p:nvSpPr>
            <p:spPr bwMode="auto">
              <a:xfrm>
                <a:off x="343" y="294"/>
                <a:ext cx="413" cy="414"/>
              </a:xfrm>
              <a:custGeom>
                <a:avLst/>
                <a:gdLst>
                  <a:gd name="T0" fmla="*/ 1176 w 2069"/>
                  <a:gd name="T1" fmla="*/ 2060 h 2070"/>
                  <a:gd name="T2" fmla="*/ 1386 w 2069"/>
                  <a:gd name="T3" fmla="*/ 2008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3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8"/>
                    </a:moveTo>
                    <a:cubicBezTo>
                      <a:pt x="1319" y="2033"/>
                      <a:pt x="1248" y="2050"/>
                      <a:pt x="1176" y="2060"/>
                    </a:cubicBezTo>
                    <a:cubicBezTo>
                      <a:pt x="1133" y="1437"/>
                      <a:pt x="1133" y="1437"/>
                      <a:pt x="1133" y="1437"/>
                    </a:cubicBezTo>
                    <a:lnTo>
                      <a:pt x="1386" y="2008"/>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3"/>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3"/>
                    </a:moveTo>
                    <a:cubicBezTo>
                      <a:pt x="2059" y="873"/>
                      <a:pt x="2068" y="945"/>
                      <a:pt x="2069" y="1018"/>
                    </a:cubicBezTo>
                    <a:cubicBezTo>
                      <a:pt x="1445" y="985"/>
                      <a:pt x="1445" y="985"/>
                      <a:pt x="1445" y="985"/>
                    </a:cubicBezTo>
                    <a:lnTo>
                      <a:pt x="2043" y="803"/>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3"/>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7" name="Oval 44"/>
              <p:cNvSpPr>
                <a:spLocks noChangeArrowheads="1"/>
              </p:cNvSpPr>
              <p:nvPr userDrawn="1"/>
            </p:nvSpPr>
            <p:spPr bwMode="auto">
              <a:xfrm>
                <a:off x="542"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8" name="Freeform 45"/>
              <p:cNvSpPr>
                <a:spLocks/>
              </p:cNvSpPr>
              <p:nvPr userDrawn="1"/>
            </p:nvSpPr>
            <p:spPr bwMode="auto">
              <a:xfrm>
                <a:off x="698"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29" name="Oval 46"/>
              <p:cNvSpPr>
                <a:spLocks noChangeArrowheads="1"/>
              </p:cNvSpPr>
              <p:nvPr userDrawn="1"/>
            </p:nvSpPr>
            <p:spPr bwMode="auto">
              <a:xfrm>
                <a:off x="542"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30" name="Freeform 47"/>
              <p:cNvSpPr>
                <a:spLocks/>
              </p:cNvSpPr>
              <p:nvPr userDrawn="1"/>
            </p:nvSpPr>
            <p:spPr bwMode="auto">
              <a:xfrm>
                <a:off x="383"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31" name="Freeform 48"/>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2" name="Freeform 4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3" name="Freeform 50"/>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4" name="Freeform 51"/>
              <p:cNvSpPr>
                <a:spLocks/>
              </p:cNvSpPr>
              <p:nvPr userDrawn="1"/>
            </p:nvSpPr>
            <p:spPr bwMode="auto">
              <a:xfrm>
                <a:off x="348"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5" name="Freeform 52"/>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6" name="Freeform 53"/>
              <p:cNvSpPr>
                <a:spLocks/>
              </p:cNvSpPr>
              <p:nvPr userDrawn="1"/>
            </p:nvSpPr>
            <p:spPr bwMode="auto">
              <a:xfrm>
                <a:off x="365"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7" name="Freeform 54"/>
              <p:cNvSpPr>
                <a:spLocks/>
              </p:cNvSpPr>
              <p:nvPr userDrawn="1"/>
            </p:nvSpPr>
            <p:spPr bwMode="auto">
              <a:xfrm>
                <a:off x="517"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8" name="Freeform 55"/>
              <p:cNvSpPr>
                <a:spLocks/>
              </p:cNvSpPr>
              <p:nvPr userDrawn="1"/>
            </p:nvSpPr>
            <p:spPr bwMode="auto">
              <a:xfrm>
                <a:off x="517"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9" name="Freeform 56"/>
              <p:cNvSpPr>
                <a:spLocks noEditPoints="1"/>
              </p:cNvSpPr>
              <p:nvPr userDrawn="1"/>
            </p:nvSpPr>
            <p:spPr bwMode="auto">
              <a:xfrm>
                <a:off x="514"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0" name="Freeform 58"/>
              <p:cNvSpPr>
                <a:spLocks noEditPoints="1"/>
              </p:cNvSpPr>
              <p:nvPr userDrawn="1"/>
            </p:nvSpPr>
            <p:spPr bwMode="auto">
              <a:xfrm>
                <a:off x="579"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6"/>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1" name="Freeform 59"/>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2" name="Freeform 60"/>
              <p:cNvSpPr>
                <a:spLocks/>
              </p:cNvSpPr>
              <p:nvPr userDrawn="1"/>
            </p:nvSpPr>
            <p:spPr bwMode="auto">
              <a:xfrm>
                <a:off x="569"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3" name="Freeform 61"/>
              <p:cNvSpPr>
                <a:spLocks noEditPoints="1"/>
              </p:cNvSpPr>
              <p:nvPr userDrawn="1"/>
            </p:nvSpPr>
            <p:spPr bwMode="auto">
              <a:xfrm>
                <a:off x="343"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199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2"/>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3"/>
                    </a:cubicBezTo>
                    <a:cubicBezTo>
                      <a:pt x="1905" y="1146"/>
                      <a:pt x="1916" y="1177"/>
                      <a:pt x="1952" y="1181"/>
                    </a:cubicBezTo>
                    <a:cubicBezTo>
                      <a:pt x="1973" y="1184"/>
                      <a:pt x="1989" y="1175"/>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0"/>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6"/>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199"/>
                    </a:cubicBezTo>
                    <a:cubicBezTo>
                      <a:pt x="500" y="169"/>
                      <a:pt x="503" y="135"/>
                      <a:pt x="527" y="110"/>
                    </a:cubicBezTo>
                    <a:close/>
                    <a:moveTo>
                      <a:pt x="551" y="181"/>
                    </a:moveTo>
                    <a:cubicBezTo>
                      <a:pt x="566" y="210"/>
                      <a:pt x="589" y="215"/>
                      <a:pt x="609" y="204"/>
                    </a:cubicBezTo>
                    <a:cubicBezTo>
                      <a:pt x="628" y="194"/>
                      <a:pt x="637" y="172"/>
                      <a:pt x="622" y="144"/>
                    </a:cubicBezTo>
                    <a:cubicBezTo>
                      <a:pt x="607" y="115"/>
                      <a:pt x="584" y="110"/>
                      <a:pt x="564" y="120"/>
                    </a:cubicBezTo>
                    <a:cubicBezTo>
                      <a:pt x="545" y="130"/>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sp>
        <p:nvSpPr>
          <p:cNvPr id="175" name="Tijdelijke aanduiding voor voettekst 4"/>
          <p:cNvSpPr>
            <a:spLocks noGrp="1"/>
          </p:cNvSpPr>
          <p:nvPr>
            <p:ph type="ftr" sz="quarter" idx="11"/>
          </p:nvPr>
        </p:nvSpPr>
        <p:spPr>
          <a:xfrm>
            <a:off x="10152000" y="7534800"/>
            <a:ext cx="36000" cy="36000"/>
          </a:xfrm>
        </p:spPr>
        <p:txBody>
          <a:bodyPr/>
          <a:lstStyle>
            <a:lvl1pPr>
              <a:defRPr sz="100">
                <a:solidFill>
                  <a:srgbClr val="211C1C"/>
                </a:solidFill>
              </a:defRPr>
            </a:lvl1pPr>
          </a:lstStyle>
          <a:p>
            <a:r>
              <a:rPr lang="en-US" smtClean="0"/>
              <a:t>To change footer:  Insert | Header &amp; footer Name of Faculty or Division&lt;2spaces&gt;|&lt;2spaces&gt;Title of presentation</a:t>
            </a:r>
            <a:endParaRPr lang="en-GB" dirty="0"/>
          </a:p>
        </p:txBody>
      </p:sp>
      <p:sp>
        <p:nvSpPr>
          <p:cNvPr id="176" name="Tijdelijke aanduiding voor dianummer 5"/>
          <p:cNvSpPr>
            <a:spLocks noGrp="1"/>
          </p:cNvSpPr>
          <p:nvPr>
            <p:ph type="sldNum" sz="quarter" idx="12"/>
          </p:nvPr>
        </p:nvSpPr>
        <p:spPr>
          <a:xfrm>
            <a:off x="10152000" y="7534800"/>
            <a:ext cx="36000" cy="36000"/>
          </a:xfrm>
        </p:spPr>
        <p:txBody>
          <a:bodyPr/>
          <a:lstStyle>
            <a:lvl1pPr>
              <a:defRPr sz="100">
                <a:solidFill>
                  <a:srgbClr val="211C1C"/>
                </a:solidFill>
              </a:defRPr>
            </a:lvl1pPr>
          </a:lstStyle>
          <a:p>
            <a:fld id="{1336C48C-F87C-4E4B-81EF-5027B17D1F61}" type="slidenum">
              <a:rPr lang="en-GB" smtClean="0"/>
              <a:pPr/>
              <a:t>‹#›</a:t>
            </a:fld>
            <a:endParaRPr lang="en-GB" dirty="0"/>
          </a:p>
        </p:txBody>
      </p:sp>
      <p:sp>
        <p:nvSpPr>
          <p:cNvPr id="2" name="Titel 1"/>
          <p:cNvSpPr>
            <a:spLocks noGrp="1"/>
          </p:cNvSpPr>
          <p:nvPr userDrawn="1">
            <p:ph type="ctrTitle" hasCustomPrompt="1"/>
          </p:nvPr>
        </p:nvSpPr>
        <p:spPr bwMode="white">
          <a:xfrm>
            <a:off x="2088000" y="1834998"/>
            <a:ext cx="6120000" cy="1470025"/>
          </a:xfrm>
        </p:spPr>
        <p:txBody>
          <a:bodyPr anchor="t" anchorCtr="0"/>
          <a:lstStyle>
            <a:lvl1pPr algn="l">
              <a:defRPr sz="4200">
                <a:solidFill>
                  <a:schemeClr val="tx1"/>
                </a:solidFill>
              </a:defRPr>
            </a:lvl1pPr>
          </a:lstStyle>
          <a:p>
            <a:r>
              <a:rPr lang="en-GB" dirty="0" smtClean="0"/>
              <a:t>[Title (max. 2 lines)]</a:t>
            </a:r>
            <a:endParaRPr lang="en-GB" dirty="0"/>
          </a:p>
        </p:txBody>
      </p:sp>
      <p:sp>
        <p:nvSpPr>
          <p:cNvPr id="4" name="Tijdelijke aanduiding voor datum 3"/>
          <p:cNvSpPr>
            <a:spLocks noGrp="1"/>
          </p:cNvSpPr>
          <p:nvPr userDrawn="1">
            <p:ph type="dt" sz="half" idx="10"/>
          </p:nvPr>
        </p:nvSpPr>
        <p:spPr bwMode="white">
          <a:xfrm>
            <a:off x="2088000" y="6139993"/>
            <a:ext cx="2133600" cy="365125"/>
          </a:xfrm>
        </p:spPr>
        <p:txBody>
          <a:bodyPr/>
          <a:lstStyle>
            <a:lvl1pPr algn="l">
              <a:defRPr sz="1200" b="0">
                <a:solidFill>
                  <a:schemeClr val="bg1"/>
                </a:solidFill>
              </a:defRPr>
            </a:lvl1pPr>
          </a:lstStyle>
          <a:p>
            <a:endParaRPr lang="en-GB" dirty="0"/>
          </a:p>
        </p:txBody>
      </p:sp>
      <p:sp>
        <p:nvSpPr>
          <p:cNvPr id="3" name="Ondertitel 2"/>
          <p:cNvSpPr>
            <a:spLocks noGrp="1"/>
          </p:cNvSpPr>
          <p:nvPr userDrawn="1">
            <p:ph type="subTitle" idx="1" hasCustomPrompt="1"/>
          </p:nvPr>
        </p:nvSpPr>
        <p:spPr bwMode="white">
          <a:xfrm>
            <a:off x="2088000" y="3482165"/>
            <a:ext cx="6120000" cy="288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[Name]</a:t>
            </a:r>
            <a:endParaRPr lang="en-GB" dirty="0"/>
          </a:p>
        </p:txBody>
      </p:sp>
      <p:sp>
        <p:nvSpPr>
          <p:cNvPr id="9" name="Tijdelijke aanduiding voor tekst 8"/>
          <p:cNvSpPr>
            <a:spLocks noGrp="1"/>
          </p:cNvSpPr>
          <p:nvPr userDrawn="1">
            <p:ph type="body" sz="quarter" idx="13" hasCustomPrompt="1"/>
          </p:nvPr>
        </p:nvSpPr>
        <p:spPr bwMode="white">
          <a:xfrm>
            <a:off x="2088000" y="3781579"/>
            <a:ext cx="6120000" cy="288000"/>
          </a:xfrm>
        </p:spPr>
        <p:txBody>
          <a:bodyPr/>
          <a:lstStyle>
            <a:lvl1pPr>
              <a:defRPr b="0">
                <a:solidFill>
                  <a:schemeClr val="tx1"/>
                </a:solidFill>
              </a:defRPr>
            </a:lvl1pPr>
          </a:lstStyle>
          <a:p>
            <a:pPr lvl="0"/>
            <a:r>
              <a:rPr lang="en-GB" dirty="0" smtClean="0"/>
              <a:t>[Job description]</a:t>
            </a:r>
            <a:endParaRPr lang="en-GB" dirty="0"/>
          </a:p>
        </p:txBody>
      </p:sp>
      <p:sp>
        <p:nvSpPr>
          <p:cNvPr id="78" name="Freeform 57"/>
          <p:cNvSpPr>
            <a:spLocks noEditPoints="1"/>
          </p:cNvSpPr>
          <p:nvPr userDrawn="1"/>
        </p:nvSpPr>
        <p:spPr bwMode="auto">
          <a:xfrm>
            <a:off x="1292225" y="708025"/>
            <a:ext cx="1882775" cy="209550"/>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1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8"/>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8"/>
                  <a:pt x="2762" y="328"/>
                  <a:pt x="2762" y="328"/>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0"/>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2"/>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2"/>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3"/>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3"/>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2"/>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0"/>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6"/>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1"/>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2" name="Tijdelijke aanduiding voor tekst 15"/>
          <p:cNvSpPr>
            <a:spLocks noGrp="1"/>
          </p:cNvSpPr>
          <p:nvPr>
            <p:ph type="body" sz="quarter" idx="15" hasCustomPrompt="1"/>
          </p:nvPr>
        </p:nvSpPr>
        <p:spPr>
          <a:xfrm>
            <a:off x="4244400" y="518400"/>
            <a:ext cx="4248000" cy="828000"/>
          </a:xfrm>
        </p:spPr>
        <p:txBody>
          <a:bodyPr/>
          <a:lstStyle>
            <a:lvl1pPr algn="r">
              <a:defRPr sz="1200" b="0" baseline="0">
                <a:solidFill>
                  <a:schemeClr val="bg1"/>
                </a:solidFill>
              </a:defRPr>
            </a:lvl1pPr>
          </a:lstStyle>
          <a:p>
            <a:pPr lvl="0"/>
            <a:r>
              <a:rPr lang="en-US" dirty="0" smtClean="0"/>
              <a:t>[Name of faculty (bold),</a:t>
            </a:r>
            <a:br>
              <a:rPr lang="en-US" dirty="0" smtClean="0"/>
            </a:br>
            <a:r>
              <a:rPr lang="en-US" dirty="0" smtClean="0"/>
              <a:t>department or division (normal)</a:t>
            </a:r>
            <a:br>
              <a:rPr lang="en-US" dirty="0" smtClean="0"/>
            </a:br>
            <a:r>
              <a:rPr lang="en-US" dirty="0" smtClean="0"/>
              <a:t>total max. 4 lines]</a:t>
            </a:r>
          </a:p>
          <a:p>
            <a:pPr lvl="0"/>
            <a:endParaRPr lang="nl-NL"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dirty="0" smtClean="0"/>
              <a:t>[Title]</a:t>
            </a:r>
            <a:endParaRPr lang="en-GB" dirty="0"/>
          </a:p>
        </p:txBody>
      </p:sp>
      <p:sp>
        <p:nvSpPr>
          <p:cNvPr id="3" name="Tijdelijke aanduiding voor inhoud 2"/>
          <p:cNvSpPr>
            <a:spLocks noGrp="1"/>
          </p:cNvSpPr>
          <p:nvPr>
            <p:ph idx="1" hasCustomPrompt="1"/>
          </p:nvPr>
        </p:nvSpPr>
        <p:spPr/>
        <p:txBody>
          <a:bodyPr/>
          <a:lstStyle>
            <a:lvl1pPr>
              <a:lnSpc>
                <a:spcPct val="110000"/>
              </a:lnSpc>
              <a:defRPr/>
            </a:lvl1pPr>
            <a:lvl2pPr>
              <a:lnSpc>
                <a:spcPct val="110000"/>
              </a:lnSpc>
              <a:defRPr/>
            </a:lvl2pPr>
            <a:lvl3pPr>
              <a:lnSpc>
                <a:spcPct val="110000"/>
              </a:lnSpc>
              <a:spcBef>
                <a:spcPts val="2100"/>
              </a:spcBef>
              <a:defRPr/>
            </a:lvl3pPr>
            <a:lvl4pPr>
              <a:lnSpc>
                <a:spcPct val="110000"/>
              </a:lnSpc>
              <a:spcBef>
                <a:spcPts val="2100"/>
              </a:spcBef>
              <a:defRPr/>
            </a:lvl4pPr>
            <a:lvl5pPr>
              <a:lnSpc>
                <a:spcPct val="110000"/>
              </a:lnSpc>
              <a:defRPr/>
            </a:lvl5pPr>
          </a:lstStyle>
          <a:p>
            <a:pPr lvl="0"/>
            <a:r>
              <a:rPr lang="en-GB" dirty="0" smtClean="0"/>
              <a:t>[Type text or click on icon to insert an object]</a:t>
            </a:r>
          </a:p>
        </p:txBody>
      </p:sp>
      <p:sp>
        <p:nvSpPr>
          <p:cNvPr id="5" name="Tijdelijke aanduiding voor voettekst 4"/>
          <p:cNvSpPr>
            <a:spLocks noGrp="1"/>
          </p:cNvSpPr>
          <p:nvPr>
            <p:ph type="ftr" sz="quarter" idx="11"/>
          </p:nvPr>
        </p:nvSpPr>
        <p:spPr/>
        <p:txBody>
          <a:bodyPr/>
          <a:lstStyle/>
          <a:p>
            <a:r>
              <a:rPr lang="en-US" smtClean="0"/>
              <a:t>To change footer:  Insert | Header &amp; footer Name of Faculty or Division&lt;2spaces&gt;|&lt;2spaces&gt;Title of presentation</a:t>
            </a:r>
            <a:endParaRPr lang="en-GB" dirty="0"/>
          </a:p>
        </p:txBody>
      </p:sp>
      <p:sp>
        <p:nvSpPr>
          <p:cNvPr id="6" name="Tijdelijke aanduiding voor dianummer 5"/>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a:t>
            </a:fld>
            <a:r>
              <a:rPr lang="en-GB" dirty="0" smtClean="0"/>
              <a:t>  of 40</a:t>
            </a:r>
            <a:endParaRPr lang="en-GB" dirty="0"/>
          </a:p>
        </p:txBody>
      </p:sp>
      <p:sp>
        <p:nvSpPr>
          <p:cNvPr id="7"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smtClean="0"/>
              <a:t>Department max. 2 lines]</a:t>
            </a:r>
          </a:p>
          <a:p>
            <a:pPr lvl="0"/>
            <a:endParaRPr lang="nl-NL"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umeratio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188000" y="1620000"/>
            <a:ext cx="7308000" cy="3672000"/>
          </a:xfrm>
        </p:spPr>
        <p:txBody>
          <a:bodyPr/>
          <a:lstStyle>
            <a:lvl1pPr marL="270000" indent="-270000">
              <a:lnSpc>
                <a:spcPct val="110000"/>
              </a:lnSpc>
              <a:buFont typeface="Verdana" pitchFamily="34" charset="0"/>
              <a:buChar char="•"/>
              <a:defRPr/>
            </a:lvl1pPr>
            <a:lvl2pPr marL="270000" indent="-270000">
              <a:lnSpc>
                <a:spcPct val="110000"/>
              </a:lnSpc>
              <a:spcBef>
                <a:spcPts val="2100"/>
              </a:spcBef>
              <a:buFont typeface="Verdana" pitchFamily="34" charset="0"/>
              <a:buChar char="•"/>
              <a:defRPr/>
            </a:lvl2pPr>
            <a:lvl3pPr marL="540000">
              <a:lnSpc>
                <a:spcPct val="110000"/>
              </a:lnSpc>
              <a:defRPr/>
            </a:lvl3pPr>
            <a:lvl4pPr marL="810000">
              <a:lnSpc>
                <a:spcPct val="110000"/>
              </a:lnSpc>
              <a:defRPr/>
            </a:lvl4pPr>
            <a:lvl5pPr marL="1080000">
              <a:lnSpc>
                <a:spcPct val="110000"/>
              </a:lnSpc>
              <a:defRPr/>
            </a:lvl5pPr>
          </a:lstStyle>
          <a:p>
            <a:pPr lvl="0"/>
            <a:r>
              <a:rPr lang="en-GB" dirty="0" smtClean="0"/>
              <a:t>[Type text or click on icon to insert an object]</a:t>
            </a:r>
          </a:p>
        </p:txBody>
      </p:sp>
      <p:sp>
        <p:nvSpPr>
          <p:cNvPr id="4" name="Tijdelijke aanduiding voor datum 3"/>
          <p:cNvSpPr>
            <a:spLocks noGrp="1"/>
          </p:cNvSpPr>
          <p:nvPr>
            <p:ph type="dt" sz="half" idx="10"/>
          </p:nvPr>
        </p:nvSpPr>
        <p:spPr/>
        <p:txBody>
          <a:bodyPr/>
          <a:lstStyle/>
          <a:p>
            <a:endParaRPr lang="en-GB" dirty="0"/>
          </a:p>
        </p:txBody>
      </p:sp>
      <p:sp>
        <p:nvSpPr>
          <p:cNvPr id="5" name="Tijdelijke aanduiding voor voettekst 4"/>
          <p:cNvSpPr>
            <a:spLocks noGrp="1"/>
          </p:cNvSpPr>
          <p:nvPr>
            <p:ph type="ftr" sz="quarter" idx="11"/>
          </p:nvPr>
        </p:nvSpPr>
        <p:spPr/>
        <p:txBody>
          <a:bodyPr/>
          <a:lstStyle/>
          <a:p>
            <a:r>
              <a:rPr lang="en-US" smtClean="0"/>
              <a:t>To change footer:  Insert | Header &amp; footer Name of Faculty or Division&lt;2spaces&gt;|&lt;2spaces&gt;Title of presentation</a:t>
            </a:r>
            <a:endParaRPr lang="en-GB" dirty="0"/>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a:t>
            </a:fld>
            <a:endParaRPr lang="en-GB" dirty="0"/>
          </a:p>
        </p:txBody>
      </p:sp>
      <p:sp>
        <p:nvSpPr>
          <p:cNvPr id="7"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smtClean="0"/>
              <a:t>Department max. 2 lines]</a:t>
            </a:r>
          </a:p>
          <a:p>
            <a:pPr lvl="0"/>
            <a:endParaRPr lang="nl-NL"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eft, photo righ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188000" y="1634400"/>
            <a:ext cx="3492000" cy="3672000"/>
          </a:xfrm>
        </p:spPr>
        <p:txBody>
          <a:bodyPr/>
          <a:lstStyle/>
          <a:p>
            <a:pPr lvl="0"/>
            <a:r>
              <a:rPr lang="en-GB" dirty="0" smtClean="0"/>
              <a:t>[Type text or click on icon to insert an object]</a:t>
            </a:r>
          </a:p>
        </p:txBody>
      </p:sp>
      <p:sp>
        <p:nvSpPr>
          <p:cNvPr id="4" name="Tijdelijke aanduiding voor datum 3"/>
          <p:cNvSpPr>
            <a:spLocks noGrp="1"/>
          </p:cNvSpPr>
          <p:nvPr>
            <p:ph type="dt" sz="half" idx="10"/>
          </p:nvPr>
        </p:nvSpPr>
        <p:spPr/>
        <p:txBody>
          <a:bodyPr/>
          <a:lstStyle/>
          <a:p>
            <a:endParaRPr lang="en-GB" dirty="0"/>
          </a:p>
        </p:txBody>
      </p:sp>
      <p:sp>
        <p:nvSpPr>
          <p:cNvPr id="5" name="Tijdelijke aanduiding voor voettekst 4"/>
          <p:cNvSpPr>
            <a:spLocks noGrp="1"/>
          </p:cNvSpPr>
          <p:nvPr>
            <p:ph type="ftr" sz="quarter" idx="11"/>
          </p:nvPr>
        </p:nvSpPr>
        <p:spPr/>
        <p:txBody>
          <a:bodyPr/>
          <a:lstStyle/>
          <a:p>
            <a:r>
              <a:rPr lang="en-US" smtClean="0"/>
              <a:t>To change footer:  Insert | Header &amp; footer Name of Faculty or Division&lt;2spaces&gt;|&lt;2spaces&gt;Title of presentation</a:t>
            </a:r>
            <a:endParaRPr lang="en-GB" dirty="0"/>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a:t>
            </a:fld>
            <a:endParaRPr lang="en-GB" dirty="0"/>
          </a:p>
        </p:txBody>
      </p:sp>
      <p:sp>
        <p:nvSpPr>
          <p:cNvPr id="9" name="Tijdelijke aanduiding voor afbeelding 8"/>
          <p:cNvSpPr>
            <a:spLocks noGrp="1"/>
          </p:cNvSpPr>
          <p:nvPr>
            <p:ph type="pic" sz="quarter" idx="13" hasCustomPrompt="1"/>
          </p:nvPr>
        </p:nvSpPr>
        <p:spPr>
          <a:xfrm>
            <a:off x="4968000" y="1702396"/>
            <a:ext cx="3492000" cy="2520000"/>
          </a:xfrm>
        </p:spPr>
        <p:txBody>
          <a:bodyPr/>
          <a:lstStyle/>
          <a:p>
            <a:r>
              <a:rPr lang="en-GB" dirty="0" smtClean="0"/>
              <a:t>[Click on icon to insert picture]</a:t>
            </a:r>
            <a:endParaRPr lang="en-GB" dirty="0"/>
          </a:p>
        </p:txBody>
      </p:sp>
      <p:sp>
        <p:nvSpPr>
          <p:cNvPr id="11" name="Tijdelijke aanduiding voor tekst 10"/>
          <p:cNvSpPr>
            <a:spLocks noGrp="1"/>
          </p:cNvSpPr>
          <p:nvPr>
            <p:ph type="body" sz="quarter" idx="14" hasCustomPrompt="1"/>
          </p:nvPr>
        </p:nvSpPr>
        <p:spPr>
          <a:xfrm>
            <a:off x="4968000" y="4329264"/>
            <a:ext cx="3492000" cy="1008000"/>
          </a:xfrm>
        </p:spPr>
        <p:txBody>
          <a:bodyPr/>
          <a:lstStyle>
            <a:lvl1pPr>
              <a:defRPr sz="1300" b="0"/>
            </a:lvl1pPr>
          </a:lstStyle>
          <a:p>
            <a:pPr lvl="0"/>
            <a:r>
              <a:rPr lang="en-GB" dirty="0" smtClean="0"/>
              <a:t>[Caption]</a:t>
            </a:r>
            <a:endParaRPr lang="en-GB" dirty="0"/>
          </a:p>
        </p:txBody>
      </p:sp>
      <p:sp>
        <p:nvSpPr>
          <p:cNvPr id="8"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smtClean="0"/>
              <a:t>Department max. 2 lines]</a:t>
            </a:r>
          </a:p>
          <a:p>
            <a:pPr lvl="0"/>
            <a:endParaRPr lang="nl-NL"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endParaRPr lang="en-GB" dirty="0"/>
          </a:p>
        </p:txBody>
      </p:sp>
      <p:sp>
        <p:nvSpPr>
          <p:cNvPr id="5" name="Tijdelijke aanduiding voor voettekst 4"/>
          <p:cNvSpPr>
            <a:spLocks noGrp="1"/>
          </p:cNvSpPr>
          <p:nvPr>
            <p:ph type="ftr" sz="quarter" idx="11"/>
          </p:nvPr>
        </p:nvSpPr>
        <p:spPr/>
        <p:txBody>
          <a:bodyPr/>
          <a:lstStyle/>
          <a:p>
            <a:r>
              <a:rPr lang="en-US" smtClean="0"/>
              <a:t>To change footer:  Insert | Header &amp; footer Name of Faculty or Division&lt;2spaces&gt;|&lt;2spaces&gt;Title of presentation</a:t>
            </a:r>
            <a:endParaRPr lang="en-GB" dirty="0"/>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a:t>
            </a:fld>
            <a:endParaRPr lang="en-GB" dirty="0"/>
          </a:p>
        </p:txBody>
      </p:sp>
      <p:sp>
        <p:nvSpPr>
          <p:cNvPr id="9" name="Tijdelijke aanduiding voor afbeelding 8"/>
          <p:cNvSpPr>
            <a:spLocks noGrp="1"/>
          </p:cNvSpPr>
          <p:nvPr>
            <p:ph type="pic" sz="quarter" idx="13" hasCustomPrompt="1"/>
          </p:nvPr>
        </p:nvSpPr>
        <p:spPr>
          <a:xfrm>
            <a:off x="4968000" y="1702396"/>
            <a:ext cx="3492000" cy="2520000"/>
          </a:xfrm>
        </p:spPr>
        <p:txBody>
          <a:bodyPr/>
          <a:lstStyle/>
          <a:p>
            <a:r>
              <a:rPr lang="en-GB" dirty="0" smtClean="0"/>
              <a:t>[Click on icon to insert picture]</a:t>
            </a:r>
            <a:endParaRPr lang="en-GB" dirty="0"/>
          </a:p>
        </p:txBody>
      </p:sp>
      <p:sp>
        <p:nvSpPr>
          <p:cNvPr id="7" name="Tijdelijke aanduiding voor afbeelding 8"/>
          <p:cNvSpPr>
            <a:spLocks noGrp="1"/>
          </p:cNvSpPr>
          <p:nvPr>
            <p:ph type="pic" sz="quarter" idx="14" hasCustomPrompt="1"/>
          </p:nvPr>
        </p:nvSpPr>
        <p:spPr>
          <a:xfrm>
            <a:off x="1188000" y="1705934"/>
            <a:ext cx="3492000" cy="2520000"/>
          </a:xfrm>
        </p:spPr>
        <p:txBody>
          <a:bodyPr/>
          <a:lstStyle/>
          <a:p>
            <a:r>
              <a:rPr lang="en-GB" dirty="0" smtClean="0"/>
              <a:t>[Click on icon to insert picture]</a:t>
            </a:r>
            <a:endParaRPr lang="en-GB" dirty="0"/>
          </a:p>
        </p:txBody>
      </p:sp>
      <p:sp>
        <p:nvSpPr>
          <p:cNvPr id="8" name="Tijdelijke aanduiding voor tekst 10"/>
          <p:cNvSpPr>
            <a:spLocks noGrp="1"/>
          </p:cNvSpPr>
          <p:nvPr>
            <p:ph type="body" sz="quarter" idx="15" hasCustomPrompt="1"/>
          </p:nvPr>
        </p:nvSpPr>
        <p:spPr>
          <a:xfrm>
            <a:off x="4968000" y="4329264"/>
            <a:ext cx="3492000" cy="1008000"/>
          </a:xfrm>
        </p:spPr>
        <p:txBody>
          <a:bodyPr/>
          <a:lstStyle>
            <a:lvl1pPr>
              <a:defRPr sz="1300" b="0"/>
            </a:lvl1pPr>
          </a:lstStyle>
          <a:p>
            <a:pPr lvl="0"/>
            <a:r>
              <a:rPr lang="en-GB" dirty="0" smtClean="0"/>
              <a:t>[Caption]</a:t>
            </a:r>
            <a:endParaRPr lang="en-GB" dirty="0"/>
          </a:p>
        </p:txBody>
      </p:sp>
      <p:sp>
        <p:nvSpPr>
          <p:cNvPr id="10" name="Tijdelijke aanduiding voor tekst 10"/>
          <p:cNvSpPr>
            <a:spLocks noGrp="1"/>
          </p:cNvSpPr>
          <p:nvPr>
            <p:ph type="body" sz="quarter" idx="16" hasCustomPrompt="1"/>
          </p:nvPr>
        </p:nvSpPr>
        <p:spPr>
          <a:xfrm>
            <a:off x="1188000" y="4329264"/>
            <a:ext cx="3492000" cy="1008000"/>
          </a:xfrm>
        </p:spPr>
        <p:txBody>
          <a:bodyPr/>
          <a:lstStyle>
            <a:lvl1pPr>
              <a:defRPr sz="1300" b="0"/>
            </a:lvl1pPr>
          </a:lstStyle>
          <a:p>
            <a:pPr lvl="0"/>
            <a:r>
              <a:rPr lang="en-GB" dirty="0" smtClean="0"/>
              <a:t>[Caption]</a:t>
            </a:r>
            <a:endParaRPr lang="en-GB" dirty="0"/>
          </a:p>
        </p:txBody>
      </p:sp>
      <p:sp>
        <p:nvSpPr>
          <p:cNvPr id="11" name="Tijdelijke aanduiding voor tekst 15"/>
          <p:cNvSpPr>
            <a:spLocks noGrp="1"/>
          </p:cNvSpPr>
          <p:nvPr>
            <p:ph type="body" sz="quarter" idx="17" hasCustomPrompt="1"/>
          </p:nvPr>
        </p:nvSpPr>
        <p:spPr>
          <a:xfrm>
            <a:off x="4244400" y="162000"/>
            <a:ext cx="4248000" cy="396000"/>
          </a:xfrm>
        </p:spPr>
        <p:txBody>
          <a:bodyPr/>
          <a:lstStyle>
            <a:lvl1pPr algn="r">
              <a:defRPr sz="1200" b="0" baseline="0">
                <a:solidFill>
                  <a:schemeClr val="tx1"/>
                </a:solidFill>
              </a:defRPr>
            </a:lvl1pPr>
          </a:lstStyle>
          <a:p>
            <a:pPr lvl="0"/>
            <a:r>
              <a:rPr lang="en-US" dirty="0" smtClean="0"/>
              <a:t>Department max. 2 lines]</a:t>
            </a:r>
          </a:p>
          <a:p>
            <a:pPr lvl="0"/>
            <a:endParaRPr lang="nl-NL" dirty="0" smtClean="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hasCustomPrompt="1"/>
          </p:nvPr>
        </p:nvSpPr>
        <p:spPr>
          <a:xfrm>
            <a:off x="0" y="707396"/>
            <a:ext cx="9151200" cy="6156000"/>
          </a:xfrm>
        </p:spPr>
        <p:txBody>
          <a:bodyPr/>
          <a:lstStyle/>
          <a:p>
            <a:r>
              <a:rPr lang="en-GB" dirty="0" smtClean="0"/>
              <a:t>[Click on icon to insert picture]</a:t>
            </a:r>
            <a:endParaRPr lang="en-GB" dirty="0"/>
          </a:p>
        </p:txBody>
      </p:sp>
      <p:sp>
        <p:nvSpPr>
          <p:cNvPr id="3" name="Tijdelijke aanduiding voor tekst 15"/>
          <p:cNvSpPr>
            <a:spLocks noGrp="1"/>
          </p:cNvSpPr>
          <p:nvPr>
            <p:ph type="body" sz="quarter" idx="15" hasCustomPrompt="1"/>
          </p:nvPr>
        </p:nvSpPr>
        <p:spPr>
          <a:xfrm>
            <a:off x="4244400" y="162000"/>
            <a:ext cx="4248000" cy="396000"/>
          </a:xfrm>
        </p:spPr>
        <p:txBody>
          <a:bodyPr/>
          <a:lstStyle>
            <a:lvl1pPr algn="r">
              <a:defRPr sz="1200" b="0" baseline="0">
                <a:solidFill>
                  <a:schemeClr val="tx1"/>
                </a:solidFill>
              </a:defRPr>
            </a:lvl1pPr>
          </a:lstStyle>
          <a:p>
            <a:pPr lvl="0"/>
            <a:r>
              <a:rPr lang="en-US" dirty="0" smtClean="0"/>
              <a:t>Department max. 2 lines]</a:t>
            </a:r>
          </a:p>
          <a:p>
            <a:pPr lvl="0"/>
            <a:endParaRPr lang="nl-NL"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71" name="Content Placeholder 4" descr="UU_volg alleen achtergrond.png"/>
          <p:cNvPicPr>
            <a:picLocks noChangeAspect="1"/>
          </p:cNvPicPr>
          <p:nvPr/>
        </p:nvPicPr>
        <p:blipFill>
          <a:blip r:embed="rId10" cstate="print"/>
          <a:srcRect/>
          <a:stretch>
            <a:fillRect/>
          </a:stretch>
        </p:blipFill>
        <p:spPr bwMode="auto">
          <a:xfrm>
            <a:off x="0" y="0"/>
            <a:ext cx="9180513" cy="6884988"/>
          </a:xfrm>
          <a:prstGeom prst="rect">
            <a:avLst/>
          </a:prstGeom>
          <a:noFill/>
          <a:ln w="9525">
            <a:noFill/>
            <a:miter lim="800000"/>
            <a:headEnd/>
            <a:tailEnd/>
          </a:ln>
        </p:spPr>
      </p:pic>
      <p:grpSp>
        <p:nvGrpSpPr>
          <p:cNvPr id="72" name="Group 178"/>
          <p:cNvGrpSpPr>
            <a:grpSpLocks noChangeAspect="1"/>
          </p:cNvGrpSpPr>
          <p:nvPr/>
        </p:nvGrpSpPr>
        <p:grpSpPr bwMode="auto">
          <a:xfrm>
            <a:off x="196850" y="196850"/>
            <a:ext cx="1282700" cy="323850"/>
            <a:chOff x="124" y="124"/>
            <a:chExt cx="808" cy="204"/>
          </a:xfrm>
        </p:grpSpPr>
        <p:sp>
          <p:nvSpPr>
            <p:cNvPr id="73" name="Freeform 179"/>
            <p:cNvSpPr>
              <a:spLocks noEditPoints="1"/>
            </p:cNvSpPr>
            <p:nvPr userDrawn="1"/>
          </p:nvSpPr>
          <p:spPr bwMode="auto">
            <a:xfrm>
              <a:off x="355" y="198"/>
              <a:ext cx="577" cy="64"/>
            </a:xfrm>
            <a:custGeom>
              <a:avLst/>
              <a:gdLst>
                <a:gd name="T0" fmla="*/ 2132 w 4106"/>
                <a:gd name="T1" fmla="*/ 210 h 455"/>
                <a:gd name="T2" fmla="*/ 1796 w 4106"/>
                <a:gd name="T3" fmla="*/ 22 h 455"/>
                <a:gd name="T4" fmla="*/ 2002 w 4106"/>
                <a:gd name="T5" fmla="*/ 310 h 455"/>
                <a:gd name="T6" fmla="*/ 2436 w 4106"/>
                <a:gd name="T7" fmla="*/ 291 h 455"/>
                <a:gd name="T8" fmla="*/ 2374 w 4106"/>
                <a:gd name="T9" fmla="*/ 219 h 455"/>
                <a:gd name="T10" fmla="*/ 2323 w 4106"/>
                <a:gd name="T11" fmla="*/ 337 h 455"/>
                <a:gd name="T12" fmla="*/ 2203 w 4106"/>
                <a:gd name="T13" fmla="*/ 163 h 455"/>
                <a:gd name="T14" fmla="*/ 2382 w 4106"/>
                <a:gd name="T15" fmla="*/ 124 h 455"/>
                <a:gd name="T16" fmla="*/ 2488 w 4106"/>
                <a:gd name="T17" fmla="*/ 321 h 455"/>
                <a:gd name="T18" fmla="*/ 2569 w 4106"/>
                <a:gd name="T19" fmla="*/ 119 h 455"/>
                <a:gd name="T20" fmla="*/ 2546 w 4106"/>
                <a:gd name="T21" fmla="*/ 73 h 455"/>
                <a:gd name="T22" fmla="*/ 2744 w 4106"/>
                <a:gd name="T23" fmla="*/ 146 h 455"/>
                <a:gd name="T24" fmla="*/ 2774 w 4106"/>
                <a:gd name="T25" fmla="*/ 130 h 455"/>
                <a:gd name="T26" fmla="*/ 2654 w 4106"/>
                <a:gd name="T27" fmla="*/ 178 h 455"/>
                <a:gd name="T28" fmla="*/ 2987 w 4106"/>
                <a:gd name="T29" fmla="*/ 124 h 455"/>
                <a:gd name="T30" fmla="*/ 3068 w 4106"/>
                <a:gd name="T31" fmla="*/ 268 h 455"/>
                <a:gd name="T32" fmla="*/ 3252 w 4106"/>
                <a:gd name="T33" fmla="*/ 337 h 455"/>
                <a:gd name="T34" fmla="*/ 3125 w 4106"/>
                <a:gd name="T35" fmla="*/ 169 h 455"/>
                <a:gd name="T36" fmla="*/ 3206 w 4106"/>
                <a:gd name="T37" fmla="*/ 176 h 455"/>
                <a:gd name="T38" fmla="*/ 3205 w 4106"/>
                <a:gd name="T39" fmla="*/ 205 h 455"/>
                <a:gd name="T40" fmla="*/ 3348 w 4106"/>
                <a:gd name="T41" fmla="*/ 277 h 455"/>
                <a:gd name="T42" fmla="*/ 3469 w 4106"/>
                <a:gd name="T43" fmla="*/ 189 h 455"/>
                <a:gd name="T44" fmla="*/ 3362 w 4106"/>
                <a:gd name="T45" fmla="*/ 335 h 455"/>
                <a:gd name="T46" fmla="*/ 3508 w 4106"/>
                <a:gd name="T47" fmla="*/ 321 h 455"/>
                <a:gd name="T48" fmla="*/ 3508 w 4106"/>
                <a:gd name="T49" fmla="*/ 148 h 455"/>
                <a:gd name="T50" fmla="*/ 3611 w 4106"/>
                <a:gd name="T51" fmla="*/ 38 h 455"/>
                <a:gd name="T52" fmla="*/ 3773 w 4106"/>
                <a:gd name="T53" fmla="*/ 307 h 455"/>
                <a:gd name="T54" fmla="*/ 3661 w 4106"/>
                <a:gd name="T55" fmla="*/ 158 h 455"/>
                <a:gd name="T56" fmla="*/ 3808 w 4106"/>
                <a:gd name="T57" fmla="*/ 158 h 455"/>
                <a:gd name="T58" fmla="*/ 3978 w 4106"/>
                <a:gd name="T59" fmla="*/ 130 h 455"/>
                <a:gd name="T60" fmla="*/ 4012 w 4106"/>
                <a:gd name="T61" fmla="*/ 130 h 455"/>
                <a:gd name="T62" fmla="*/ 3871 w 4106"/>
                <a:gd name="T63" fmla="*/ 426 h 455"/>
                <a:gd name="T64" fmla="*/ 382 w 4106"/>
                <a:gd name="T65" fmla="*/ 23 h 455"/>
                <a:gd name="T66" fmla="*/ 44 w 4106"/>
                <a:gd name="T67" fmla="*/ 226 h 455"/>
                <a:gd name="T68" fmla="*/ 157 w 4106"/>
                <a:gd name="T69" fmla="*/ 43 h 455"/>
                <a:gd name="T70" fmla="*/ 302 w 4106"/>
                <a:gd name="T71" fmla="*/ 95 h 455"/>
                <a:gd name="T72" fmla="*/ 523 w 4106"/>
                <a:gd name="T73" fmla="*/ 281 h 455"/>
                <a:gd name="T74" fmla="*/ 374 w 4106"/>
                <a:gd name="T75" fmla="*/ 145 h 455"/>
                <a:gd name="T76" fmla="*/ 462 w 4106"/>
                <a:gd name="T77" fmla="*/ 158 h 455"/>
                <a:gd name="T78" fmla="*/ 585 w 4106"/>
                <a:gd name="T79" fmla="*/ 284 h 455"/>
                <a:gd name="T80" fmla="*/ 646 w 4106"/>
                <a:gd name="T81" fmla="*/ 120 h 455"/>
                <a:gd name="T82" fmla="*/ 716 w 4106"/>
                <a:gd name="T83" fmla="*/ 194 h 455"/>
                <a:gd name="T84" fmla="*/ 693 w 4106"/>
                <a:gd name="T85" fmla="*/ 335 h 455"/>
                <a:gd name="T86" fmla="*/ 963 w 4106"/>
                <a:gd name="T87" fmla="*/ 216 h 455"/>
                <a:gd name="T88" fmla="*/ 894 w 4106"/>
                <a:gd name="T89" fmla="*/ 211 h 455"/>
                <a:gd name="T90" fmla="*/ 993 w 4106"/>
                <a:gd name="T91" fmla="*/ 242 h 455"/>
                <a:gd name="T92" fmla="*/ 1122 w 4106"/>
                <a:gd name="T93" fmla="*/ 315 h 455"/>
                <a:gd name="T94" fmla="*/ 1341 w 4106"/>
                <a:gd name="T95" fmla="*/ 335 h 455"/>
                <a:gd name="T96" fmla="*/ 1233 w 4106"/>
                <a:gd name="T97" fmla="*/ 41 h 455"/>
                <a:gd name="T98" fmla="*/ 1400 w 4106"/>
                <a:gd name="T99" fmla="*/ 125 h 455"/>
                <a:gd name="T100" fmla="*/ 1364 w 4106"/>
                <a:gd name="T101" fmla="*/ 335 h 455"/>
                <a:gd name="T102" fmla="*/ 1310 w 4106"/>
                <a:gd name="T103" fmla="*/ 182 h 455"/>
                <a:gd name="T104" fmla="*/ 1587 w 4106"/>
                <a:gd name="T105" fmla="*/ 341 h 455"/>
                <a:gd name="T106" fmla="*/ 1592 w 4106"/>
                <a:gd name="T107" fmla="*/ 6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06" h="455">
                  <a:moveTo>
                    <a:pt x="2051" y="22"/>
                  </a:moveTo>
                  <a:cubicBezTo>
                    <a:pt x="2182" y="22"/>
                    <a:pt x="2182" y="22"/>
                    <a:pt x="2182" y="22"/>
                  </a:cubicBezTo>
                  <a:cubicBezTo>
                    <a:pt x="2182" y="41"/>
                    <a:pt x="2182" y="41"/>
                    <a:pt x="2182" y="41"/>
                  </a:cubicBezTo>
                  <a:cubicBezTo>
                    <a:pt x="2179" y="41"/>
                    <a:pt x="2179" y="41"/>
                    <a:pt x="2179" y="41"/>
                  </a:cubicBezTo>
                  <a:cubicBezTo>
                    <a:pt x="2138" y="41"/>
                    <a:pt x="2132" y="59"/>
                    <a:pt x="2132" y="83"/>
                  </a:cubicBezTo>
                  <a:cubicBezTo>
                    <a:pt x="2132" y="210"/>
                    <a:pt x="2132" y="210"/>
                    <a:pt x="2132" y="210"/>
                  </a:cubicBezTo>
                  <a:cubicBezTo>
                    <a:pt x="2132" y="323"/>
                    <a:pt x="2050" y="344"/>
                    <a:pt x="1990" y="344"/>
                  </a:cubicBezTo>
                  <a:cubicBezTo>
                    <a:pt x="1898" y="344"/>
                    <a:pt x="1840" y="304"/>
                    <a:pt x="1840" y="227"/>
                  </a:cubicBezTo>
                  <a:cubicBezTo>
                    <a:pt x="1840" y="76"/>
                    <a:pt x="1840" y="76"/>
                    <a:pt x="1840" y="76"/>
                  </a:cubicBezTo>
                  <a:cubicBezTo>
                    <a:pt x="1840" y="50"/>
                    <a:pt x="1833" y="41"/>
                    <a:pt x="1805" y="41"/>
                  </a:cubicBezTo>
                  <a:cubicBezTo>
                    <a:pt x="1796" y="41"/>
                    <a:pt x="1796" y="41"/>
                    <a:pt x="1796" y="41"/>
                  </a:cubicBezTo>
                  <a:cubicBezTo>
                    <a:pt x="1796" y="22"/>
                    <a:pt x="1796" y="22"/>
                    <a:pt x="1796" y="22"/>
                  </a:cubicBezTo>
                  <a:cubicBezTo>
                    <a:pt x="1955" y="22"/>
                    <a:pt x="1955" y="22"/>
                    <a:pt x="1955" y="22"/>
                  </a:cubicBezTo>
                  <a:cubicBezTo>
                    <a:pt x="1955" y="41"/>
                    <a:pt x="1955" y="41"/>
                    <a:pt x="1955" y="41"/>
                  </a:cubicBezTo>
                  <a:cubicBezTo>
                    <a:pt x="1946" y="41"/>
                    <a:pt x="1946" y="41"/>
                    <a:pt x="1946" y="41"/>
                  </a:cubicBezTo>
                  <a:cubicBezTo>
                    <a:pt x="1925" y="41"/>
                    <a:pt x="1910" y="51"/>
                    <a:pt x="1910" y="76"/>
                  </a:cubicBezTo>
                  <a:cubicBezTo>
                    <a:pt x="1910" y="227"/>
                    <a:pt x="1910" y="227"/>
                    <a:pt x="1910" y="227"/>
                  </a:cubicBezTo>
                  <a:cubicBezTo>
                    <a:pt x="1910" y="289"/>
                    <a:pt x="1956" y="310"/>
                    <a:pt x="2002" y="310"/>
                  </a:cubicBezTo>
                  <a:cubicBezTo>
                    <a:pt x="2069" y="310"/>
                    <a:pt x="2102" y="272"/>
                    <a:pt x="2102" y="217"/>
                  </a:cubicBezTo>
                  <a:cubicBezTo>
                    <a:pt x="2102" y="94"/>
                    <a:pt x="2102" y="94"/>
                    <a:pt x="2102" y="94"/>
                  </a:cubicBezTo>
                  <a:cubicBezTo>
                    <a:pt x="2102" y="58"/>
                    <a:pt x="2091" y="41"/>
                    <a:pt x="2060" y="41"/>
                  </a:cubicBezTo>
                  <a:cubicBezTo>
                    <a:pt x="2051" y="41"/>
                    <a:pt x="2051" y="41"/>
                    <a:pt x="2051" y="41"/>
                  </a:cubicBezTo>
                  <a:lnTo>
                    <a:pt x="2051" y="22"/>
                  </a:lnTo>
                  <a:close/>
                  <a:moveTo>
                    <a:pt x="2436" y="291"/>
                  </a:moveTo>
                  <a:cubicBezTo>
                    <a:pt x="2436" y="316"/>
                    <a:pt x="2445" y="321"/>
                    <a:pt x="2464" y="321"/>
                  </a:cubicBezTo>
                  <a:cubicBezTo>
                    <a:pt x="2464" y="337"/>
                    <a:pt x="2464" y="337"/>
                    <a:pt x="2464" y="337"/>
                  </a:cubicBezTo>
                  <a:cubicBezTo>
                    <a:pt x="2345" y="337"/>
                    <a:pt x="2345" y="337"/>
                    <a:pt x="2345" y="337"/>
                  </a:cubicBezTo>
                  <a:cubicBezTo>
                    <a:pt x="2345" y="321"/>
                    <a:pt x="2345" y="321"/>
                    <a:pt x="2345" y="321"/>
                  </a:cubicBezTo>
                  <a:cubicBezTo>
                    <a:pt x="2366" y="319"/>
                    <a:pt x="2374" y="305"/>
                    <a:pt x="2374" y="263"/>
                  </a:cubicBezTo>
                  <a:cubicBezTo>
                    <a:pt x="2374" y="219"/>
                    <a:pt x="2374" y="219"/>
                    <a:pt x="2374" y="219"/>
                  </a:cubicBezTo>
                  <a:cubicBezTo>
                    <a:pt x="2374" y="179"/>
                    <a:pt x="2363" y="163"/>
                    <a:pt x="2342" y="163"/>
                  </a:cubicBezTo>
                  <a:cubicBezTo>
                    <a:pt x="2327" y="163"/>
                    <a:pt x="2310" y="171"/>
                    <a:pt x="2289" y="185"/>
                  </a:cubicBezTo>
                  <a:cubicBezTo>
                    <a:pt x="2289" y="288"/>
                    <a:pt x="2289" y="288"/>
                    <a:pt x="2289" y="288"/>
                  </a:cubicBezTo>
                  <a:cubicBezTo>
                    <a:pt x="2289" y="311"/>
                    <a:pt x="2298" y="321"/>
                    <a:pt x="2319" y="321"/>
                  </a:cubicBezTo>
                  <a:cubicBezTo>
                    <a:pt x="2323" y="321"/>
                    <a:pt x="2323" y="321"/>
                    <a:pt x="2323" y="321"/>
                  </a:cubicBezTo>
                  <a:cubicBezTo>
                    <a:pt x="2323" y="337"/>
                    <a:pt x="2323" y="337"/>
                    <a:pt x="2323" y="337"/>
                  </a:cubicBezTo>
                  <a:cubicBezTo>
                    <a:pt x="2195" y="337"/>
                    <a:pt x="2195" y="337"/>
                    <a:pt x="2195" y="337"/>
                  </a:cubicBezTo>
                  <a:cubicBezTo>
                    <a:pt x="2195" y="321"/>
                    <a:pt x="2195" y="321"/>
                    <a:pt x="2195" y="321"/>
                  </a:cubicBezTo>
                  <a:cubicBezTo>
                    <a:pt x="2198" y="321"/>
                    <a:pt x="2198" y="321"/>
                    <a:pt x="2198" y="321"/>
                  </a:cubicBezTo>
                  <a:cubicBezTo>
                    <a:pt x="2219" y="321"/>
                    <a:pt x="2227" y="311"/>
                    <a:pt x="2227" y="285"/>
                  </a:cubicBezTo>
                  <a:cubicBezTo>
                    <a:pt x="2227" y="186"/>
                    <a:pt x="2227" y="186"/>
                    <a:pt x="2227" y="186"/>
                  </a:cubicBezTo>
                  <a:cubicBezTo>
                    <a:pt x="2227" y="175"/>
                    <a:pt x="2221" y="169"/>
                    <a:pt x="2203" y="163"/>
                  </a:cubicBezTo>
                  <a:cubicBezTo>
                    <a:pt x="2192" y="160"/>
                    <a:pt x="2192" y="160"/>
                    <a:pt x="2192" y="160"/>
                  </a:cubicBezTo>
                  <a:cubicBezTo>
                    <a:pt x="2192" y="148"/>
                    <a:pt x="2192" y="148"/>
                    <a:pt x="2192" y="148"/>
                  </a:cubicBezTo>
                  <a:cubicBezTo>
                    <a:pt x="2279" y="119"/>
                    <a:pt x="2279" y="119"/>
                    <a:pt x="2279" y="119"/>
                  </a:cubicBezTo>
                  <a:cubicBezTo>
                    <a:pt x="2289" y="119"/>
                    <a:pt x="2289" y="119"/>
                    <a:pt x="2289" y="119"/>
                  </a:cubicBezTo>
                  <a:cubicBezTo>
                    <a:pt x="2289" y="164"/>
                    <a:pt x="2289" y="164"/>
                    <a:pt x="2289" y="164"/>
                  </a:cubicBezTo>
                  <a:cubicBezTo>
                    <a:pt x="2326" y="140"/>
                    <a:pt x="2358" y="124"/>
                    <a:pt x="2382" y="124"/>
                  </a:cubicBezTo>
                  <a:cubicBezTo>
                    <a:pt x="2419" y="124"/>
                    <a:pt x="2436" y="151"/>
                    <a:pt x="2436" y="212"/>
                  </a:cubicBezTo>
                  <a:lnTo>
                    <a:pt x="2436" y="291"/>
                  </a:lnTo>
                  <a:close/>
                  <a:moveTo>
                    <a:pt x="2610" y="337"/>
                  </a:moveTo>
                  <a:cubicBezTo>
                    <a:pt x="2483" y="337"/>
                    <a:pt x="2483" y="337"/>
                    <a:pt x="2483" y="337"/>
                  </a:cubicBezTo>
                  <a:cubicBezTo>
                    <a:pt x="2483" y="321"/>
                    <a:pt x="2483" y="321"/>
                    <a:pt x="2483" y="321"/>
                  </a:cubicBezTo>
                  <a:cubicBezTo>
                    <a:pt x="2488" y="321"/>
                    <a:pt x="2488" y="321"/>
                    <a:pt x="2488" y="321"/>
                  </a:cubicBezTo>
                  <a:cubicBezTo>
                    <a:pt x="2509" y="321"/>
                    <a:pt x="2517" y="311"/>
                    <a:pt x="2517" y="285"/>
                  </a:cubicBezTo>
                  <a:cubicBezTo>
                    <a:pt x="2517" y="188"/>
                    <a:pt x="2517" y="188"/>
                    <a:pt x="2517" y="188"/>
                  </a:cubicBezTo>
                  <a:cubicBezTo>
                    <a:pt x="2517" y="175"/>
                    <a:pt x="2514" y="171"/>
                    <a:pt x="2500" y="166"/>
                  </a:cubicBezTo>
                  <a:cubicBezTo>
                    <a:pt x="2483" y="160"/>
                    <a:pt x="2483" y="160"/>
                    <a:pt x="2483" y="160"/>
                  </a:cubicBezTo>
                  <a:cubicBezTo>
                    <a:pt x="2483" y="148"/>
                    <a:pt x="2483" y="148"/>
                    <a:pt x="2483" y="148"/>
                  </a:cubicBezTo>
                  <a:cubicBezTo>
                    <a:pt x="2569" y="119"/>
                    <a:pt x="2569" y="119"/>
                    <a:pt x="2569" y="119"/>
                  </a:cubicBezTo>
                  <a:cubicBezTo>
                    <a:pt x="2579" y="119"/>
                    <a:pt x="2579" y="119"/>
                    <a:pt x="2579" y="119"/>
                  </a:cubicBezTo>
                  <a:cubicBezTo>
                    <a:pt x="2579" y="289"/>
                    <a:pt x="2579" y="289"/>
                    <a:pt x="2579" y="289"/>
                  </a:cubicBezTo>
                  <a:cubicBezTo>
                    <a:pt x="2579" y="310"/>
                    <a:pt x="2587" y="321"/>
                    <a:pt x="2610" y="321"/>
                  </a:cubicBezTo>
                  <a:lnTo>
                    <a:pt x="2610" y="337"/>
                  </a:lnTo>
                  <a:close/>
                  <a:moveTo>
                    <a:pt x="2586" y="38"/>
                  </a:moveTo>
                  <a:cubicBezTo>
                    <a:pt x="2586" y="59"/>
                    <a:pt x="2566" y="73"/>
                    <a:pt x="2546" y="73"/>
                  </a:cubicBezTo>
                  <a:cubicBezTo>
                    <a:pt x="2522" y="73"/>
                    <a:pt x="2505" y="58"/>
                    <a:pt x="2505" y="38"/>
                  </a:cubicBezTo>
                  <a:cubicBezTo>
                    <a:pt x="2505" y="20"/>
                    <a:pt x="2524" y="4"/>
                    <a:pt x="2546" y="4"/>
                  </a:cubicBezTo>
                  <a:cubicBezTo>
                    <a:pt x="2569" y="4"/>
                    <a:pt x="2586" y="19"/>
                    <a:pt x="2586" y="38"/>
                  </a:cubicBezTo>
                  <a:close/>
                  <a:moveTo>
                    <a:pt x="2615" y="130"/>
                  </a:moveTo>
                  <a:cubicBezTo>
                    <a:pt x="2744" y="130"/>
                    <a:pt x="2744" y="130"/>
                    <a:pt x="2744" y="130"/>
                  </a:cubicBezTo>
                  <a:cubicBezTo>
                    <a:pt x="2744" y="146"/>
                    <a:pt x="2744" y="146"/>
                    <a:pt x="2744" y="146"/>
                  </a:cubicBezTo>
                  <a:cubicBezTo>
                    <a:pt x="2726" y="146"/>
                    <a:pt x="2726" y="146"/>
                    <a:pt x="2726" y="146"/>
                  </a:cubicBezTo>
                  <a:cubicBezTo>
                    <a:pt x="2715" y="146"/>
                    <a:pt x="2711" y="156"/>
                    <a:pt x="2720" y="175"/>
                  </a:cubicBezTo>
                  <a:cubicBezTo>
                    <a:pt x="2765" y="276"/>
                    <a:pt x="2765" y="276"/>
                    <a:pt x="2765" y="276"/>
                  </a:cubicBezTo>
                  <a:cubicBezTo>
                    <a:pt x="2804" y="186"/>
                    <a:pt x="2804" y="186"/>
                    <a:pt x="2804" y="186"/>
                  </a:cubicBezTo>
                  <a:cubicBezTo>
                    <a:pt x="2816" y="160"/>
                    <a:pt x="2810" y="150"/>
                    <a:pt x="2774" y="146"/>
                  </a:cubicBezTo>
                  <a:cubicBezTo>
                    <a:pt x="2774" y="130"/>
                    <a:pt x="2774" y="130"/>
                    <a:pt x="2774" y="130"/>
                  </a:cubicBezTo>
                  <a:cubicBezTo>
                    <a:pt x="2875" y="130"/>
                    <a:pt x="2875" y="130"/>
                    <a:pt x="2875" y="130"/>
                  </a:cubicBezTo>
                  <a:cubicBezTo>
                    <a:pt x="2875" y="146"/>
                    <a:pt x="2875" y="146"/>
                    <a:pt x="2875" y="146"/>
                  </a:cubicBezTo>
                  <a:cubicBezTo>
                    <a:pt x="2849" y="149"/>
                    <a:pt x="2842" y="155"/>
                    <a:pt x="2833" y="177"/>
                  </a:cubicBezTo>
                  <a:cubicBezTo>
                    <a:pt x="2760" y="340"/>
                    <a:pt x="2760" y="340"/>
                    <a:pt x="2760" y="340"/>
                  </a:cubicBezTo>
                  <a:cubicBezTo>
                    <a:pt x="2730" y="340"/>
                    <a:pt x="2730" y="340"/>
                    <a:pt x="2730" y="340"/>
                  </a:cubicBezTo>
                  <a:cubicBezTo>
                    <a:pt x="2654" y="178"/>
                    <a:pt x="2654" y="178"/>
                    <a:pt x="2654" y="178"/>
                  </a:cubicBezTo>
                  <a:cubicBezTo>
                    <a:pt x="2644" y="157"/>
                    <a:pt x="2637" y="149"/>
                    <a:pt x="2615" y="146"/>
                  </a:cubicBezTo>
                  <a:lnTo>
                    <a:pt x="2615" y="130"/>
                  </a:lnTo>
                  <a:close/>
                  <a:moveTo>
                    <a:pt x="3079" y="278"/>
                  </a:moveTo>
                  <a:cubicBezTo>
                    <a:pt x="3051" y="318"/>
                    <a:pt x="3010" y="342"/>
                    <a:pt x="2971" y="342"/>
                  </a:cubicBezTo>
                  <a:cubicBezTo>
                    <a:pt x="2916" y="342"/>
                    <a:pt x="2878" y="300"/>
                    <a:pt x="2878" y="239"/>
                  </a:cubicBezTo>
                  <a:cubicBezTo>
                    <a:pt x="2878" y="172"/>
                    <a:pt x="2923" y="124"/>
                    <a:pt x="2987" y="124"/>
                  </a:cubicBezTo>
                  <a:cubicBezTo>
                    <a:pt x="3014" y="124"/>
                    <a:pt x="3035" y="133"/>
                    <a:pt x="3051" y="149"/>
                  </a:cubicBezTo>
                  <a:cubicBezTo>
                    <a:pt x="3080" y="179"/>
                    <a:pt x="3066" y="207"/>
                    <a:pt x="3084" y="216"/>
                  </a:cubicBezTo>
                  <a:cubicBezTo>
                    <a:pt x="3084" y="231"/>
                    <a:pt x="3084" y="231"/>
                    <a:pt x="3084" y="231"/>
                  </a:cubicBezTo>
                  <a:cubicBezTo>
                    <a:pt x="2944" y="231"/>
                    <a:pt x="2944" y="231"/>
                    <a:pt x="2944" y="231"/>
                  </a:cubicBezTo>
                  <a:cubicBezTo>
                    <a:pt x="2948" y="273"/>
                    <a:pt x="2976" y="305"/>
                    <a:pt x="3006" y="305"/>
                  </a:cubicBezTo>
                  <a:cubicBezTo>
                    <a:pt x="3025" y="305"/>
                    <a:pt x="3043" y="294"/>
                    <a:pt x="3068" y="268"/>
                  </a:cubicBezTo>
                  <a:lnTo>
                    <a:pt x="3079" y="278"/>
                  </a:lnTo>
                  <a:close/>
                  <a:moveTo>
                    <a:pt x="3014" y="211"/>
                  </a:moveTo>
                  <a:cubicBezTo>
                    <a:pt x="3014" y="172"/>
                    <a:pt x="3000" y="148"/>
                    <a:pt x="2978" y="148"/>
                  </a:cubicBezTo>
                  <a:cubicBezTo>
                    <a:pt x="2957" y="148"/>
                    <a:pt x="2939" y="175"/>
                    <a:pt x="2942" y="211"/>
                  </a:cubicBezTo>
                  <a:lnTo>
                    <a:pt x="3014" y="211"/>
                  </a:lnTo>
                  <a:close/>
                  <a:moveTo>
                    <a:pt x="3252" y="337"/>
                  </a:moveTo>
                  <a:cubicBezTo>
                    <a:pt x="3111" y="337"/>
                    <a:pt x="3111" y="337"/>
                    <a:pt x="3111" y="337"/>
                  </a:cubicBezTo>
                  <a:cubicBezTo>
                    <a:pt x="3111" y="321"/>
                    <a:pt x="3111" y="321"/>
                    <a:pt x="3111" y="321"/>
                  </a:cubicBezTo>
                  <a:cubicBezTo>
                    <a:pt x="3114" y="321"/>
                    <a:pt x="3114" y="321"/>
                    <a:pt x="3114" y="321"/>
                  </a:cubicBezTo>
                  <a:cubicBezTo>
                    <a:pt x="3135" y="321"/>
                    <a:pt x="3143" y="311"/>
                    <a:pt x="3143" y="285"/>
                  </a:cubicBezTo>
                  <a:cubicBezTo>
                    <a:pt x="3143" y="203"/>
                    <a:pt x="3143" y="203"/>
                    <a:pt x="3143" y="203"/>
                  </a:cubicBezTo>
                  <a:cubicBezTo>
                    <a:pt x="3143" y="180"/>
                    <a:pt x="3140" y="175"/>
                    <a:pt x="3125" y="169"/>
                  </a:cubicBezTo>
                  <a:cubicBezTo>
                    <a:pt x="3111" y="163"/>
                    <a:pt x="3111" y="163"/>
                    <a:pt x="3111" y="163"/>
                  </a:cubicBezTo>
                  <a:cubicBezTo>
                    <a:pt x="3111" y="150"/>
                    <a:pt x="3111" y="150"/>
                    <a:pt x="3111" y="150"/>
                  </a:cubicBezTo>
                  <a:cubicBezTo>
                    <a:pt x="3194" y="119"/>
                    <a:pt x="3194" y="119"/>
                    <a:pt x="3194" y="119"/>
                  </a:cubicBezTo>
                  <a:cubicBezTo>
                    <a:pt x="3205" y="119"/>
                    <a:pt x="3205" y="119"/>
                    <a:pt x="3205" y="119"/>
                  </a:cubicBezTo>
                  <a:cubicBezTo>
                    <a:pt x="3205" y="176"/>
                    <a:pt x="3205" y="176"/>
                    <a:pt x="3205" y="176"/>
                  </a:cubicBezTo>
                  <a:cubicBezTo>
                    <a:pt x="3206" y="176"/>
                    <a:pt x="3206" y="176"/>
                    <a:pt x="3206" y="176"/>
                  </a:cubicBezTo>
                  <a:cubicBezTo>
                    <a:pt x="3224" y="139"/>
                    <a:pt x="3233" y="124"/>
                    <a:pt x="3250" y="124"/>
                  </a:cubicBezTo>
                  <a:cubicBezTo>
                    <a:pt x="3253" y="124"/>
                    <a:pt x="3257" y="125"/>
                    <a:pt x="3260" y="126"/>
                  </a:cubicBezTo>
                  <a:cubicBezTo>
                    <a:pt x="3300" y="141"/>
                    <a:pt x="3300" y="141"/>
                    <a:pt x="3300" y="141"/>
                  </a:cubicBezTo>
                  <a:cubicBezTo>
                    <a:pt x="3294" y="162"/>
                    <a:pt x="3286" y="180"/>
                    <a:pt x="3276" y="194"/>
                  </a:cubicBezTo>
                  <a:cubicBezTo>
                    <a:pt x="3260" y="188"/>
                    <a:pt x="3241" y="182"/>
                    <a:pt x="3235" y="182"/>
                  </a:cubicBezTo>
                  <a:cubicBezTo>
                    <a:pt x="3224" y="182"/>
                    <a:pt x="3216" y="189"/>
                    <a:pt x="3205" y="205"/>
                  </a:cubicBezTo>
                  <a:cubicBezTo>
                    <a:pt x="3205" y="287"/>
                    <a:pt x="3205" y="287"/>
                    <a:pt x="3205" y="287"/>
                  </a:cubicBezTo>
                  <a:cubicBezTo>
                    <a:pt x="3205" y="311"/>
                    <a:pt x="3212" y="321"/>
                    <a:pt x="3239" y="321"/>
                  </a:cubicBezTo>
                  <a:cubicBezTo>
                    <a:pt x="3252" y="321"/>
                    <a:pt x="3252" y="321"/>
                    <a:pt x="3252" y="321"/>
                  </a:cubicBezTo>
                  <a:lnTo>
                    <a:pt x="3252" y="337"/>
                  </a:lnTo>
                  <a:close/>
                  <a:moveTo>
                    <a:pt x="3332" y="277"/>
                  </a:moveTo>
                  <a:cubicBezTo>
                    <a:pt x="3348" y="277"/>
                    <a:pt x="3348" y="277"/>
                    <a:pt x="3348" y="277"/>
                  </a:cubicBezTo>
                  <a:cubicBezTo>
                    <a:pt x="3357" y="305"/>
                    <a:pt x="3379" y="321"/>
                    <a:pt x="3401" y="321"/>
                  </a:cubicBezTo>
                  <a:cubicBezTo>
                    <a:pt x="3415" y="321"/>
                    <a:pt x="3427" y="310"/>
                    <a:pt x="3427" y="297"/>
                  </a:cubicBezTo>
                  <a:cubicBezTo>
                    <a:pt x="3427" y="262"/>
                    <a:pt x="3332" y="250"/>
                    <a:pt x="3332" y="189"/>
                  </a:cubicBezTo>
                  <a:cubicBezTo>
                    <a:pt x="3332" y="150"/>
                    <a:pt x="3364" y="124"/>
                    <a:pt x="3412" y="124"/>
                  </a:cubicBezTo>
                  <a:cubicBezTo>
                    <a:pt x="3431" y="124"/>
                    <a:pt x="3447" y="128"/>
                    <a:pt x="3468" y="135"/>
                  </a:cubicBezTo>
                  <a:cubicBezTo>
                    <a:pt x="3469" y="189"/>
                    <a:pt x="3469" y="189"/>
                    <a:pt x="3469" y="189"/>
                  </a:cubicBezTo>
                  <a:cubicBezTo>
                    <a:pt x="3453" y="189"/>
                    <a:pt x="3453" y="189"/>
                    <a:pt x="3453" y="189"/>
                  </a:cubicBezTo>
                  <a:cubicBezTo>
                    <a:pt x="3444" y="161"/>
                    <a:pt x="3427" y="146"/>
                    <a:pt x="3405" y="146"/>
                  </a:cubicBezTo>
                  <a:cubicBezTo>
                    <a:pt x="3392" y="146"/>
                    <a:pt x="3382" y="154"/>
                    <a:pt x="3382" y="166"/>
                  </a:cubicBezTo>
                  <a:cubicBezTo>
                    <a:pt x="3382" y="207"/>
                    <a:pt x="3482" y="209"/>
                    <a:pt x="3482" y="278"/>
                  </a:cubicBezTo>
                  <a:cubicBezTo>
                    <a:pt x="3482" y="316"/>
                    <a:pt x="3455" y="342"/>
                    <a:pt x="3416" y="342"/>
                  </a:cubicBezTo>
                  <a:cubicBezTo>
                    <a:pt x="3381" y="342"/>
                    <a:pt x="3369" y="335"/>
                    <a:pt x="3362" y="335"/>
                  </a:cubicBezTo>
                  <a:cubicBezTo>
                    <a:pt x="3359" y="335"/>
                    <a:pt x="3356" y="337"/>
                    <a:pt x="3352" y="341"/>
                  </a:cubicBezTo>
                  <a:cubicBezTo>
                    <a:pt x="3338" y="341"/>
                    <a:pt x="3338" y="341"/>
                    <a:pt x="3338" y="341"/>
                  </a:cubicBezTo>
                  <a:lnTo>
                    <a:pt x="3332" y="277"/>
                  </a:lnTo>
                  <a:close/>
                  <a:moveTo>
                    <a:pt x="3635" y="337"/>
                  </a:moveTo>
                  <a:cubicBezTo>
                    <a:pt x="3508" y="337"/>
                    <a:pt x="3508" y="337"/>
                    <a:pt x="3508" y="337"/>
                  </a:cubicBezTo>
                  <a:cubicBezTo>
                    <a:pt x="3508" y="321"/>
                    <a:pt x="3508" y="321"/>
                    <a:pt x="3508" y="321"/>
                  </a:cubicBezTo>
                  <a:cubicBezTo>
                    <a:pt x="3514" y="321"/>
                    <a:pt x="3514" y="321"/>
                    <a:pt x="3514" y="321"/>
                  </a:cubicBezTo>
                  <a:cubicBezTo>
                    <a:pt x="3535" y="321"/>
                    <a:pt x="3542" y="311"/>
                    <a:pt x="3542" y="285"/>
                  </a:cubicBezTo>
                  <a:cubicBezTo>
                    <a:pt x="3542" y="188"/>
                    <a:pt x="3542" y="188"/>
                    <a:pt x="3542" y="188"/>
                  </a:cubicBezTo>
                  <a:cubicBezTo>
                    <a:pt x="3542" y="175"/>
                    <a:pt x="3539" y="171"/>
                    <a:pt x="3525" y="166"/>
                  </a:cubicBezTo>
                  <a:cubicBezTo>
                    <a:pt x="3508" y="160"/>
                    <a:pt x="3508" y="160"/>
                    <a:pt x="3508" y="160"/>
                  </a:cubicBezTo>
                  <a:cubicBezTo>
                    <a:pt x="3508" y="148"/>
                    <a:pt x="3508" y="148"/>
                    <a:pt x="3508" y="148"/>
                  </a:cubicBezTo>
                  <a:cubicBezTo>
                    <a:pt x="3595" y="119"/>
                    <a:pt x="3595" y="119"/>
                    <a:pt x="3595" y="119"/>
                  </a:cubicBezTo>
                  <a:cubicBezTo>
                    <a:pt x="3604" y="119"/>
                    <a:pt x="3604" y="119"/>
                    <a:pt x="3604" y="119"/>
                  </a:cubicBezTo>
                  <a:cubicBezTo>
                    <a:pt x="3604" y="289"/>
                    <a:pt x="3604" y="289"/>
                    <a:pt x="3604" y="289"/>
                  </a:cubicBezTo>
                  <a:cubicBezTo>
                    <a:pt x="3604" y="310"/>
                    <a:pt x="3613" y="321"/>
                    <a:pt x="3635" y="321"/>
                  </a:cubicBezTo>
                  <a:lnTo>
                    <a:pt x="3635" y="337"/>
                  </a:lnTo>
                  <a:close/>
                  <a:moveTo>
                    <a:pt x="3611" y="38"/>
                  </a:moveTo>
                  <a:cubicBezTo>
                    <a:pt x="3611" y="59"/>
                    <a:pt x="3592" y="73"/>
                    <a:pt x="3571" y="73"/>
                  </a:cubicBezTo>
                  <a:cubicBezTo>
                    <a:pt x="3548" y="73"/>
                    <a:pt x="3531" y="58"/>
                    <a:pt x="3531" y="38"/>
                  </a:cubicBezTo>
                  <a:cubicBezTo>
                    <a:pt x="3531" y="20"/>
                    <a:pt x="3550" y="4"/>
                    <a:pt x="3571" y="4"/>
                  </a:cubicBezTo>
                  <a:cubicBezTo>
                    <a:pt x="3595" y="4"/>
                    <a:pt x="3611" y="19"/>
                    <a:pt x="3611" y="38"/>
                  </a:cubicBezTo>
                  <a:close/>
                  <a:moveTo>
                    <a:pt x="3750" y="281"/>
                  </a:moveTo>
                  <a:cubicBezTo>
                    <a:pt x="3750" y="299"/>
                    <a:pt x="3758" y="307"/>
                    <a:pt x="3773" y="307"/>
                  </a:cubicBezTo>
                  <a:cubicBezTo>
                    <a:pt x="3785" y="307"/>
                    <a:pt x="3797" y="300"/>
                    <a:pt x="3811" y="282"/>
                  </a:cubicBezTo>
                  <a:cubicBezTo>
                    <a:pt x="3819" y="296"/>
                    <a:pt x="3819" y="296"/>
                    <a:pt x="3819" y="296"/>
                  </a:cubicBezTo>
                  <a:cubicBezTo>
                    <a:pt x="3803" y="324"/>
                    <a:pt x="3773" y="342"/>
                    <a:pt x="3745" y="342"/>
                  </a:cubicBezTo>
                  <a:cubicBezTo>
                    <a:pt x="3711" y="342"/>
                    <a:pt x="3688" y="323"/>
                    <a:pt x="3688" y="280"/>
                  </a:cubicBezTo>
                  <a:cubicBezTo>
                    <a:pt x="3688" y="158"/>
                    <a:pt x="3688" y="158"/>
                    <a:pt x="3688" y="158"/>
                  </a:cubicBezTo>
                  <a:cubicBezTo>
                    <a:pt x="3661" y="158"/>
                    <a:pt x="3661" y="158"/>
                    <a:pt x="3661" y="158"/>
                  </a:cubicBezTo>
                  <a:cubicBezTo>
                    <a:pt x="3661" y="145"/>
                    <a:pt x="3661" y="145"/>
                    <a:pt x="3661" y="145"/>
                  </a:cubicBezTo>
                  <a:cubicBezTo>
                    <a:pt x="3691" y="132"/>
                    <a:pt x="3726" y="95"/>
                    <a:pt x="3735" y="67"/>
                  </a:cubicBezTo>
                  <a:cubicBezTo>
                    <a:pt x="3750" y="67"/>
                    <a:pt x="3750" y="67"/>
                    <a:pt x="3750" y="67"/>
                  </a:cubicBezTo>
                  <a:cubicBezTo>
                    <a:pt x="3750" y="130"/>
                    <a:pt x="3750" y="130"/>
                    <a:pt x="3750" y="130"/>
                  </a:cubicBezTo>
                  <a:cubicBezTo>
                    <a:pt x="3816" y="130"/>
                    <a:pt x="3816" y="130"/>
                    <a:pt x="3816" y="130"/>
                  </a:cubicBezTo>
                  <a:cubicBezTo>
                    <a:pt x="3808" y="158"/>
                    <a:pt x="3808" y="158"/>
                    <a:pt x="3808" y="158"/>
                  </a:cubicBezTo>
                  <a:cubicBezTo>
                    <a:pt x="3750" y="158"/>
                    <a:pt x="3750" y="158"/>
                    <a:pt x="3750" y="158"/>
                  </a:cubicBezTo>
                  <a:lnTo>
                    <a:pt x="3750" y="281"/>
                  </a:lnTo>
                  <a:close/>
                  <a:moveTo>
                    <a:pt x="3897" y="192"/>
                  </a:moveTo>
                  <a:cubicBezTo>
                    <a:pt x="3879" y="156"/>
                    <a:pt x="3871" y="146"/>
                    <a:pt x="3849" y="146"/>
                  </a:cubicBezTo>
                  <a:cubicBezTo>
                    <a:pt x="3849" y="130"/>
                    <a:pt x="3849" y="130"/>
                    <a:pt x="3849" y="130"/>
                  </a:cubicBezTo>
                  <a:cubicBezTo>
                    <a:pt x="3978" y="130"/>
                    <a:pt x="3978" y="130"/>
                    <a:pt x="3978" y="130"/>
                  </a:cubicBezTo>
                  <a:cubicBezTo>
                    <a:pt x="3978" y="146"/>
                    <a:pt x="3978" y="146"/>
                    <a:pt x="3978" y="146"/>
                  </a:cubicBezTo>
                  <a:cubicBezTo>
                    <a:pt x="3952" y="146"/>
                    <a:pt x="3948" y="156"/>
                    <a:pt x="3958" y="177"/>
                  </a:cubicBezTo>
                  <a:cubicBezTo>
                    <a:pt x="4000" y="264"/>
                    <a:pt x="4000" y="264"/>
                    <a:pt x="4000" y="264"/>
                  </a:cubicBezTo>
                  <a:cubicBezTo>
                    <a:pt x="4038" y="186"/>
                    <a:pt x="4038" y="186"/>
                    <a:pt x="4038" y="186"/>
                  </a:cubicBezTo>
                  <a:cubicBezTo>
                    <a:pt x="4049" y="164"/>
                    <a:pt x="4042" y="147"/>
                    <a:pt x="4012" y="146"/>
                  </a:cubicBezTo>
                  <a:cubicBezTo>
                    <a:pt x="4012" y="130"/>
                    <a:pt x="4012" y="130"/>
                    <a:pt x="4012" y="130"/>
                  </a:cubicBezTo>
                  <a:cubicBezTo>
                    <a:pt x="4106" y="130"/>
                    <a:pt x="4106" y="130"/>
                    <a:pt x="4106" y="130"/>
                  </a:cubicBezTo>
                  <a:cubicBezTo>
                    <a:pt x="4106" y="146"/>
                    <a:pt x="4106" y="146"/>
                    <a:pt x="4106" y="146"/>
                  </a:cubicBezTo>
                  <a:cubicBezTo>
                    <a:pt x="4083" y="151"/>
                    <a:pt x="4077" y="157"/>
                    <a:pt x="4062" y="186"/>
                  </a:cubicBezTo>
                  <a:cubicBezTo>
                    <a:pt x="3949" y="417"/>
                    <a:pt x="3949" y="417"/>
                    <a:pt x="3949" y="417"/>
                  </a:cubicBezTo>
                  <a:cubicBezTo>
                    <a:pt x="3936" y="443"/>
                    <a:pt x="3921" y="455"/>
                    <a:pt x="3903" y="455"/>
                  </a:cubicBezTo>
                  <a:cubicBezTo>
                    <a:pt x="3885" y="455"/>
                    <a:pt x="3871" y="443"/>
                    <a:pt x="3871" y="426"/>
                  </a:cubicBezTo>
                  <a:cubicBezTo>
                    <a:pt x="3871" y="418"/>
                    <a:pt x="3874" y="409"/>
                    <a:pt x="3878" y="405"/>
                  </a:cubicBezTo>
                  <a:cubicBezTo>
                    <a:pt x="3902" y="381"/>
                    <a:pt x="3929" y="413"/>
                    <a:pt x="3956" y="354"/>
                  </a:cubicBezTo>
                  <a:cubicBezTo>
                    <a:pt x="3966" y="332"/>
                    <a:pt x="3966" y="332"/>
                    <a:pt x="3966" y="332"/>
                  </a:cubicBezTo>
                  <a:lnTo>
                    <a:pt x="3897" y="192"/>
                  </a:lnTo>
                  <a:close/>
                  <a:moveTo>
                    <a:pt x="252" y="23"/>
                  </a:moveTo>
                  <a:cubicBezTo>
                    <a:pt x="382" y="23"/>
                    <a:pt x="382" y="23"/>
                    <a:pt x="382" y="23"/>
                  </a:cubicBezTo>
                  <a:cubicBezTo>
                    <a:pt x="382" y="43"/>
                    <a:pt x="382" y="43"/>
                    <a:pt x="382" y="43"/>
                  </a:cubicBezTo>
                  <a:cubicBezTo>
                    <a:pt x="379" y="43"/>
                    <a:pt x="379" y="43"/>
                    <a:pt x="379" y="43"/>
                  </a:cubicBezTo>
                  <a:cubicBezTo>
                    <a:pt x="339" y="43"/>
                    <a:pt x="332" y="60"/>
                    <a:pt x="332" y="85"/>
                  </a:cubicBezTo>
                  <a:cubicBezTo>
                    <a:pt x="332" y="209"/>
                    <a:pt x="332" y="209"/>
                    <a:pt x="332" y="209"/>
                  </a:cubicBezTo>
                  <a:cubicBezTo>
                    <a:pt x="332" y="321"/>
                    <a:pt x="251" y="342"/>
                    <a:pt x="192" y="342"/>
                  </a:cubicBezTo>
                  <a:cubicBezTo>
                    <a:pt x="101" y="342"/>
                    <a:pt x="44" y="303"/>
                    <a:pt x="44" y="226"/>
                  </a:cubicBezTo>
                  <a:cubicBezTo>
                    <a:pt x="44" y="77"/>
                    <a:pt x="44" y="77"/>
                    <a:pt x="44" y="77"/>
                  </a:cubicBezTo>
                  <a:cubicBezTo>
                    <a:pt x="44" y="52"/>
                    <a:pt x="37" y="43"/>
                    <a:pt x="9" y="43"/>
                  </a:cubicBezTo>
                  <a:cubicBezTo>
                    <a:pt x="0" y="43"/>
                    <a:pt x="0" y="43"/>
                    <a:pt x="0" y="43"/>
                  </a:cubicBezTo>
                  <a:cubicBezTo>
                    <a:pt x="0" y="23"/>
                    <a:pt x="0" y="23"/>
                    <a:pt x="0" y="23"/>
                  </a:cubicBezTo>
                  <a:cubicBezTo>
                    <a:pt x="157" y="23"/>
                    <a:pt x="157" y="23"/>
                    <a:pt x="157" y="23"/>
                  </a:cubicBezTo>
                  <a:cubicBezTo>
                    <a:pt x="157" y="43"/>
                    <a:pt x="157" y="43"/>
                    <a:pt x="157" y="43"/>
                  </a:cubicBezTo>
                  <a:cubicBezTo>
                    <a:pt x="149" y="43"/>
                    <a:pt x="149" y="43"/>
                    <a:pt x="149" y="43"/>
                  </a:cubicBezTo>
                  <a:cubicBezTo>
                    <a:pt x="128" y="43"/>
                    <a:pt x="113" y="52"/>
                    <a:pt x="113" y="77"/>
                  </a:cubicBezTo>
                  <a:cubicBezTo>
                    <a:pt x="113" y="226"/>
                    <a:pt x="113" y="226"/>
                    <a:pt x="113" y="226"/>
                  </a:cubicBezTo>
                  <a:cubicBezTo>
                    <a:pt x="113" y="288"/>
                    <a:pt x="158" y="309"/>
                    <a:pt x="204" y="309"/>
                  </a:cubicBezTo>
                  <a:cubicBezTo>
                    <a:pt x="270" y="309"/>
                    <a:pt x="302" y="272"/>
                    <a:pt x="302" y="216"/>
                  </a:cubicBezTo>
                  <a:cubicBezTo>
                    <a:pt x="302" y="95"/>
                    <a:pt x="302" y="95"/>
                    <a:pt x="302" y="95"/>
                  </a:cubicBezTo>
                  <a:cubicBezTo>
                    <a:pt x="302" y="59"/>
                    <a:pt x="292" y="43"/>
                    <a:pt x="261" y="43"/>
                  </a:cubicBezTo>
                  <a:cubicBezTo>
                    <a:pt x="252" y="43"/>
                    <a:pt x="252" y="43"/>
                    <a:pt x="252" y="43"/>
                  </a:cubicBezTo>
                  <a:lnTo>
                    <a:pt x="252" y="23"/>
                  </a:lnTo>
                  <a:close/>
                  <a:moveTo>
                    <a:pt x="462" y="280"/>
                  </a:moveTo>
                  <a:cubicBezTo>
                    <a:pt x="462" y="298"/>
                    <a:pt x="470" y="306"/>
                    <a:pt x="485" y="306"/>
                  </a:cubicBezTo>
                  <a:cubicBezTo>
                    <a:pt x="497" y="306"/>
                    <a:pt x="508" y="299"/>
                    <a:pt x="523" y="281"/>
                  </a:cubicBezTo>
                  <a:cubicBezTo>
                    <a:pt x="530" y="295"/>
                    <a:pt x="530" y="295"/>
                    <a:pt x="530" y="295"/>
                  </a:cubicBezTo>
                  <a:cubicBezTo>
                    <a:pt x="515" y="322"/>
                    <a:pt x="485" y="341"/>
                    <a:pt x="457" y="341"/>
                  </a:cubicBezTo>
                  <a:cubicBezTo>
                    <a:pt x="423" y="341"/>
                    <a:pt x="401" y="322"/>
                    <a:pt x="401" y="279"/>
                  </a:cubicBezTo>
                  <a:cubicBezTo>
                    <a:pt x="401" y="158"/>
                    <a:pt x="401" y="158"/>
                    <a:pt x="401" y="158"/>
                  </a:cubicBezTo>
                  <a:cubicBezTo>
                    <a:pt x="374" y="158"/>
                    <a:pt x="374" y="158"/>
                    <a:pt x="374" y="158"/>
                  </a:cubicBezTo>
                  <a:cubicBezTo>
                    <a:pt x="374" y="145"/>
                    <a:pt x="374" y="145"/>
                    <a:pt x="374" y="145"/>
                  </a:cubicBezTo>
                  <a:cubicBezTo>
                    <a:pt x="404" y="133"/>
                    <a:pt x="438" y="96"/>
                    <a:pt x="447" y="68"/>
                  </a:cubicBezTo>
                  <a:cubicBezTo>
                    <a:pt x="462" y="68"/>
                    <a:pt x="462" y="68"/>
                    <a:pt x="462" y="68"/>
                  </a:cubicBezTo>
                  <a:cubicBezTo>
                    <a:pt x="462" y="131"/>
                    <a:pt x="462" y="131"/>
                    <a:pt x="462" y="131"/>
                  </a:cubicBezTo>
                  <a:cubicBezTo>
                    <a:pt x="528" y="131"/>
                    <a:pt x="528" y="131"/>
                    <a:pt x="528" y="131"/>
                  </a:cubicBezTo>
                  <a:cubicBezTo>
                    <a:pt x="520" y="158"/>
                    <a:pt x="520" y="158"/>
                    <a:pt x="520" y="158"/>
                  </a:cubicBezTo>
                  <a:cubicBezTo>
                    <a:pt x="462" y="158"/>
                    <a:pt x="462" y="158"/>
                    <a:pt x="462" y="158"/>
                  </a:cubicBezTo>
                  <a:lnTo>
                    <a:pt x="462" y="280"/>
                  </a:lnTo>
                  <a:close/>
                  <a:moveTo>
                    <a:pt x="693" y="335"/>
                  </a:moveTo>
                  <a:cubicBezTo>
                    <a:pt x="553" y="335"/>
                    <a:pt x="553" y="335"/>
                    <a:pt x="553" y="335"/>
                  </a:cubicBezTo>
                  <a:cubicBezTo>
                    <a:pt x="553" y="319"/>
                    <a:pt x="553" y="319"/>
                    <a:pt x="553" y="319"/>
                  </a:cubicBezTo>
                  <a:cubicBezTo>
                    <a:pt x="557" y="319"/>
                    <a:pt x="557" y="319"/>
                    <a:pt x="557" y="319"/>
                  </a:cubicBezTo>
                  <a:cubicBezTo>
                    <a:pt x="577" y="319"/>
                    <a:pt x="585" y="310"/>
                    <a:pt x="585" y="284"/>
                  </a:cubicBezTo>
                  <a:cubicBezTo>
                    <a:pt x="585" y="202"/>
                    <a:pt x="585" y="202"/>
                    <a:pt x="585" y="202"/>
                  </a:cubicBezTo>
                  <a:cubicBezTo>
                    <a:pt x="585" y="180"/>
                    <a:pt x="582" y="175"/>
                    <a:pt x="567" y="169"/>
                  </a:cubicBezTo>
                  <a:cubicBezTo>
                    <a:pt x="553" y="163"/>
                    <a:pt x="553" y="163"/>
                    <a:pt x="553" y="163"/>
                  </a:cubicBezTo>
                  <a:cubicBezTo>
                    <a:pt x="553" y="151"/>
                    <a:pt x="553" y="151"/>
                    <a:pt x="553" y="151"/>
                  </a:cubicBezTo>
                  <a:cubicBezTo>
                    <a:pt x="635" y="120"/>
                    <a:pt x="635" y="120"/>
                    <a:pt x="635" y="120"/>
                  </a:cubicBezTo>
                  <a:cubicBezTo>
                    <a:pt x="646" y="120"/>
                    <a:pt x="646" y="120"/>
                    <a:pt x="646" y="120"/>
                  </a:cubicBezTo>
                  <a:cubicBezTo>
                    <a:pt x="646" y="176"/>
                    <a:pt x="646" y="176"/>
                    <a:pt x="646" y="176"/>
                  </a:cubicBezTo>
                  <a:cubicBezTo>
                    <a:pt x="647" y="176"/>
                    <a:pt x="647" y="176"/>
                    <a:pt x="647" y="176"/>
                  </a:cubicBezTo>
                  <a:cubicBezTo>
                    <a:pt x="666" y="140"/>
                    <a:pt x="674" y="125"/>
                    <a:pt x="691" y="125"/>
                  </a:cubicBezTo>
                  <a:cubicBezTo>
                    <a:pt x="694" y="125"/>
                    <a:pt x="698" y="126"/>
                    <a:pt x="701" y="127"/>
                  </a:cubicBezTo>
                  <a:cubicBezTo>
                    <a:pt x="740" y="141"/>
                    <a:pt x="740" y="141"/>
                    <a:pt x="740" y="141"/>
                  </a:cubicBezTo>
                  <a:cubicBezTo>
                    <a:pt x="734" y="162"/>
                    <a:pt x="726" y="180"/>
                    <a:pt x="716" y="194"/>
                  </a:cubicBezTo>
                  <a:cubicBezTo>
                    <a:pt x="701" y="188"/>
                    <a:pt x="682" y="182"/>
                    <a:pt x="676" y="182"/>
                  </a:cubicBezTo>
                  <a:cubicBezTo>
                    <a:pt x="666" y="182"/>
                    <a:pt x="657" y="189"/>
                    <a:pt x="646" y="204"/>
                  </a:cubicBezTo>
                  <a:cubicBezTo>
                    <a:pt x="646" y="286"/>
                    <a:pt x="646" y="286"/>
                    <a:pt x="646" y="286"/>
                  </a:cubicBezTo>
                  <a:cubicBezTo>
                    <a:pt x="646" y="310"/>
                    <a:pt x="654" y="319"/>
                    <a:pt x="680" y="319"/>
                  </a:cubicBezTo>
                  <a:cubicBezTo>
                    <a:pt x="693" y="319"/>
                    <a:pt x="693" y="319"/>
                    <a:pt x="693" y="319"/>
                  </a:cubicBezTo>
                  <a:lnTo>
                    <a:pt x="693" y="335"/>
                  </a:lnTo>
                  <a:close/>
                  <a:moveTo>
                    <a:pt x="959" y="277"/>
                  </a:moveTo>
                  <a:cubicBezTo>
                    <a:pt x="931" y="317"/>
                    <a:pt x="890" y="341"/>
                    <a:pt x="851" y="341"/>
                  </a:cubicBezTo>
                  <a:cubicBezTo>
                    <a:pt x="797" y="341"/>
                    <a:pt x="759" y="299"/>
                    <a:pt x="759" y="238"/>
                  </a:cubicBezTo>
                  <a:cubicBezTo>
                    <a:pt x="759" y="172"/>
                    <a:pt x="804" y="125"/>
                    <a:pt x="867" y="125"/>
                  </a:cubicBezTo>
                  <a:cubicBezTo>
                    <a:pt x="893" y="125"/>
                    <a:pt x="915" y="134"/>
                    <a:pt x="930" y="149"/>
                  </a:cubicBezTo>
                  <a:cubicBezTo>
                    <a:pt x="960" y="179"/>
                    <a:pt x="946" y="207"/>
                    <a:pt x="963" y="216"/>
                  </a:cubicBezTo>
                  <a:cubicBezTo>
                    <a:pt x="963" y="231"/>
                    <a:pt x="963" y="231"/>
                    <a:pt x="963" y="231"/>
                  </a:cubicBezTo>
                  <a:cubicBezTo>
                    <a:pt x="824" y="231"/>
                    <a:pt x="824" y="231"/>
                    <a:pt x="824" y="231"/>
                  </a:cubicBezTo>
                  <a:cubicBezTo>
                    <a:pt x="828" y="272"/>
                    <a:pt x="856" y="304"/>
                    <a:pt x="886" y="304"/>
                  </a:cubicBezTo>
                  <a:cubicBezTo>
                    <a:pt x="904" y="304"/>
                    <a:pt x="923" y="293"/>
                    <a:pt x="947" y="268"/>
                  </a:cubicBezTo>
                  <a:lnTo>
                    <a:pt x="959" y="277"/>
                  </a:lnTo>
                  <a:close/>
                  <a:moveTo>
                    <a:pt x="894" y="211"/>
                  </a:moveTo>
                  <a:cubicBezTo>
                    <a:pt x="893" y="172"/>
                    <a:pt x="880" y="149"/>
                    <a:pt x="858" y="149"/>
                  </a:cubicBezTo>
                  <a:cubicBezTo>
                    <a:pt x="838" y="149"/>
                    <a:pt x="819" y="175"/>
                    <a:pt x="823" y="211"/>
                  </a:cubicBezTo>
                  <a:lnTo>
                    <a:pt x="894" y="211"/>
                  </a:lnTo>
                  <a:close/>
                  <a:moveTo>
                    <a:pt x="1201" y="287"/>
                  </a:moveTo>
                  <a:cubicBezTo>
                    <a:pt x="1178" y="322"/>
                    <a:pt x="1143" y="341"/>
                    <a:pt x="1099" y="341"/>
                  </a:cubicBezTo>
                  <a:cubicBezTo>
                    <a:pt x="1037" y="341"/>
                    <a:pt x="993" y="299"/>
                    <a:pt x="993" y="242"/>
                  </a:cubicBezTo>
                  <a:cubicBezTo>
                    <a:pt x="993" y="176"/>
                    <a:pt x="1050" y="125"/>
                    <a:pt x="1123" y="125"/>
                  </a:cubicBezTo>
                  <a:cubicBezTo>
                    <a:pt x="1166" y="125"/>
                    <a:pt x="1199" y="143"/>
                    <a:pt x="1199" y="168"/>
                  </a:cubicBezTo>
                  <a:cubicBezTo>
                    <a:pt x="1199" y="183"/>
                    <a:pt x="1189" y="193"/>
                    <a:pt x="1173" y="193"/>
                  </a:cubicBezTo>
                  <a:cubicBezTo>
                    <a:pt x="1138" y="193"/>
                    <a:pt x="1131" y="148"/>
                    <a:pt x="1102" y="148"/>
                  </a:cubicBezTo>
                  <a:cubicBezTo>
                    <a:pt x="1077" y="148"/>
                    <a:pt x="1059" y="179"/>
                    <a:pt x="1059" y="224"/>
                  </a:cubicBezTo>
                  <a:cubicBezTo>
                    <a:pt x="1059" y="278"/>
                    <a:pt x="1085" y="315"/>
                    <a:pt x="1122" y="315"/>
                  </a:cubicBezTo>
                  <a:cubicBezTo>
                    <a:pt x="1145" y="315"/>
                    <a:pt x="1166" y="303"/>
                    <a:pt x="1186" y="279"/>
                  </a:cubicBezTo>
                  <a:lnTo>
                    <a:pt x="1201" y="287"/>
                  </a:lnTo>
                  <a:close/>
                  <a:moveTo>
                    <a:pt x="1310" y="285"/>
                  </a:moveTo>
                  <a:cubicBezTo>
                    <a:pt x="1310" y="316"/>
                    <a:pt x="1318" y="319"/>
                    <a:pt x="1336" y="319"/>
                  </a:cubicBezTo>
                  <a:cubicBezTo>
                    <a:pt x="1341" y="319"/>
                    <a:pt x="1341" y="319"/>
                    <a:pt x="1341" y="319"/>
                  </a:cubicBezTo>
                  <a:cubicBezTo>
                    <a:pt x="1341" y="335"/>
                    <a:pt x="1341" y="335"/>
                    <a:pt x="1341" y="335"/>
                  </a:cubicBezTo>
                  <a:cubicBezTo>
                    <a:pt x="1214" y="335"/>
                    <a:pt x="1214" y="335"/>
                    <a:pt x="1214" y="335"/>
                  </a:cubicBezTo>
                  <a:cubicBezTo>
                    <a:pt x="1214" y="319"/>
                    <a:pt x="1214" y="319"/>
                    <a:pt x="1214" y="319"/>
                  </a:cubicBezTo>
                  <a:cubicBezTo>
                    <a:pt x="1221" y="319"/>
                    <a:pt x="1221" y="319"/>
                    <a:pt x="1221" y="319"/>
                  </a:cubicBezTo>
                  <a:cubicBezTo>
                    <a:pt x="1247" y="319"/>
                    <a:pt x="1249" y="309"/>
                    <a:pt x="1249" y="283"/>
                  </a:cubicBezTo>
                  <a:cubicBezTo>
                    <a:pt x="1249" y="63"/>
                    <a:pt x="1249" y="63"/>
                    <a:pt x="1249" y="63"/>
                  </a:cubicBezTo>
                  <a:cubicBezTo>
                    <a:pt x="1249" y="49"/>
                    <a:pt x="1246" y="45"/>
                    <a:pt x="1233" y="41"/>
                  </a:cubicBezTo>
                  <a:cubicBezTo>
                    <a:pt x="1218" y="36"/>
                    <a:pt x="1218" y="36"/>
                    <a:pt x="1218" y="36"/>
                  </a:cubicBezTo>
                  <a:cubicBezTo>
                    <a:pt x="1218" y="24"/>
                    <a:pt x="1218" y="24"/>
                    <a:pt x="1218" y="24"/>
                  </a:cubicBezTo>
                  <a:cubicBezTo>
                    <a:pt x="1298" y="0"/>
                    <a:pt x="1298" y="0"/>
                    <a:pt x="1298" y="0"/>
                  </a:cubicBezTo>
                  <a:cubicBezTo>
                    <a:pt x="1310" y="0"/>
                    <a:pt x="1310" y="0"/>
                    <a:pt x="1310" y="0"/>
                  </a:cubicBezTo>
                  <a:cubicBezTo>
                    <a:pt x="1310" y="163"/>
                    <a:pt x="1310" y="163"/>
                    <a:pt x="1310" y="163"/>
                  </a:cubicBezTo>
                  <a:cubicBezTo>
                    <a:pt x="1338" y="144"/>
                    <a:pt x="1374" y="125"/>
                    <a:pt x="1400" y="125"/>
                  </a:cubicBezTo>
                  <a:cubicBezTo>
                    <a:pt x="1437" y="125"/>
                    <a:pt x="1455" y="155"/>
                    <a:pt x="1455" y="214"/>
                  </a:cubicBezTo>
                  <a:cubicBezTo>
                    <a:pt x="1455" y="280"/>
                    <a:pt x="1455" y="280"/>
                    <a:pt x="1455" y="280"/>
                  </a:cubicBezTo>
                  <a:cubicBezTo>
                    <a:pt x="1455" y="310"/>
                    <a:pt x="1458" y="319"/>
                    <a:pt x="1478" y="319"/>
                  </a:cubicBezTo>
                  <a:cubicBezTo>
                    <a:pt x="1482" y="319"/>
                    <a:pt x="1482" y="319"/>
                    <a:pt x="1482" y="319"/>
                  </a:cubicBezTo>
                  <a:cubicBezTo>
                    <a:pt x="1482" y="335"/>
                    <a:pt x="1482" y="335"/>
                    <a:pt x="1482" y="335"/>
                  </a:cubicBezTo>
                  <a:cubicBezTo>
                    <a:pt x="1364" y="335"/>
                    <a:pt x="1364" y="335"/>
                    <a:pt x="1364" y="335"/>
                  </a:cubicBezTo>
                  <a:cubicBezTo>
                    <a:pt x="1364" y="319"/>
                    <a:pt x="1364" y="319"/>
                    <a:pt x="1364" y="319"/>
                  </a:cubicBezTo>
                  <a:cubicBezTo>
                    <a:pt x="1368" y="319"/>
                    <a:pt x="1368" y="319"/>
                    <a:pt x="1368" y="319"/>
                  </a:cubicBezTo>
                  <a:cubicBezTo>
                    <a:pt x="1389" y="319"/>
                    <a:pt x="1394" y="311"/>
                    <a:pt x="1394" y="283"/>
                  </a:cubicBezTo>
                  <a:cubicBezTo>
                    <a:pt x="1394" y="207"/>
                    <a:pt x="1394" y="207"/>
                    <a:pt x="1394" y="207"/>
                  </a:cubicBezTo>
                  <a:cubicBezTo>
                    <a:pt x="1394" y="180"/>
                    <a:pt x="1381" y="163"/>
                    <a:pt x="1361" y="163"/>
                  </a:cubicBezTo>
                  <a:cubicBezTo>
                    <a:pt x="1347" y="163"/>
                    <a:pt x="1327" y="170"/>
                    <a:pt x="1310" y="182"/>
                  </a:cubicBezTo>
                  <a:lnTo>
                    <a:pt x="1310" y="285"/>
                  </a:lnTo>
                  <a:close/>
                  <a:moveTo>
                    <a:pt x="1592" y="280"/>
                  </a:moveTo>
                  <a:cubicBezTo>
                    <a:pt x="1592" y="298"/>
                    <a:pt x="1600" y="306"/>
                    <a:pt x="1615" y="306"/>
                  </a:cubicBezTo>
                  <a:cubicBezTo>
                    <a:pt x="1627" y="306"/>
                    <a:pt x="1638" y="299"/>
                    <a:pt x="1653" y="281"/>
                  </a:cubicBezTo>
                  <a:cubicBezTo>
                    <a:pt x="1660" y="295"/>
                    <a:pt x="1660" y="295"/>
                    <a:pt x="1660" y="295"/>
                  </a:cubicBezTo>
                  <a:cubicBezTo>
                    <a:pt x="1645" y="322"/>
                    <a:pt x="1615" y="341"/>
                    <a:pt x="1587" y="341"/>
                  </a:cubicBezTo>
                  <a:cubicBezTo>
                    <a:pt x="1553" y="341"/>
                    <a:pt x="1531" y="322"/>
                    <a:pt x="1531" y="279"/>
                  </a:cubicBezTo>
                  <a:cubicBezTo>
                    <a:pt x="1531" y="158"/>
                    <a:pt x="1531" y="158"/>
                    <a:pt x="1531" y="158"/>
                  </a:cubicBezTo>
                  <a:cubicBezTo>
                    <a:pt x="1504" y="158"/>
                    <a:pt x="1504" y="158"/>
                    <a:pt x="1504" y="158"/>
                  </a:cubicBezTo>
                  <a:cubicBezTo>
                    <a:pt x="1504" y="145"/>
                    <a:pt x="1504" y="145"/>
                    <a:pt x="1504" y="145"/>
                  </a:cubicBezTo>
                  <a:cubicBezTo>
                    <a:pt x="1534" y="133"/>
                    <a:pt x="1568" y="96"/>
                    <a:pt x="1577" y="68"/>
                  </a:cubicBezTo>
                  <a:cubicBezTo>
                    <a:pt x="1592" y="68"/>
                    <a:pt x="1592" y="68"/>
                    <a:pt x="1592" y="68"/>
                  </a:cubicBezTo>
                  <a:cubicBezTo>
                    <a:pt x="1592" y="131"/>
                    <a:pt x="1592" y="131"/>
                    <a:pt x="1592" y="131"/>
                  </a:cubicBezTo>
                  <a:cubicBezTo>
                    <a:pt x="1658" y="131"/>
                    <a:pt x="1658" y="131"/>
                    <a:pt x="1658" y="131"/>
                  </a:cubicBezTo>
                  <a:cubicBezTo>
                    <a:pt x="1650" y="158"/>
                    <a:pt x="1650" y="158"/>
                    <a:pt x="1650" y="158"/>
                  </a:cubicBezTo>
                  <a:cubicBezTo>
                    <a:pt x="1592" y="158"/>
                    <a:pt x="1592" y="158"/>
                    <a:pt x="1592" y="158"/>
                  </a:cubicBezTo>
                  <a:lnTo>
                    <a:pt x="1592" y="280"/>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Freeform 180"/>
            <p:cNvSpPr>
              <a:spLocks/>
            </p:cNvSpPr>
            <p:nvPr userDrawn="1"/>
          </p:nvSpPr>
          <p:spPr bwMode="auto">
            <a:xfrm>
              <a:off x="125" y="124"/>
              <a:ext cx="204" cy="203"/>
            </a:xfrm>
            <a:custGeom>
              <a:avLst/>
              <a:gdLst>
                <a:gd name="T0" fmla="*/ 67 w 204"/>
                <a:gd name="T1" fmla="*/ 198 h 203"/>
                <a:gd name="T2" fmla="*/ 63 w 204"/>
                <a:gd name="T3" fmla="*/ 194 h 203"/>
                <a:gd name="T4" fmla="*/ 45 w 204"/>
                <a:gd name="T5" fmla="*/ 187 h 203"/>
                <a:gd name="T6" fmla="*/ 42 w 204"/>
                <a:gd name="T7" fmla="*/ 182 h 203"/>
                <a:gd name="T8" fmla="*/ 26 w 204"/>
                <a:gd name="T9" fmla="*/ 171 h 203"/>
                <a:gd name="T10" fmla="*/ 24 w 204"/>
                <a:gd name="T11" fmla="*/ 165 h 203"/>
                <a:gd name="T12" fmla="*/ 12 w 204"/>
                <a:gd name="T13" fmla="*/ 151 h 203"/>
                <a:gd name="T14" fmla="*/ 12 w 204"/>
                <a:gd name="T15" fmla="*/ 145 h 203"/>
                <a:gd name="T16" fmla="*/ 3 w 204"/>
                <a:gd name="T17" fmla="*/ 128 h 203"/>
                <a:gd name="T18" fmla="*/ 4 w 204"/>
                <a:gd name="T19" fmla="*/ 122 h 203"/>
                <a:gd name="T20" fmla="*/ 0 w 204"/>
                <a:gd name="T21" fmla="*/ 103 h 203"/>
                <a:gd name="T22" fmla="*/ 2 w 204"/>
                <a:gd name="T23" fmla="*/ 98 h 203"/>
                <a:gd name="T24" fmla="*/ 2 w 204"/>
                <a:gd name="T25" fmla="*/ 79 h 203"/>
                <a:gd name="T26" fmla="*/ 6 w 204"/>
                <a:gd name="T27" fmla="*/ 74 h 203"/>
                <a:gd name="T28" fmla="*/ 11 w 204"/>
                <a:gd name="T29" fmla="*/ 56 h 203"/>
                <a:gd name="T30" fmla="*/ 15 w 204"/>
                <a:gd name="T31" fmla="*/ 52 h 203"/>
                <a:gd name="T32" fmla="*/ 24 w 204"/>
                <a:gd name="T33" fmla="*/ 35 h 203"/>
                <a:gd name="T34" fmla="*/ 30 w 204"/>
                <a:gd name="T35" fmla="*/ 33 h 203"/>
                <a:gd name="T36" fmla="*/ 42 w 204"/>
                <a:gd name="T37" fmla="*/ 19 h 203"/>
                <a:gd name="T38" fmla="*/ 48 w 204"/>
                <a:gd name="T39" fmla="*/ 17 h 203"/>
                <a:gd name="T40" fmla="*/ 64 w 204"/>
                <a:gd name="T41" fmla="*/ 7 h 203"/>
                <a:gd name="T42" fmla="*/ 70 w 204"/>
                <a:gd name="T43" fmla="*/ 7 h 203"/>
                <a:gd name="T44" fmla="*/ 88 w 204"/>
                <a:gd name="T45" fmla="*/ 1 h 203"/>
                <a:gd name="T46" fmla="*/ 94 w 204"/>
                <a:gd name="T47" fmla="*/ 2 h 203"/>
                <a:gd name="T48" fmla="*/ 112 w 204"/>
                <a:gd name="T49" fmla="*/ 0 h 203"/>
                <a:gd name="T50" fmla="*/ 118 w 204"/>
                <a:gd name="T51" fmla="*/ 3 h 203"/>
                <a:gd name="T52" fmla="*/ 136 w 204"/>
                <a:gd name="T53" fmla="*/ 6 h 203"/>
                <a:gd name="T54" fmla="*/ 141 w 204"/>
                <a:gd name="T55" fmla="*/ 10 h 203"/>
                <a:gd name="T56" fmla="*/ 158 w 204"/>
                <a:gd name="T57" fmla="*/ 17 h 203"/>
                <a:gd name="T58" fmla="*/ 162 w 204"/>
                <a:gd name="T59" fmla="*/ 22 h 203"/>
                <a:gd name="T60" fmla="*/ 177 w 204"/>
                <a:gd name="T61" fmla="*/ 33 h 203"/>
                <a:gd name="T62" fmla="*/ 179 w 204"/>
                <a:gd name="T63" fmla="*/ 38 h 203"/>
                <a:gd name="T64" fmla="*/ 191 w 204"/>
                <a:gd name="T65" fmla="*/ 53 h 203"/>
                <a:gd name="T66" fmla="*/ 192 w 204"/>
                <a:gd name="T67" fmla="*/ 59 h 203"/>
                <a:gd name="T68" fmla="*/ 200 w 204"/>
                <a:gd name="T69" fmla="*/ 76 h 203"/>
                <a:gd name="T70" fmla="*/ 200 w 204"/>
                <a:gd name="T71" fmla="*/ 82 h 203"/>
                <a:gd name="T72" fmla="*/ 204 w 204"/>
                <a:gd name="T73" fmla="*/ 100 h 203"/>
                <a:gd name="T74" fmla="*/ 202 w 204"/>
                <a:gd name="T75" fmla="*/ 106 h 203"/>
                <a:gd name="T76" fmla="*/ 201 w 204"/>
                <a:gd name="T77" fmla="*/ 125 h 203"/>
                <a:gd name="T78" fmla="*/ 198 w 204"/>
                <a:gd name="T79" fmla="*/ 129 h 203"/>
                <a:gd name="T80" fmla="*/ 193 w 204"/>
                <a:gd name="T81" fmla="*/ 148 h 203"/>
                <a:gd name="T82" fmla="*/ 188 w 204"/>
                <a:gd name="T83" fmla="*/ 152 h 203"/>
                <a:gd name="T84" fmla="*/ 179 w 204"/>
                <a:gd name="T85" fmla="*/ 168 h 203"/>
                <a:gd name="T86" fmla="*/ 174 w 204"/>
                <a:gd name="T87" fmla="*/ 171 h 203"/>
                <a:gd name="T88" fmla="*/ 161 w 204"/>
                <a:gd name="T89" fmla="*/ 185 h 203"/>
                <a:gd name="T90" fmla="*/ 155 w 204"/>
                <a:gd name="T91" fmla="*/ 186 h 203"/>
                <a:gd name="T92" fmla="*/ 139 w 204"/>
                <a:gd name="T93" fmla="*/ 197 h 203"/>
                <a:gd name="T94" fmla="*/ 134 w 204"/>
                <a:gd name="T95" fmla="*/ 197 h 203"/>
                <a:gd name="T96" fmla="*/ 116 w 204"/>
                <a:gd name="T97" fmla="*/ 203 h 203"/>
                <a:gd name="T98" fmla="*/ 110 w 204"/>
                <a:gd name="T99" fmla="*/ 201 h 203"/>
                <a:gd name="T100" fmla="*/ 91 w 204"/>
                <a:gd name="T101" fmla="*/ 203 h 203"/>
                <a:gd name="T102" fmla="*/ 86 w 204"/>
                <a:gd name="T103" fmla="*/ 20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203">
                  <a:moveTo>
                    <a:pt x="70" y="197"/>
                  </a:moveTo>
                  <a:lnTo>
                    <a:pt x="67" y="198"/>
                  </a:lnTo>
                  <a:lnTo>
                    <a:pt x="64" y="197"/>
                  </a:lnTo>
                  <a:lnTo>
                    <a:pt x="63" y="194"/>
                  </a:lnTo>
                  <a:lnTo>
                    <a:pt x="48" y="186"/>
                  </a:lnTo>
                  <a:lnTo>
                    <a:pt x="45" y="187"/>
                  </a:lnTo>
                  <a:lnTo>
                    <a:pt x="42" y="185"/>
                  </a:lnTo>
                  <a:lnTo>
                    <a:pt x="42" y="182"/>
                  </a:lnTo>
                  <a:lnTo>
                    <a:pt x="30" y="171"/>
                  </a:lnTo>
                  <a:lnTo>
                    <a:pt x="26" y="171"/>
                  </a:lnTo>
                  <a:lnTo>
                    <a:pt x="24" y="168"/>
                  </a:lnTo>
                  <a:lnTo>
                    <a:pt x="24" y="165"/>
                  </a:lnTo>
                  <a:lnTo>
                    <a:pt x="15" y="152"/>
                  </a:lnTo>
                  <a:lnTo>
                    <a:pt x="12" y="151"/>
                  </a:lnTo>
                  <a:lnTo>
                    <a:pt x="11" y="148"/>
                  </a:lnTo>
                  <a:lnTo>
                    <a:pt x="12" y="145"/>
                  </a:lnTo>
                  <a:lnTo>
                    <a:pt x="6" y="129"/>
                  </a:lnTo>
                  <a:lnTo>
                    <a:pt x="3" y="128"/>
                  </a:lnTo>
                  <a:lnTo>
                    <a:pt x="2" y="125"/>
                  </a:lnTo>
                  <a:lnTo>
                    <a:pt x="4" y="122"/>
                  </a:lnTo>
                  <a:lnTo>
                    <a:pt x="2" y="106"/>
                  </a:lnTo>
                  <a:lnTo>
                    <a:pt x="0" y="103"/>
                  </a:lnTo>
                  <a:lnTo>
                    <a:pt x="0" y="100"/>
                  </a:lnTo>
                  <a:lnTo>
                    <a:pt x="2" y="98"/>
                  </a:lnTo>
                  <a:lnTo>
                    <a:pt x="4" y="82"/>
                  </a:lnTo>
                  <a:lnTo>
                    <a:pt x="2" y="79"/>
                  </a:lnTo>
                  <a:lnTo>
                    <a:pt x="3" y="76"/>
                  </a:lnTo>
                  <a:lnTo>
                    <a:pt x="6" y="74"/>
                  </a:lnTo>
                  <a:lnTo>
                    <a:pt x="12" y="59"/>
                  </a:lnTo>
                  <a:lnTo>
                    <a:pt x="11" y="56"/>
                  </a:lnTo>
                  <a:lnTo>
                    <a:pt x="12" y="53"/>
                  </a:lnTo>
                  <a:lnTo>
                    <a:pt x="15" y="52"/>
                  </a:lnTo>
                  <a:lnTo>
                    <a:pt x="24" y="38"/>
                  </a:lnTo>
                  <a:lnTo>
                    <a:pt x="24" y="35"/>
                  </a:lnTo>
                  <a:lnTo>
                    <a:pt x="26" y="33"/>
                  </a:lnTo>
                  <a:lnTo>
                    <a:pt x="30" y="33"/>
                  </a:lnTo>
                  <a:lnTo>
                    <a:pt x="42" y="22"/>
                  </a:lnTo>
                  <a:lnTo>
                    <a:pt x="42" y="19"/>
                  </a:lnTo>
                  <a:lnTo>
                    <a:pt x="45" y="17"/>
                  </a:lnTo>
                  <a:lnTo>
                    <a:pt x="48" y="17"/>
                  </a:lnTo>
                  <a:lnTo>
                    <a:pt x="63" y="10"/>
                  </a:lnTo>
                  <a:lnTo>
                    <a:pt x="64" y="7"/>
                  </a:lnTo>
                  <a:lnTo>
                    <a:pt x="67" y="6"/>
                  </a:lnTo>
                  <a:lnTo>
                    <a:pt x="70" y="7"/>
                  </a:lnTo>
                  <a:lnTo>
                    <a:pt x="86" y="3"/>
                  </a:lnTo>
                  <a:lnTo>
                    <a:pt x="88" y="1"/>
                  </a:lnTo>
                  <a:lnTo>
                    <a:pt x="91" y="0"/>
                  </a:lnTo>
                  <a:lnTo>
                    <a:pt x="94" y="2"/>
                  </a:lnTo>
                  <a:lnTo>
                    <a:pt x="110" y="2"/>
                  </a:lnTo>
                  <a:lnTo>
                    <a:pt x="112" y="0"/>
                  </a:lnTo>
                  <a:lnTo>
                    <a:pt x="116" y="1"/>
                  </a:lnTo>
                  <a:lnTo>
                    <a:pt x="118" y="3"/>
                  </a:lnTo>
                  <a:lnTo>
                    <a:pt x="134" y="7"/>
                  </a:lnTo>
                  <a:lnTo>
                    <a:pt x="136" y="6"/>
                  </a:lnTo>
                  <a:lnTo>
                    <a:pt x="139" y="7"/>
                  </a:lnTo>
                  <a:lnTo>
                    <a:pt x="141" y="10"/>
                  </a:lnTo>
                  <a:lnTo>
                    <a:pt x="155" y="17"/>
                  </a:lnTo>
                  <a:lnTo>
                    <a:pt x="158" y="17"/>
                  </a:lnTo>
                  <a:lnTo>
                    <a:pt x="161" y="19"/>
                  </a:lnTo>
                  <a:lnTo>
                    <a:pt x="162" y="22"/>
                  </a:lnTo>
                  <a:lnTo>
                    <a:pt x="174" y="33"/>
                  </a:lnTo>
                  <a:lnTo>
                    <a:pt x="177" y="33"/>
                  </a:lnTo>
                  <a:lnTo>
                    <a:pt x="179" y="35"/>
                  </a:lnTo>
                  <a:lnTo>
                    <a:pt x="179" y="38"/>
                  </a:lnTo>
                  <a:lnTo>
                    <a:pt x="188" y="52"/>
                  </a:lnTo>
                  <a:lnTo>
                    <a:pt x="191" y="53"/>
                  </a:lnTo>
                  <a:lnTo>
                    <a:pt x="193" y="56"/>
                  </a:lnTo>
                  <a:lnTo>
                    <a:pt x="192" y="59"/>
                  </a:lnTo>
                  <a:lnTo>
                    <a:pt x="198" y="74"/>
                  </a:lnTo>
                  <a:lnTo>
                    <a:pt x="200" y="76"/>
                  </a:lnTo>
                  <a:lnTo>
                    <a:pt x="201" y="79"/>
                  </a:lnTo>
                  <a:lnTo>
                    <a:pt x="200" y="82"/>
                  </a:lnTo>
                  <a:lnTo>
                    <a:pt x="202" y="98"/>
                  </a:lnTo>
                  <a:lnTo>
                    <a:pt x="204" y="100"/>
                  </a:lnTo>
                  <a:lnTo>
                    <a:pt x="204" y="103"/>
                  </a:lnTo>
                  <a:lnTo>
                    <a:pt x="202" y="106"/>
                  </a:lnTo>
                  <a:lnTo>
                    <a:pt x="200" y="122"/>
                  </a:lnTo>
                  <a:lnTo>
                    <a:pt x="201" y="125"/>
                  </a:lnTo>
                  <a:lnTo>
                    <a:pt x="201" y="128"/>
                  </a:lnTo>
                  <a:lnTo>
                    <a:pt x="198" y="129"/>
                  </a:lnTo>
                  <a:lnTo>
                    <a:pt x="192" y="145"/>
                  </a:lnTo>
                  <a:lnTo>
                    <a:pt x="193" y="148"/>
                  </a:lnTo>
                  <a:lnTo>
                    <a:pt x="191" y="151"/>
                  </a:lnTo>
                  <a:lnTo>
                    <a:pt x="188" y="152"/>
                  </a:lnTo>
                  <a:lnTo>
                    <a:pt x="179" y="165"/>
                  </a:lnTo>
                  <a:lnTo>
                    <a:pt x="179" y="168"/>
                  </a:lnTo>
                  <a:lnTo>
                    <a:pt x="177" y="171"/>
                  </a:lnTo>
                  <a:lnTo>
                    <a:pt x="174" y="171"/>
                  </a:lnTo>
                  <a:lnTo>
                    <a:pt x="162" y="182"/>
                  </a:lnTo>
                  <a:lnTo>
                    <a:pt x="161" y="185"/>
                  </a:lnTo>
                  <a:lnTo>
                    <a:pt x="158" y="187"/>
                  </a:lnTo>
                  <a:lnTo>
                    <a:pt x="155" y="186"/>
                  </a:lnTo>
                  <a:lnTo>
                    <a:pt x="141" y="194"/>
                  </a:lnTo>
                  <a:lnTo>
                    <a:pt x="139" y="197"/>
                  </a:lnTo>
                  <a:lnTo>
                    <a:pt x="136" y="198"/>
                  </a:lnTo>
                  <a:lnTo>
                    <a:pt x="134" y="197"/>
                  </a:lnTo>
                  <a:lnTo>
                    <a:pt x="118" y="200"/>
                  </a:lnTo>
                  <a:lnTo>
                    <a:pt x="116" y="203"/>
                  </a:lnTo>
                  <a:lnTo>
                    <a:pt x="112" y="203"/>
                  </a:lnTo>
                  <a:lnTo>
                    <a:pt x="110" y="201"/>
                  </a:lnTo>
                  <a:lnTo>
                    <a:pt x="94" y="201"/>
                  </a:lnTo>
                  <a:lnTo>
                    <a:pt x="91" y="203"/>
                  </a:lnTo>
                  <a:lnTo>
                    <a:pt x="88" y="203"/>
                  </a:lnTo>
                  <a:lnTo>
                    <a:pt x="86" y="200"/>
                  </a:lnTo>
                  <a:lnTo>
                    <a:pt x="70" y="1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Freeform 181"/>
            <p:cNvSpPr>
              <a:spLocks/>
            </p:cNvSpPr>
            <p:nvPr userDrawn="1"/>
          </p:nvSpPr>
          <p:spPr bwMode="auto">
            <a:xfrm>
              <a:off x="125" y="124"/>
              <a:ext cx="204" cy="203"/>
            </a:xfrm>
            <a:custGeom>
              <a:avLst/>
              <a:gdLst>
                <a:gd name="T0" fmla="*/ 67 w 204"/>
                <a:gd name="T1" fmla="*/ 198 h 203"/>
                <a:gd name="T2" fmla="*/ 63 w 204"/>
                <a:gd name="T3" fmla="*/ 194 h 203"/>
                <a:gd name="T4" fmla="*/ 45 w 204"/>
                <a:gd name="T5" fmla="*/ 187 h 203"/>
                <a:gd name="T6" fmla="*/ 42 w 204"/>
                <a:gd name="T7" fmla="*/ 182 h 203"/>
                <a:gd name="T8" fmla="*/ 26 w 204"/>
                <a:gd name="T9" fmla="*/ 171 h 203"/>
                <a:gd name="T10" fmla="*/ 24 w 204"/>
                <a:gd name="T11" fmla="*/ 165 h 203"/>
                <a:gd name="T12" fmla="*/ 12 w 204"/>
                <a:gd name="T13" fmla="*/ 151 h 203"/>
                <a:gd name="T14" fmla="*/ 12 w 204"/>
                <a:gd name="T15" fmla="*/ 145 h 203"/>
                <a:gd name="T16" fmla="*/ 3 w 204"/>
                <a:gd name="T17" fmla="*/ 128 h 203"/>
                <a:gd name="T18" fmla="*/ 4 w 204"/>
                <a:gd name="T19" fmla="*/ 122 h 203"/>
                <a:gd name="T20" fmla="*/ 0 w 204"/>
                <a:gd name="T21" fmla="*/ 103 h 203"/>
                <a:gd name="T22" fmla="*/ 2 w 204"/>
                <a:gd name="T23" fmla="*/ 98 h 203"/>
                <a:gd name="T24" fmla="*/ 2 w 204"/>
                <a:gd name="T25" fmla="*/ 79 h 203"/>
                <a:gd name="T26" fmla="*/ 6 w 204"/>
                <a:gd name="T27" fmla="*/ 74 h 203"/>
                <a:gd name="T28" fmla="*/ 11 w 204"/>
                <a:gd name="T29" fmla="*/ 56 h 203"/>
                <a:gd name="T30" fmla="*/ 15 w 204"/>
                <a:gd name="T31" fmla="*/ 52 h 203"/>
                <a:gd name="T32" fmla="*/ 24 w 204"/>
                <a:gd name="T33" fmla="*/ 35 h 203"/>
                <a:gd name="T34" fmla="*/ 30 w 204"/>
                <a:gd name="T35" fmla="*/ 33 h 203"/>
                <a:gd name="T36" fmla="*/ 42 w 204"/>
                <a:gd name="T37" fmla="*/ 19 h 203"/>
                <a:gd name="T38" fmla="*/ 48 w 204"/>
                <a:gd name="T39" fmla="*/ 17 h 203"/>
                <a:gd name="T40" fmla="*/ 64 w 204"/>
                <a:gd name="T41" fmla="*/ 7 h 203"/>
                <a:gd name="T42" fmla="*/ 70 w 204"/>
                <a:gd name="T43" fmla="*/ 7 h 203"/>
                <a:gd name="T44" fmla="*/ 88 w 204"/>
                <a:gd name="T45" fmla="*/ 1 h 203"/>
                <a:gd name="T46" fmla="*/ 94 w 204"/>
                <a:gd name="T47" fmla="*/ 2 h 203"/>
                <a:gd name="T48" fmla="*/ 112 w 204"/>
                <a:gd name="T49" fmla="*/ 0 h 203"/>
                <a:gd name="T50" fmla="*/ 118 w 204"/>
                <a:gd name="T51" fmla="*/ 3 h 203"/>
                <a:gd name="T52" fmla="*/ 136 w 204"/>
                <a:gd name="T53" fmla="*/ 6 h 203"/>
                <a:gd name="T54" fmla="*/ 141 w 204"/>
                <a:gd name="T55" fmla="*/ 10 h 203"/>
                <a:gd name="T56" fmla="*/ 158 w 204"/>
                <a:gd name="T57" fmla="*/ 17 h 203"/>
                <a:gd name="T58" fmla="*/ 162 w 204"/>
                <a:gd name="T59" fmla="*/ 22 h 203"/>
                <a:gd name="T60" fmla="*/ 177 w 204"/>
                <a:gd name="T61" fmla="*/ 33 h 203"/>
                <a:gd name="T62" fmla="*/ 179 w 204"/>
                <a:gd name="T63" fmla="*/ 38 h 203"/>
                <a:gd name="T64" fmla="*/ 191 w 204"/>
                <a:gd name="T65" fmla="*/ 53 h 203"/>
                <a:gd name="T66" fmla="*/ 192 w 204"/>
                <a:gd name="T67" fmla="*/ 59 h 203"/>
                <a:gd name="T68" fmla="*/ 200 w 204"/>
                <a:gd name="T69" fmla="*/ 76 h 203"/>
                <a:gd name="T70" fmla="*/ 200 w 204"/>
                <a:gd name="T71" fmla="*/ 82 h 203"/>
                <a:gd name="T72" fmla="*/ 204 w 204"/>
                <a:gd name="T73" fmla="*/ 100 h 203"/>
                <a:gd name="T74" fmla="*/ 202 w 204"/>
                <a:gd name="T75" fmla="*/ 106 h 203"/>
                <a:gd name="T76" fmla="*/ 201 w 204"/>
                <a:gd name="T77" fmla="*/ 125 h 203"/>
                <a:gd name="T78" fmla="*/ 198 w 204"/>
                <a:gd name="T79" fmla="*/ 129 h 203"/>
                <a:gd name="T80" fmla="*/ 193 w 204"/>
                <a:gd name="T81" fmla="*/ 148 h 203"/>
                <a:gd name="T82" fmla="*/ 188 w 204"/>
                <a:gd name="T83" fmla="*/ 152 h 203"/>
                <a:gd name="T84" fmla="*/ 179 w 204"/>
                <a:gd name="T85" fmla="*/ 168 h 203"/>
                <a:gd name="T86" fmla="*/ 174 w 204"/>
                <a:gd name="T87" fmla="*/ 171 h 203"/>
                <a:gd name="T88" fmla="*/ 161 w 204"/>
                <a:gd name="T89" fmla="*/ 185 h 203"/>
                <a:gd name="T90" fmla="*/ 155 w 204"/>
                <a:gd name="T91" fmla="*/ 186 h 203"/>
                <a:gd name="T92" fmla="*/ 139 w 204"/>
                <a:gd name="T93" fmla="*/ 197 h 203"/>
                <a:gd name="T94" fmla="*/ 134 w 204"/>
                <a:gd name="T95" fmla="*/ 197 h 203"/>
                <a:gd name="T96" fmla="*/ 116 w 204"/>
                <a:gd name="T97" fmla="*/ 203 h 203"/>
                <a:gd name="T98" fmla="*/ 110 w 204"/>
                <a:gd name="T99" fmla="*/ 201 h 203"/>
                <a:gd name="T100" fmla="*/ 91 w 204"/>
                <a:gd name="T101" fmla="*/ 203 h 203"/>
                <a:gd name="T102" fmla="*/ 86 w 204"/>
                <a:gd name="T103" fmla="*/ 20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203">
                  <a:moveTo>
                    <a:pt x="70" y="197"/>
                  </a:moveTo>
                  <a:lnTo>
                    <a:pt x="67" y="198"/>
                  </a:lnTo>
                  <a:lnTo>
                    <a:pt x="64" y="197"/>
                  </a:lnTo>
                  <a:lnTo>
                    <a:pt x="63" y="194"/>
                  </a:lnTo>
                  <a:lnTo>
                    <a:pt x="48" y="186"/>
                  </a:lnTo>
                  <a:lnTo>
                    <a:pt x="45" y="187"/>
                  </a:lnTo>
                  <a:lnTo>
                    <a:pt x="42" y="185"/>
                  </a:lnTo>
                  <a:lnTo>
                    <a:pt x="42" y="182"/>
                  </a:lnTo>
                  <a:lnTo>
                    <a:pt x="30" y="171"/>
                  </a:lnTo>
                  <a:lnTo>
                    <a:pt x="26" y="171"/>
                  </a:lnTo>
                  <a:lnTo>
                    <a:pt x="24" y="168"/>
                  </a:lnTo>
                  <a:lnTo>
                    <a:pt x="24" y="165"/>
                  </a:lnTo>
                  <a:lnTo>
                    <a:pt x="15" y="152"/>
                  </a:lnTo>
                  <a:lnTo>
                    <a:pt x="12" y="151"/>
                  </a:lnTo>
                  <a:lnTo>
                    <a:pt x="11" y="148"/>
                  </a:lnTo>
                  <a:lnTo>
                    <a:pt x="12" y="145"/>
                  </a:lnTo>
                  <a:lnTo>
                    <a:pt x="6" y="129"/>
                  </a:lnTo>
                  <a:lnTo>
                    <a:pt x="3" y="128"/>
                  </a:lnTo>
                  <a:lnTo>
                    <a:pt x="2" y="125"/>
                  </a:lnTo>
                  <a:lnTo>
                    <a:pt x="4" y="122"/>
                  </a:lnTo>
                  <a:lnTo>
                    <a:pt x="2" y="106"/>
                  </a:lnTo>
                  <a:lnTo>
                    <a:pt x="0" y="103"/>
                  </a:lnTo>
                  <a:lnTo>
                    <a:pt x="0" y="100"/>
                  </a:lnTo>
                  <a:lnTo>
                    <a:pt x="2" y="98"/>
                  </a:lnTo>
                  <a:lnTo>
                    <a:pt x="4" y="82"/>
                  </a:lnTo>
                  <a:lnTo>
                    <a:pt x="2" y="79"/>
                  </a:lnTo>
                  <a:lnTo>
                    <a:pt x="3" y="76"/>
                  </a:lnTo>
                  <a:lnTo>
                    <a:pt x="6" y="74"/>
                  </a:lnTo>
                  <a:lnTo>
                    <a:pt x="12" y="59"/>
                  </a:lnTo>
                  <a:lnTo>
                    <a:pt x="11" y="56"/>
                  </a:lnTo>
                  <a:lnTo>
                    <a:pt x="12" y="53"/>
                  </a:lnTo>
                  <a:lnTo>
                    <a:pt x="15" y="52"/>
                  </a:lnTo>
                  <a:lnTo>
                    <a:pt x="24" y="38"/>
                  </a:lnTo>
                  <a:lnTo>
                    <a:pt x="24" y="35"/>
                  </a:lnTo>
                  <a:lnTo>
                    <a:pt x="26" y="33"/>
                  </a:lnTo>
                  <a:lnTo>
                    <a:pt x="30" y="33"/>
                  </a:lnTo>
                  <a:lnTo>
                    <a:pt x="42" y="22"/>
                  </a:lnTo>
                  <a:lnTo>
                    <a:pt x="42" y="19"/>
                  </a:lnTo>
                  <a:lnTo>
                    <a:pt x="45" y="17"/>
                  </a:lnTo>
                  <a:lnTo>
                    <a:pt x="48" y="17"/>
                  </a:lnTo>
                  <a:lnTo>
                    <a:pt x="63" y="10"/>
                  </a:lnTo>
                  <a:lnTo>
                    <a:pt x="64" y="7"/>
                  </a:lnTo>
                  <a:lnTo>
                    <a:pt x="67" y="6"/>
                  </a:lnTo>
                  <a:lnTo>
                    <a:pt x="70" y="7"/>
                  </a:lnTo>
                  <a:lnTo>
                    <a:pt x="86" y="3"/>
                  </a:lnTo>
                  <a:lnTo>
                    <a:pt x="88" y="1"/>
                  </a:lnTo>
                  <a:lnTo>
                    <a:pt x="91" y="0"/>
                  </a:lnTo>
                  <a:lnTo>
                    <a:pt x="94" y="2"/>
                  </a:lnTo>
                  <a:lnTo>
                    <a:pt x="110" y="2"/>
                  </a:lnTo>
                  <a:lnTo>
                    <a:pt x="112" y="0"/>
                  </a:lnTo>
                  <a:lnTo>
                    <a:pt x="116" y="1"/>
                  </a:lnTo>
                  <a:lnTo>
                    <a:pt x="118" y="3"/>
                  </a:lnTo>
                  <a:lnTo>
                    <a:pt x="134" y="7"/>
                  </a:lnTo>
                  <a:lnTo>
                    <a:pt x="136" y="6"/>
                  </a:lnTo>
                  <a:lnTo>
                    <a:pt x="139" y="7"/>
                  </a:lnTo>
                  <a:lnTo>
                    <a:pt x="141" y="10"/>
                  </a:lnTo>
                  <a:lnTo>
                    <a:pt x="155" y="17"/>
                  </a:lnTo>
                  <a:lnTo>
                    <a:pt x="158" y="17"/>
                  </a:lnTo>
                  <a:lnTo>
                    <a:pt x="161" y="19"/>
                  </a:lnTo>
                  <a:lnTo>
                    <a:pt x="162" y="22"/>
                  </a:lnTo>
                  <a:lnTo>
                    <a:pt x="174" y="33"/>
                  </a:lnTo>
                  <a:lnTo>
                    <a:pt x="177" y="33"/>
                  </a:lnTo>
                  <a:lnTo>
                    <a:pt x="179" y="35"/>
                  </a:lnTo>
                  <a:lnTo>
                    <a:pt x="179" y="38"/>
                  </a:lnTo>
                  <a:lnTo>
                    <a:pt x="188" y="52"/>
                  </a:lnTo>
                  <a:lnTo>
                    <a:pt x="191" y="53"/>
                  </a:lnTo>
                  <a:lnTo>
                    <a:pt x="193" y="56"/>
                  </a:lnTo>
                  <a:lnTo>
                    <a:pt x="192" y="59"/>
                  </a:lnTo>
                  <a:lnTo>
                    <a:pt x="198" y="74"/>
                  </a:lnTo>
                  <a:lnTo>
                    <a:pt x="200" y="76"/>
                  </a:lnTo>
                  <a:lnTo>
                    <a:pt x="201" y="79"/>
                  </a:lnTo>
                  <a:lnTo>
                    <a:pt x="200" y="82"/>
                  </a:lnTo>
                  <a:lnTo>
                    <a:pt x="202" y="98"/>
                  </a:lnTo>
                  <a:lnTo>
                    <a:pt x="204" y="100"/>
                  </a:lnTo>
                  <a:lnTo>
                    <a:pt x="204" y="103"/>
                  </a:lnTo>
                  <a:lnTo>
                    <a:pt x="202" y="106"/>
                  </a:lnTo>
                  <a:lnTo>
                    <a:pt x="200" y="122"/>
                  </a:lnTo>
                  <a:lnTo>
                    <a:pt x="201" y="125"/>
                  </a:lnTo>
                  <a:lnTo>
                    <a:pt x="201" y="128"/>
                  </a:lnTo>
                  <a:lnTo>
                    <a:pt x="198" y="129"/>
                  </a:lnTo>
                  <a:lnTo>
                    <a:pt x="192" y="145"/>
                  </a:lnTo>
                  <a:lnTo>
                    <a:pt x="193" y="148"/>
                  </a:lnTo>
                  <a:lnTo>
                    <a:pt x="191" y="151"/>
                  </a:lnTo>
                  <a:lnTo>
                    <a:pt x="188" y="152"/>
                  </a:lnTo>
                  <a:lnTo>
                    <a:pt x="179" y="165"/>
                  </a:lnTo>
                  <a:lnTo>
                    <a:pt x="179" y="168"/>
                  </a:lnTo>
                  <a:lnTo>
                    <a:pt x="177" y="171"/>
                  </a:lnTo>
                  <a:lnTo>
                    <a:pt x="174" y="171"/>
                  </a:lnTo>
                  <a:lnTo>
                    <a:pt x="162" y="182"/>
                  </a:lnTo>
                  <a:lnTo>
                    <a:pt x="161" y="185"/>
                  </a:lnTo>
                  <a:lnTo>
                    <a:pt x="158" y="187"/>
                  </a:lnTo>
                  <a:lnTo>
                    <a:pt x="155" y="186"/>
                  </a:lnTo>
                  <a:lnTo>
                    <a:pt x="141" y="194"/>
                  </a:lnTo>
                  <a:lnTo>
                    <a:pt x="139" y="197"/>
                  </a:lnTo>
                  <a:lnTo>
                    <a:pt x="136" y="198"/>
                  </a:lnTo>
                  <a:lnTo>
                    <a:pt x="134" y="197"/>
                  </a:lnTo>
                  <a:lnTo>
                    <a:pt x="118" y="200"/>
                  </a:lnTo>
                  <a:lnTo>
                    <a:pt x="116" y="203"/>
                  </a:lnTo>
                  <a:lnTo>
                    <a:pt x="112" y="203"/>
                  </a:lnTo>
                  <a:lnTo>
                    <a:pt x="110" y="201"/>
                  </a:lnTo>
                  <a:lnTo>
                    <a:pt x="94" y="201"/>
                  </a:lnTo>
                  <a:lnTo>
                    <a:pt x="91" y="203"/>
                  </a:lnTo>
                  <a:lnTo>
                    <a:pt x="88" y="203"/>
                  </a:lnTo>
                  <a:lnTo>
                    <a:pt x="86"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182"/>
            <p:cNvSpPr>
              <a:spLocks/>
            </p:cNvSpPr>
            <p:nvPr userDrawn="1"/>
          </p:nvSpPr>
          <p:spPr bwMode="auto">
            <a:xfrm>
              <a:off x="243" y="126"/>
              <a:ext cx="13" cy="16"/>
            </a:xfrm>
            <a:custGeom>
              <a:avLst/>
              <a:gdLst>
                <a:gd name="T0" fmla="*/ 11 w 95"/>
                <a:gd name="T1" fmla="*/ 78 h 115"/>
                <a:gd name="T2" fmla="*/ 33 w 95"/>
                <a:gd name="T3" fmla="*/ 88 h 115"/>
                <a:gd name="T4" fmla="*/ 53 w 95"/>
                <a:gd name="T5" fmla="*/ 81 h 115"/>
                <a:gd name="T6" fmla="*/ 33 w 95"/>
                <a:gd name="T7" fmla="*/ 61 h 115"/>
                <a:gd name="T8" fmla="*/ 16 w 95"/>
                <a:gd name="T9" fmla="*/ 26 h 115"/>
                <a:gd name="T10" fmla="*/ 65 w 95"/>
                <a:gd name="T11" fmla="*/ 4 h 115"/>
                <a:gd name="T12" fmla="*/ 95 w 95"/>
                <a:gd name="T13" fmla="*/ 19 h 115"/>
                <a:gd name="T14" fmla="*/ 83 w 95"/>
                <a:gd name="T15" fmla="*/ 36 h 115"/>
                <a:gd name="T16" fmla="*/ 63 w 95"/>
                <a:gd name="T17" fmla="*/ 26 h 115"/>
                <a:gd name="T18" fmla="*/ 43 w 95"/>
                <a:gd name="T19" fmla="*/ 33 h 115"/>
                <a:gd name="T20" fmla="*/ 55 w 95"/>
                <a:gd name="T21" fmla="*/ 47 h 115"/>
                <a:gd name="T22" fmla="*/ 81 w 95"/>
                <a:gd name="T23" fmla="*/ 85 h 115"/>
                <a:gd name="T24" fmla="*/ 30 w 95"/>
                <a:gd name="T25" fmla="*/ 109 h 115"/>
                <a:gd name="T26" fmla="*/ 0 w 95"/>
                <a:gd name="T27" fmla="*/ 96 h 115"/>
                <a:gd name="T28" fmla="*/ 11 w 95"/>
                <a:gd name="T29" fmla="*/ 7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15">
                  <a:moveTo>
                    <a:pt x="11" y="78"/>
                  </a:moveTo>
                  <a:cubicBezTo>
                    <a:pt x="17" y="81"/>
                    <a:pt x="26" y="86"/>
                    <a:pt x="33" y="88"/>
                  </a:cubicBezTo>
                  <a:cubicBezTo>
                    <a:pt x="42" y="90"/>
                    <a:pt x="51" y="90"/>
                    <a:pt x="53" y="81"/>
                  </a:cubicBezTo>
                  <a:cubicBezTo>
                    <a:pt x="55" y="71"/>
                    <a:pt x="44" y="68"/>
                    <a:pt x="33" y="61"/>
                  </a:cubicBezTo>
                  <a:cubicBezTo>
                    <a:pt x="22" y="55"/>
                    <a:pt x="11" y="46"/>
                    <a:pt x="16" y="26"/>
                  </a:cubicBezTo>
                  <a:cubicBezTo>
                    <a:pt x="21" y="4"/>
                    <a:pt x="46" y="0"/>
                    <a:pt x="65" y="4"/>
                  </a:cubicBezTo>
                  <a:cubicBezTo>
                    <a:pt x="76" y="7"/>
                    <a:pt x="86" y="12"/>
                    <a:pt x="95" y="19"/>
                  </a:cubicBezTo>
                  <a:cubicBezTo>
                    <a:pt x="83" y="36"/>
                    <a:pt x="83" y="36"/>
                    <a:pt x="83" y="36"/>
                  </a:cubicBezTo>
                  <a:cubicBezTo>
                    <a:pt x="77" y="32"/>
                    <a:pt x="68" y="28"/>
                    <a:pt x="63" y="26"/>
                  </a:cubicBezTo>
                  <a:cubicBezTo>
                    <a:pt x="51" y="23"/>
                    <a:pt x="45" y="27"/>
                    <a:pt x="43" y="33"/>
                  </a:cubicBezTo>
                  <a:cubicBezTo>
                    <a:pt x="42" y="37"/>
                    <a:pt x="44" y="41"/>
                    <a:pt x="55" y="47"/>
                  </a:cubicBezTo>
                  <a:cubicBezTo>
                    <a:pt x="80" y="59"/>
                    <a:pt x="84" y="71"/>
                    <a:pt x="81" y="85"/>
                  </a:cubicBezTo>
                  <a:cubicBezTo>
                    <a:pt x="75" y="110"/>
                    <a:pt x="52" y="115"/>
                    <a:pt x="30" y="109"/>
                  </a:cubicBezTo>
                  <a:cubicBezTo>
                    <a:pt x="19" y="107"/>
                    <a:pt x="9" y="102"/>
                    <a:pt x="0" y="96"/>
                  </a:cubicBezTo>
                  <a:lnTo>
                    <a:pt x="11" y="78"/>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77" name="Freeform 183"/>
            <p:cNvSpPr>
              <a:spLocks noEditPoints="1"/>
            </p:cNvSpPr>
            <p:nvPr userDrawn="1"/>
          </p:nvSpPr>
          <p:spPr bwMode="auto">
            <a:xfrm>
              <a:off x="262" y="133"/>
              <a:ext cx="18" cy="18"/>
            </a:xfrm>
            <a:custGeom>
              <a:avLst/>
              <a:gdLst>
                <a:gd name="T0" fmla="*/ 89 w 127"/>
                <a:gd name="T1" fmla="*/ 16 h 130"/>
                <a:gd name="T2" fmla="*/ 113 w 127"/>
                <a:gd name="T3" fmla="*/ 91 h 130"/>
                <a:gd name="T4" fmla="*/ 38 w 127"/>
                <a:gd name="T5" fmla="*/ 114 h 130"/>
                <a:gd name="T6" fmla="*/ 14 w 127"/>
                <a:gd name="T7" fmla="*/ 39 h 130"/>
                <a:gd name="T8" fmla="*/ 89 w 127"/>
                <a:gd name="T9" fmla="*/ 16 h 130"/>
                <a:gd name="T10" fmla="*/ 48 w 127"/>
                <a:gd name="T11" fmla="*/ 94 h 130"/>
                <a:gd name="T12" fmla="*/ 88 w 127"/>
                <a:gd name="T13" fmla="*/ 78 h 130"/>
                <a:gd name="T14" fmla="*/ 79 w 127"/>
                <a:gd name="T15" fmla="*/ 35 h 130"/>
                <a:gd name="T16" fmla="*/ 38 w 127"/>
                <a:gd name="T17" fmla="*/ 52 h 130"/>
                <a:gd name="T18" fmla="*/ 48 w 127"/>
                <a:gd name="T19" fmla="*/ 9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30">
                  <a:moveTo>
                    <a:pt x="89" y="16"/>
                  </a:moveTo>
                  <a:cubicBezTo>
                    <a:pt x="120" y="33"/>
                    <a:pt x="127" y="64"/>
                    <a:pt x="113" y="91"/>
                  </a:cubicBezTo>
                  <a:cubicBezTo>
                    <a:pt x="99" y="118"/>
                    <a:pt x="69" y="130"/>
                    <a:pt x="38" y="114"/>
                  </a:cubicBezTo>
                  <a:cubicBezTo>
                    <a:pt x="6" y="97"/>
                    <a:pt x="0" y="66"/>
                    <a:pt x="14" y="39"/>
                  </a:cubicBezTo>
                  <a:cubicBezTo>
                    <a:pt x="28" y="12"/>
                    <a:pt x="58" y="0"/>
                    <a:pt x="89" y="16"/>
                  </a:cubicBezTo>
                  <a:close/>
                  <a:moveTo>
                    <a:pt x="48" y="94"/>
                  </a:moveTo>
                  <a:cubicBezTo>
                    <a:pt x="62" y="102"/>
                    <a:pt x="78" y="98"/>
                    <a:pt x="88" y="78"/>
                  </a:cubicBezTo>
                  <a:cubicBezTo>
                    <a:pt x="99" y="58"/>
                    <a:pt x="93" y="43"/>
                    <a:pt x="79" y="35"/>
                  </a:cubicBezTo>
                  <a:cubicBezTo>
                    <a:pt x="65" y="28"/>
                    <a:pt x="49" y="32"/>
                    <a:pt x="38" y="52"/>
                  </a:cubicBezTo>
                  <a:cubicBezTo>
                    <a:pt x="28" y="72"/>
                    <a:pt x="34" y="87"/>
                    <a:pt x="48" y="9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78" name="Freeform 184"/>
            <p:cNvSpPr>
              <a:spLocks/>
            </p:cNvSpPr>
            <p:nvPr userDrawn="1"/>
          </p:nvSpPr>
          <p:spPr bwMode="auto">
            <a:xfrm>
              <a:off x="282" y="146"/>
              <a:ext cx="12" cy="18"/>
            </a:xfrm>
            <a:custGeom>
              <a:avLst/>
              <a:gdLst>
                <a:gd name="T0" fmla="*/ 67 w 89"/>
                <a:gd name="T1" fmla="*/ 0 h 129"/>
                <a:gd name="T2" fmla="*/ 0 w 89"/>
                <a:gd name="T3" fmla="*/ 83 h 129"/>
                <a:gd name="T4" fmla="*/ 51 w 89"/>
                <a:gd name="T5" fmla="*/ 129 h 129"/>
                <a:gd name="T6" fmla="*/ 67 w 89"/>
                <a:gd name="T7" fmla="*/ 113 h 129"/>
                <a:gd name="T8" fmla="*/ 34 w 89"/>
                <a:gd name="T9" fmla="*/ 82 h 129"/>
                <a:gd name="T10" fmla="*/ 89 w 89"/>
                <a:gd name="T11" fmla="*/ 18 h 129"/>
              </a:gdLst>
              <a:ahLst/>
              <a:cxnLst>
                <a:cxn ang="0">
                  <a:pos x="T0" y="T1"/>
                </a:cxn>
                <a:cxn ang="0">
                  <a:pos x="T2" y="T3"/>
                </a:cxn>
                <a:cxn ang="0">
                  <a:pos x="T4" y="T5"/>
                </a:cxn>
                <a:cxn ang="0">
                  <a:pos x="T6" y="T7"/>
                </a:cxn>
                <a:cxn ang="0">
                  <a:pos x="T8" y="T9"/>
                </a:cxn>
                <a:cxn ang="0">
                  <a:pos x="T10" y="T11"/>
                </a:cxn>
              </a:cxnLst>
              <a:rect l="0" t="0" r="r" b="b"/>
              <a:pathLst>
                <a:path w="89" h="129">
                  <a:moveTo>
                    <a:pt x="67" y="0"/>
                  </a:moveTo>
                  <a:cubicBezTo>
                    <a:pt x="0" y="83"/>
                    <a:pt x="0" y="83"/>
                    <a:pt x="0" y="83"/>
                  </a:cubicBezTo>
                  <a:cubicBezTo>
                    <a:pt x="18" y="97"/>
                    <a:pt x="34" y="113"/>
                    <a:pt x="51" y="129"/>
                  </a:cubicBezTo>
                  <a:cubicBezTo>
                    <a:pt x="67" y="113"/>
                    <a:pt x="67" y="113"/>
                    <a:pt x="67" y="113"/>
                  </a:cubicBezTo>
                  <a:cubicBezTo>
                    <a:pt x="56" y="102"/>
                    <a:pt x="45" y="92"/>
                    <a:pt x="34" y="82"/>
                  </a:cubicBezTo>
                  <a:cubicBezTo>
                    <a:pt x="89" y="18"/>
                    <a:pt x="89" y="18"/>
                    <a:pt x="89" y="1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79" name="Freeform 185"/>
            <p:cNvSpPr>
              <a:spLocks/>
            </p:cNvSpPr>
            <p:nvPr userDrawn="1"/>
          </p:nvSpPr>
          <p:spPr bwMode="auto">
            <a:xfrm>
              <a:off x="282" y="146"/>
              <a:ext cx="12" cy="18"/>
            </a:xfrm>
            <a:custGeom>
              <a:avLst/>
              <a:gdLst>
                <a:gd name="T0" fmla="*/ 67 w 89"/>
                <a:gd name="T1" fmla="*/ 0 h 129"/>
                <a:gd name="T2" fmla="*/ 0 w 89"/>
                <a:gd name="T3" fmla="*/ 83 h 129"/>
                <a:gd name="T4" fmla="*/ 51 w 89"/>
                <a:gd name="T5" fmla="*/ 129 h 129"/>
                <a:gd name="T6" fmla="*/ 67 w 89"/>
                <a:gd name="T7" fmla="*/ 113 h 129"/>
                <a:gd name="T8" fmla="*/ 34 w 89"/>
                <a:gd name="T9" fmla="*/ 82 h 129"/>
                <a:gd name="T10" fmla="*/ 89 w 89"/>
                <a:gd name="T11" fmla="*/ 18 h 129"/>
              </a:gdLst>
              <a:ahLst/>
              <a:cxnLst>
                <a:cxn ang="0">
                  <a:pos x="T0" y="T1"/>
                </a:cxn>
                <a:cxn ang="0">
                  <a:pos x="T2" y="T3"/>
                </a:cxn>
                <a:cxn ang="0">
                  <a:pos x="T4" y="T5"/>
                </a:cxn>
                <a:cxn ang="0">
                  <a:pos x="T6" y="T7"/>
                </a:cxn>
                <a:cxn ang="0">
                  <a:pos x="T8" y="T9"/>
                </a:cxn>
                <a:cxn ang="0">
                  <a:pos x="T10" y="T11"/>
                </a:cxn>
              </a:cxnLst>
              <a:rect l="0" t="0" r="r" b="b"/>
              <a:pathLst>
                <a:path w="89" h="129">
                  <a:moveTo>
                    <a:pt x="67" y="0"/>
                  </a:moveTo>
                  <a:cubicBezTo>
                    <a:pt x="0" y="83"/>
                    <a:pt x="0" y="83"/>
                    <a:pt x="0" y="83"/>
                  </a:cubicBezTo>
                  <a:cubicBezTo>
                    <a:pt x="18" y="97"/>
                    <a:pt x="34" y="113"/>
                    <a:pt x="51" y="129"/>
                  </a:cubicBezTo>
                  <a:cubicBezTo>
                    <a:pt x="67" y="113"/>
                    <a:pt x="67" y="113"/>
                    <a:pt x="67" y="113"/>
                  </a:cubicBezTo>
                  <a:cubicBezTo>
                    <a:pt x="56" y="102"/>
                    <a:pt x="45" y="92"/>
                    <a:pt x="34" y="82"/>
                  </a:cubicBezTo>
                  <a:cubicBezTo>
                    <a:pt x="89" y="18"/>
                    <a:pt x="89" y="18"/>
                    <a:pt x="89" y="1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Freeform 186"/>
            <p:cNvSpPr>
              <a:spLocks/>
            </p:cNvSpPr>
            <p:nvPr userDrawn="1"/>
          </p:nvSpPr>
          <p:spPr bwMode="auto">
            <a:xfrm>
              <a:off x="308" y="188"/>
              <a:ext cx="15" cy="8"/>
            </a:xfrm>
            <a:custGeom>
              <a:avLst/>
              <a:gdLst>
                <a:gd name="T0" fmla="*/ 110 w 110"/>
                <a:gd name="T1" fmla="*/ 27 h 63"/>
                <a:gd name="T2" fmla="*/ 9 w 110"/>
                <a:gd name="T3" fmla="*/ 63 h 63"/>
                <a:gd name="T4" fmla="*/ 0 w 110"/>
                <a:gd name="T5" fmla="*/ 39 h 63"/>
                <a:gd name="T6" fmla="*/ 100 w 110"/>
                <a:gd name="T7" fmla="*/ 0 h 63"/>
              </a:gdLst>
              <a:ahLst/>
              <a:cxnLst>
                <a:cxn ang="0">
                  <a:pos x="T0" y="T1"/>
                </a:cxn>
                <a:cxn ang="0">
                  <a:pos x="T2" y="T3"/>
                </a:cxn>
                <a:cxn ang="0">
                  <a:pos x="T4" y="T5"/>
                </a:cxn>
                <a:cxn ang="0">
                  <a:pos x="T6" y="T7"/>
                </a:cxn>
              </a:cxnLst>
              <a:rect l="0" t="0" r="r" b="b"/>
              <a:pathLst>
                <a:path w="110" h="63">
                  <a:moveTo>
                    <a:pt x="110" y="27"/>
                  </a:moveTo>
                  <a:cubicBezTo>
                    <a:pt x="9" y="63"/>
                    <a:pt x="9" y="63"/>
                    <a:pt x="9" y="63"/>
                  </a:cubicBezTo>
                  <a:cubicBezTo>
                    <a:pt x="6" y="55"/>
                    <a:pt x="3" y="47"/>
                    <a:pt x="0" y="39"/>
                  </a:cubicBezTo>
                  <a:cubicBezTo>
                    <a:pt x="100" y="0"/>
                    <a:pt x="100" y="0"/>
                    <a:pt x="100"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1" name="Freeform 187"/>
            <p:cNvSpPr>
              <a:spLocks/>
            </p:cNvSpPr>
            <p:nvPr userDrawn="1"/>
          </p:nvSpPr>
          <p:spPr bwMode="auto">
            <a:xfrm>
              <a:off x="308" y="188"/>
              <a:ext cx="15" cy="8"/>
            </a:xfrm>
            <a:custGeom>
              <a:avLst/>
              <a:gdLst>
                <a:gd name="T0" fmla="*/ 110 w 110"/>
                <a:gd name="T1" fmla="*/ 27 h 63"/>
                <a:gd name="T2" fmla="*/ 9 w 110"/>
                <a:gd name="T3" fmla="*/ 63 h 63"/>
                <a:gd name="T4" fmla="*/ 0 w 110"/>
                <a:gd name="T5" fmla="*/ 39 h 63"/>
                <a:gd name="T6" fmla="*/ 100 w 110"/>
                <a:gd name="T7" fmla="*/ 0 h 63"/>
              </a:gdLst>
              <a:ahLst/>
              <a:cxnLst>
                <a:cxn ang="0">
                  <a:pos x="T0" y="T1"/>
                </a:cxn>
                <a:cxn ang="0">
                  <a:pos x="T2" y="T3"/>
                </a:cxn>
                <a:cxn ang="0">
                  <a:pos x="T4" y="T5"/>
                </a:cxn>
                <a:cxn ang="0">
                  <a:pos x="T6" y="T7"/>
                </a:cxn>
              </a:cxnLst>
              <a:rect l="0" t="0" r="r" b="b"/>
              <a:pathLst>
                <a:path w="110" h="63">
                  <a:moveTo>
                    <a:pt x="110" y="27"/>
                  </a:moveTo>
                  <a:cubicBezTo>
                    <a:pt x="9" y="63"/>
                    <a:pt x="9" y="63"/>
                    <a:pt x="9" y="63"/>
                  </a:cubicBezTo>
                  <a:cubicBezTo>
                    <a:pt x="6" y="55"/>
                    <a:pt x="3" y="47"/>
                    <a:pt x="0" y="39"/>
                  </a:cubicBezTo>
                  <a:cubicBezTo>
                    <a:pt x="100" y="0"/>
                    <a:pt x="100" y="0"/>
                    <a:pt x="100"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Freeform 188"/>
            <p:cNvSpPr>
              <a:spLocks/>
            </p:cNvSpPr>
            <p:nvPr userDrawn="1"/>
          </p:nvSpPr>
          <p:spPr bwMode="auto">
            <a:xfrm>
              <a:off x="313" y="206"/>
              <a:ext cx="16" cy="15"/>
            </a:xfrm>
            <a:custGeom>
              <a:avLst/>
              <a:gdLst>
                <a:gd name="T0" fmla="*/ 111 w 113"/>
                <a:gd name="T1" fmla="*/ 80 h 107"/>
                <a:gd name="T2" fmla="*/ 28 w 113"/>
                <a:gd name="T3" fmla="*/ 63 h 107"/>
                <a:gd name="T4" fmla="*/ 28 w 113"/>
                <a:gd name="T5" fmla="*/ 63 h 107"/>
                <a:gd name="T6" fmla="*/ 105 w 113"/>
                <a:gd name="T7" fmla="*/ 28 h 107"/>
                <a:gd name="T8" fmla="*/ 100 w 113"/>
                <a:gd name="T9" fmla="*/ 0 h 107"/>
                <a:gd name="T10" fmla="*/ 0 w 113"/>
                <a:gd name="T11" fmla="*/ 52 h 107"/>
                <a:gd name="T12" fmla="*/ 3 w 113"/>
                <a:gd name="T13" fmla="*/ 81 h 107"/>
                <a:gd name="T14" fmla="*/ 113 w 113"/>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07">
                  <a:moveTo>
                    <a:pt x="111" y="80"/>
                  </a:moveTo>
                  <a:cubicBezTo>
                    <a:pt x="28" y="63"/>
                    <a:pt x="28" y="63"/>
                    <a:pt x="28" y="63"/>
                  </a:cubicBezTo>
                  <a:cubicBezTo>
                    <a:pt x="28" y="63"/>
                    <a:pt x="28" y="63"/>
                    <a:pt x="28" y="63"/>
                  </a:cubicBezTo>
                  <a:cubicBezTo>
                    <a:pt x="105" y="28"/>
                    <a:pt x="105" y="28"/>
                    <a:pt x="105" y="28"/>
                  </a:cubicBezTo>
                  <a:cubicBezTo>
                    <a:pt x="100" y="0"/>
                    <a:pt x="100" y="0"/>
                    <a:pt x="100" y="0"/>
                  </a:cubicBezTo>
                  <a:cubicBezTo>
                    <a:pt x="0" y="52"/>
                    <a:pt x="0" y="52"/>
                    <a:pt x="0" y="52"/>
                  </a:cubicBezTo>
                  <a:cubicBezTo>
                    <a:pt x="1" y="62"/>
                    <a:pt x="2" y="72"/>
                    <a:pt x="3" y="81"/>
                  </a:cubicBezTo>
                  <a:cubicBezTo>
                    <a:pt x="113" y="107"/>
                    <a:pt x="113" y="107"/>
                    <a:pt x="113" y="10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3" name="Freeform 189"/>
            <p:cNvSpPr>
              <a:spLocks/>
            </p:cNvSpPr>
            <p:nvPr userDrawn="1"/>
          </p:nvSpPr>
          <p:spPr bwMode="auto">
            <a:xfrm>
              <a:off x="313" y="206"/>
              <a:ext cx="16" cy="15"/>
            </a:xfrm>
            <a:custGeom>
              <a:avLst/>
              <a:gdLst>
                <a:gd name="T0" fmla="*/ 111 w 113"/>
                <a:gd name="T1" fmla="*/ 80 h 107"/>
                <a:gd name="T2" fmla="*/ 28 w 113"/>
                <a:gd name="T3" fmla="*/ 63 h 107"/>
                <a:gd name="T4" fmla="*/ 28 w 113"/>
                <a:gd name="T5" fmla="*/ 63 h 107"/>
                <a:gd name="T6" fmla="*/ 105 w 113"/>
                <a:gd name="T7" fmla="*/ 28 h 107"/>
                <a:gd name="T8" fmla="*/ 100 w 113"/>
                <a:gd name="T9" fmla="*/ 0 h 107"/>
                <a:gd name="T10" fmla="*/ 0 w 113"/>
                <a:gd name="T11" fmla="*/ 52 h 107"/>
                <a:gd name="T12" fmla="*/ 3 w 113"/>
                <a:gd name="T13" fmla="*/ 81 h 107"/>
                <a:gd name="T14" fmla="*/ 113 w 113"/>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07">
                  <a:moveTo>
                    <a:pt x="111" y="80"/>
                  </a:moveTo>
                  <a:cubicBezTo>
                    <a:pt x="28" y="63"/>
                    <a:pt x="28" y="63"/>
                    <a:pt x="28" y="63"/>
                  </a:cubicBezTo>
                  <a:cubicBezTo>
                    <a:pt x="28" y="63"/>
                    <a:pt x="28" y="63"/>
                    <a:pt x="28" y="63"/>
                  </a:cubicBezTo>
                  <a:cubicBezTo>
                    <a:pt x="105" y="28"/>
                    <a:pt x="105" y="28"/>
                    <a:pt x="105" y="28"/>
                  </a:cubicBezTo>
                  <a:cubicBezTo>
                    <a:pt x="100" y="0"/>
                    <a:pt x="100" y="0"/>
                    <a:pt x="100" y="0"/>
                  </a:cubicBezTo>
                  <a:cubicBezTo>
                    <a:pt x="0" y="52"/>
                    <a:pt x="0" y="52"/>
                    <a:pt x="0" y="52"/>
                  </a:cubicBezTo>
                  <a:cubicBezTo>
                    <a:pt x="1" y="62"/>
                    <a:pt x="2" y="72"/>
                    <a:pt x="3" y="81"/>
                  </a:cubicBezTo>
                  <a:cubicBezTo>
                    <a:pt x="113" y="107"/>
                    <a:pt x="113" y="107"/>
                    <a:pt x="113" y="10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Freeform 190"/>
            <p:cNvSpPr>
              <a:spLocks/>
            </p:cNvSpPr>
            <p:nvPr userDrawn="1"/>
          </p:nvSpPr>
          <p:spPr bwMode="auto">
            <a:xfrm>
              <a:off x="313" y="231"/>
              <a:ext cx="16" cy="12"/>
            </a:xfrm>
            <a:custGeom>
              <a:avLst/>
              <a:gdLst>
                <a:gd name="T0" fmla="*/ 32 w 113"/>
                <a:gd name="T1" fmla="*/ 9 h 86"/>
                <a:gd name="T2" fmla="*/ 24 w 113"/>
                <a:gd name="T3" fmla="*/ 33 h 86"/>
                <a:gd name="T4" fmla="*/ 34 w 113"/>
                <a:gd name="T5" fmla="*/ 51 h 86"/>
                <a:gd name="T6" fmla="*/ 51 w 113"/>
                <a:gd name="T7" fmla="*/ 29 h 86"/>
                <a:gd name="T8" fmla="*/ 84 w 113"/>
                <a:gd name="T9" fmla="*/ 8 h 86"/>
                <a:gd name="T10" fmla="*/ 111 w 113"/>
                <a:gd name="T11" fmla="*/ 54 h 86"/>
                <a:gd name="T12" fmla="*/ 100 w 113"/>
                <a:gd name="T13" fmla="*/ 86 h 86"/>
                <a:gd name="T14" fmla="*/ 82 w 113"/>
                <a:gd name="T15" fmla="*/ 76 h 86"/>
                <a:gd name="T16" fmla="*/ 89 w 113"/>
                <a:gd name="T17" fmla="*/ 55 h 86"/>
                <a:gd name="T18" fmla="*/ 80 w 113"/>
                <a:gd name="T19" fmla="*/ 36 h 86"/>
                <a:gd name="T20" fmla="*/ 68 w 113"/>
                <a:gd name="T21" fmla="*/ 50 h 86"/>
                <a:gd name="T22" fmla="*/ 33 w 113"/>
                <a:gd name="T23" fmla="*/ 79 h 86"/>
                <a:gd name="T24" fmla="*/ 3 w 113"/>
                <a:gd name="T25" fmla="*/ 32 h 86"/>
                <a:gd name="T26" fmla="*/ 12 w 113"/>
                <a:gd name="T27" fmla="*/ 0 h 86"/>
                <a:gd name="T28" fmla="*/ 32 w 113"/>
                <a:gd name="T29" fmla="*/ 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86">
                  <a:moveTo>
                    <a:pt x="32" y="9"/>
                  </a:moveTo>
                  <a:cubicBezTo>
                    <a:pt x="29" y="16"/>
                    <a:pt x="25" y="26"/>
                    <a:pt x="24" y="33"/>
                  </a:cubicBezTo>
                  <a:cubicBezTo>
                    <a:pt x="23" y="41"/>
                    <a:pt x="24" y="50"/>
                    <a:pt x="34" y="51"/>
                  </a:cubicBezTo>
                  <a:cubicBezTo>
                    <a:pt x="43" y="53"/>
                    <a:pt x="46" y="41"/>
                    <a:pt x="51" y="29"/>
                  </a:cubicBezTo>
                  <a:cubicBezTo>
                    <a:pt x="56" y="17"/>
                    <a:pt x="63" y="6"/>
                    <a:pt x="84" y="8"/>
                  </a:cubicBezTo>
                  <a:cubicBezTo>
                    <a:pt x="106" y="11"/>
                    <a:pt x="113" y="34"/>
                    <a:pt x="111" y="54"/>
                  </a:cubicBezTo>
                  <a:cubicBezTo>
                    <a:pt x="110" y="66"/>
                    <a:pt x="106" y="76"/>
                    <a:pt x="100" y="86"/>
                  </a:cubicBezTo>
                  <a:cubicBezTo>
                    <a:pt x="82" y="76"/>
                    <a:pt x="82" y="76"/>
                    <a:pt x="82" y="76"/>
                  </a:cubicBezTo>
                  <a:cubicBezTo>
                    <a:pt x="85" y="70"/>
                    <a:pt x="88" y="60"/>
                    <a:pt x="89" y="55"/>
                  </a:cubicBezTo>
                  <a:cubicBezTo>
                    <a:pt x="91" y="42"/>
                    <a:pt x="87" y="37"/>
                    <a:pt x="80" y="36"/>
                  </a:cubicBezTo>
                  <a:cubicBezTo>
                    <a:pt x="76" y="35"/>
                    <a:pt x="72" y="38"/>
                    <a:pt x="68" y="50"/>
                  </a:cubicBezTo>
                  <a:cubicBezTo>
                    <a:pt x="59" y="75"/>
                    <a:pt x="47" y="81"/>
                    <a:pt x="33" y="79"/>
                  </a:cubicBezTo>
                  <a:cubicBezTo>
                    <a:pt x="7" y="76"/>
                    <a:pt x="0" y="55"/>
                    <a:pt x="3" y="32"/>
                  </a:cubicBezTo>
                  <a:cubicBezTo>
                    <a:pt x="4" y="21"/>
                    <a:pt x="8" y="10"/>
                    <a:pt x="12" y="0"/>
                  </a:cubicBezTo>
                  <a:lnTo>
                    <a:pt x="32" y="9"/>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5" name="Freeform 191"/>
            <p:cNvSpPr>
              <a:spLocks/>
            </p:cNvSpPr>
            <p:nvPr userDrawn="1"/>
          </p:nvSpPr>
          <p:spPr bwMode="auto">
            <a:xfrm>
              <a:off x="308" y="255"/>
              <a:ext cx="17" cy="13"/>
            </a:xfrm>
            <a:custGeom>
              <a:avLst/>
              <a:gdLst>
                <a:gd name="T0" fmla="*/ 89 w 119"/>
                <a:gd name="T1" fmla="*/ 88 h 88"/>
                <a:gd name="T2" fmla="*/ 64 w 119"/>
                <a:gd name="T3" fmla="*/ 77 h 88"/>
                <a:gd name="T4" fmla="*/ 75 w 119"/>
                <a:gd name="T5" fmla="*/ 53 h 88"/>
                <a:gd name="T6" fmla="*/ 0 w 119"/>
                <a:gd name="T7" fmla="*/ 23 h 88"/>
                <a:gd name="T8" fmla="*/ 9 w 119"/>
                <a:gd name="T9" fmla="*/ 0 h 88"/>
                <a:gd name="T10" fmla="*/ 85 w 119"/>
                <a:gd name="T11" fmla="*/ 27 h 88"/>
                <a:gd name="T12" fmla="*/ 93 w 119"/>
                <a:gd name="T13" fmla="*/ 2 h 88"/>
                <a:gd name="T14" fmla="*/ 119 w 119"/>
                <a:gd name="T15" fmla="*/ 1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88">
                  <a:moveTo>
                    <a:pt x="89" y="88"/>
                  </a:moveTo>
                  <a:cubicBezTo>
                    <a:pt x="64" y="77"/>
                    <a:pt x="64" y="77"/>
                    <a:pt x="64" y="77"/>
                  </a:cubicBezTo>
                  <a:cubicBezTo>
                    <a:pt x="68" y="69"/>
                    <a:pt x="71" y="61"/>
                    <a:pt x="75" y="53"/>
                  </a:cubicBezTo>
                  <a:cubicBezTo>
                    <a:pt x="0" y="23"/>
                    <a:pt x="0" y="23"/>
                    <a:pt x="0" y="23"/>
                  </a:cubicBezTo>
                  <a:cubicBezTo>
                    <a:pt x="3" y="15"/>
                    <a:pt x="6" y="7"/>
                    <a:pt x="9" y="0"/>
                  </a:cubicBezTo>
                  <a:cubicBezTo>
                    <a:pt x="85" y="27"/>
                    <a:pt x="85" y="27"/>
                    <a:pt x="85" y="27"/>
                  </a:cubicBezTo>
                  <a:cubicBezTo>
                    <a:pt x="88" y="18"/>
                    <a:pt x="90" y="10"/>
                    <a:pt x="93" y="2"/>
                  </a:cubicBezTo>
                  <a:cubicBezTo>
                    <a:pt x="119" y="10"/>
                    <a:pt x="119" y="10"/>
                    <a:pt x="119" y="1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6" name="Freeform 192"/>
            <p:cNvSpPr>
              <a:spLocks/>
            </p:cNvSpPr>
            <p:nvPr userDrawn="1"/>
          </p:nvSpPr>
          <p:spPr bwMode="auto">
            <a:xfrm>
              <a:off x="308" y="255"/>
              <a:ext cx="17" cy="13"/>
            </a:xfrm>
            <a:custGeom>
              <a:avLst/>
              <a:gdLst>
                <a:gd name="T0" fmla="*/ 89 w 119"/>
                <a:gd name="T1" fmla="*/ 88 h 88"/>
                <a:gd name="T2" fmla="*/ 64 w 119"/>
                <a:gd name="T3" fmla="*/ 77 h 88"/>
                <a:gd name="T4" fmla="*/ 75 w 119"/>
                <a:gd name="T5" fmla="*/ 53 h 88"/>
                <a:gd name="T6" fmla="*/ 0 w 119"/>
                <a:gd name="T7" fmla="*/ 23 h 88"/>
                <a:gd name="T8" fmla="*/ 9 w 119"/>
                <a:gd name="T9" fmla="*/ 0 h 88"/>
                <a:gd name="T10" fmla="*/ 85 w 119"/>
                <a:gd name="T11" fmla="*/ 27 h 88"/>
                <a:gd name="T12" fmla="*/ 93 w 119"/>
                <a:gd name="T13" fmla="*/ 2 h 88"/>
                <a:gd name="T14" fmla="*/ 119 w 119"/>
                <a:gd name="T15" fmla="*/ 1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88">
                  <a:moveTo>
                    <a:pt x="89" y="88"/>
                  </a:moveTo>
                  <a:cubicBezTo>
                    <a:pt x="64" y="77"/>
                    <a:pt x="64" y="77"/>
                    <a:pt x="64" y="77"/>
                  </a:cubicBezTo>
                  <a:cubicBezTo>
                    <a:pt x="68" y="69"/>
                    <a:pt x="71" y="61"/>
                    <a:pt x="75" y="53"/>
                  </a:cubicBezTo>
                  <a:cubicBezTo>
                    <a:pt x="0" y="23"/>
                    <a:pt x="0" y="23"/>
                    <a:pt x="0" y="23"/>
                  </a:cubicBezTo>
                  <a:cubicBezTo>
                    <a:pt x="3" y="15"/>
                    <a:pt x="6" y="7"/>
                    <a:pt x="9" y="0"/>
                  </a:cubicBezTo>
                  <a:cubicBezTo>
                    <a:pt x="85" y="27"/>
                    <a:pt x="85" y="27"/>
                    <a:pt x="85" y="27"/>
                  </a:cubicBezTo>
                  <a:cubicBezTo>
                    <a:pt x="88" y="18"/>
                    <a:pt x="90" y="10"/>
                    <a:pt x="93" y="2"/>
                  </a:cubicBezTo>
                  <a:cubicBezTo>
                    <a:pt x="119" y="10"/>
                    <a:pt x="119" y="10"/>
                    <a:pt x="119" y="1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Freeform 193"/>
            <p:cNvSpPr>
              <a:spLocks/>
            </p:cNvSpPr>
            <p:nvPr userDrawn="1"/>
          </p:nvSpPr>
          <p:spPr bwMode="auto">
            <a:xfrm>
              <a:off x="298" y="274"/>
              <a:ext cx="14" cy="12"/>
            </a:xfrm>
            <a:custGeom>
              <a:avLst/>
              <a:gdLst>
                <a:gd name="T0" fmla="*/ 87 w 103"/>
                <a:gd name="T1" fmla="*/ 83 h 83"/>
                <a:gd name="T2" fmla="*/ 0 w 103"/>
                <a:gd name="T3" fmla="*/ 20 h 83"/>
                <a:gd name="T4" fmla="*/ 14 w 103"/>
                <a:gd name="T5" fmla="*/ 0 h 83"/>
                <a:gd name="T6" fmla="*/ 103 w 103"/>
                <a:gd name="T7" fmla="*/ 59 h 83"/>
              </a:gdLst>
              <a:ahLst/>
              <a:cxnLst>
                <a:cxn ang="0">
                  <a:pos x="T0" y="T1"/>
                </a:cxn>
                <a:cxn ang="0">
                  <a:pos x="T2" y="T3"/>
                </a:cxn>
                <a:cxn ang="0">
                  <a:pos x="T4" y="T5"/>
                </a:cxn>
                <a:cxn ang="0">
                  <a:pos x="T6" y="T7"/>
                </a:cxn>
              </a:cxnLst>
              <a:rect l="0" t="0" r="r" b="b"/>
              <a:pathLst>
                <a:path w="103" h="83">
                  <a:moveTo>
                    <a:pt x="87" y="83"/>
                  </a:moveTo>
                  <a:cubicBezTo>
                    <a:pt x="0" y="20"/>
                    <a:pt x="0" y="20"/>
                    <a:pt x="0" y="20"/>
                  </a:cubicBezTo>
                  <a:cubicBezTo>
                    <a:pt x="4" y="14"/>
                    <a:pt x="9" y="7"/>
                    <a:pt x="14" y="0"/>
                  </a:cubicBezTo>
                  <a:cubicBezTo>
                    <a:pt x="103" y="59"/>
                    <a:pt x="103" y="59"/>
                    <a:pt x="103" y="5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88" name="Freeform 194"/>
            <p:cNvSpPr>
              <a:spLocks/>
            </p:cNvSpPr>
            <p:nvPr userDrawn="1"/>
          </p:nvSpPr>
          <p:spPr bwMode="auto">
            <a:xfrm>
              <a:off x="298" y="274"/>
              <a:ext cx="14" cy="12"/>
            </a:xfrm>
            <a:custGeom>
              <a:avLst/>
              <a:gdLst>
                <a:gd name="T0" fmla="*/ 87 w 103"/>
                <a:gd name="T1" fmla="*/ 83 h 83"/>
                <a:gd name="T2" fmla="*/ 0 w 103"/>
                <a:gd name="T3" fmla="*/ 20 h 83"/>
                <a:gd name="T4" fmla="*/ 14 w 103"/>
                <a:gd name="T5" fmla="*/ 0 h 83"/>
                <a:gd name="T6" fmla="*/ 103 w 103"/>
                <a:gd name="T7" fmla="*/ 59 h 83"/>
              </a:gdLst>
              <a:ahLst/>
              <a:cxnLst>
                <a:cxn ang="0">
                  <a:pos x="T0" y="T1"/>
                </a:cxn>
                <a:cxn ang="0">
                  <a:pos x="T2" y="T3"/>
                </a:cxn>
                <a:cxn ang="0">
                  <a:pos x="T4" y="T5"/>
                </a:cxn>
                <a:cxn ang="0">
                  <a:pos x="T6" y="T7"/>
                </a:cxn>
              </a:cxnLst>
              <a:rect l="0" t="0" r="r" b="b"/>
              <a:pathLst>
                <a:path w="103" h="83">
                  <a:moveTo>
                    <a:pt x="87" y="83"/>
                  </a:moveTo>
                  <a:cubicBezTo>
                    <a:pt x="0" y="20"/>
                    <a:pt x="0" y="20"/>
                    <a:pt x="0" y="20"/>
                  </a:cubicBezTo>
                  <a:cubicBezTo>
                    <a:pt x="4" y="14"/>
                    <a:pt x="9" y="7"/>
                    <a:pt x="14" y="0"/>
                  </a:cubicBezTo>
                  <a:cubicBezTo>
                    <a:pt x="103" y="59"/>
                    <a:pt x="103" y="59"/>
                    <a:pt x="103" y="5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Freeform 195"/>
            <p:cNvSpPr>
              <a:spLocks/>
            </p:cNvSpPr>
            <p:nvPr userDrawn="1"/>
          </p:nvSpPr>
          <p:spPr bwMode="auto">
            <a:xfrm>
              <a:off x="284" y="290"/>
              <a:ext cx="15" cy="16"/>
            </a:xfrm>
            <a:custGeom>
              <a:avLst/>
              <a:gdLst>
                <a:gd name="T0" fmla="*/ 48 w 111"/>
                <a:gd name="T1" fmla="*/ 116 h 116"/>
                <a:gd name="T2" fmla="*/ 31 w 111"/>
                <a:gd name="T3" fmla="*/ 95 h 116"/>
                <a:gd name="T4" fmla="*/ 52 w 111"/>
                <a:gd name="T5" fmla="*/ 78 h 116"/>
                <a:gd name="T6" fmla="*/ 0 w 111"/>
                <a:gd name="T7" fmla="*/ 17 h 116"/>
                <a:gd name="T8" fmla="*/ 18 w 111"/>
                <a:gd name="T9" fmla="*/ 0 h 116"/>
                <a:gd name="T10" fmla="*/ 73 w 111"/>
                <a:gd name="T11" fmla="*/ 60 h 116"/>
                <a:gd name="T12" fmla="*/ 92 w 111"/>
                <a:gd name="T13" fmla="*/ 42 h 116"/>
                <a:gd name="T14" fmla="*/ 111 w 111"/>
                <a:gd name="T15" fmla="*/ 6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6">
                  <a:moveTo>
                    <a:pt x="48" y="116"/>
                  </a:moveTo>
                  <a:cubicBezTo>
                    <a:pt x="31" y="95"/>
                    <a:pt x="31" y="95"/>
                    <a:pt x="31" y="95"/>
                  </a:cubicBezTo>
                  <a:cubicBezTo>
                    <a:pt x="38" y="90"/>
                    <a:pt x="45" y="84"/>
                    <a:pt x="52" y="78"/>
                  </a:cubicBezTo>
                  <a:cubicBezTo>
                    <a:pt x="0" y="17"/>
                    <a:pt x="0" y="17"/>
                    <a:pt x="0" y="17"/>
                  </a:cubicBezTo>
                  <a:cubicBezTo>
                    <a:pt x="6" y="12"/>
                    <a:pt x="12" y="6"/>
                    <a:pt x="18" y="0"/>
                  </a:cubicBezTo>
                  <a:cubicBezTo>
                    <a:pt x="73" y="60"/>
                    <a:pt x="73" y="60"/>
                    <a:pt x="73" y="60"/>
                  </a:cubicBezTo>
                  <a:cubicBezTo>
                    <a:pt x="79" y="54"/>
                    <a:pt x="85" y="48"/>
                    <a:pt x="92" y="42"/>
                  </a:cubicBezTo>
                  <a:cubicBezTo>
                    <a:pt x="111" y="61"/>
                    <a:pt x="111" y="61"/>
                    <a:pt x="111" y="61"/>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0" name="Freeform 196"/>
            <p:cNvSpPr>
              <a:spLocks/>
            </p:cNvSpPr>
            <p:nvPr userDrawn="1"/>
          </p:nvSpPr>
          <p:spPr bwMode="auto">
            <a:xfrm>
              <a:off x="284" y="290"/>
              <a:ext cx="15" cy="16"/>
            </a:xfrm>
            <a:custGeom>
              <a:avLst/>
              <a:gdLst>
                <a:gd name="T0" fmla="*/ 48 w 111"/>
                <a:gd name="T1" fmla="*/ 116 h 116"/>
                <a:gd name="T2" fmla="*/ 31 w 111"/>
                <a:gd name="T3" fmla="*/ 95 h 116"/>
                <a:gd name="T4" fmla="*/ 52 w 111"/>
                <a:gd name="T5" fmla="*/ 78 h 116"/>
                <a:gd name="T6" fmla="*/ 0 w 111"/>
                <a:gd name="T7" fmla="*/ 17 h 116"/>
                <a:gd name="T8" fmla="*/ 18 w 111"/>
                <a:gd name="T9" fmla="*/ 0 h 116"/>
                <a:gd name="T10" fmla="*/ 73 w 111"/>
                <a:gd name="T11" fmla="*/ 60 h 116"/>
                <a:gd name="T12" fmla="*/ 92 w 111"/>
                <a:gd name="T13" fmla="*/ 42 h 116"/>
                <a:gd name="T14" fmla="*/ 111 w 111"/>
                <a:gd name="T15" fmla="*/ 6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6">
                  <a:moveTo>
                    <a:pt x="48" y="116"/>
                  </a:moveTo>
                  <a:cubicBezTo>
                    <a:pt x="31" y="95"/>
                    <a:pt x="31" y="95"/>
                    <a:pt x="31" y="95"/>
                  </a:cubicBezTo>
                  <a:cubicBezTo>
                    <a:pt x="38" y="90"/>
                    <a:pt x="45" y="84"/>
                    <a:pt x="52" y="78"/>
                  </a:cubicBezTo>
                  <a:cubicBezTo>
                    <a:pt x="0" y="17"/>
                    <a:pt x="0" y="17"/>
                    <a:pt x="0" y="17"/>
                  </a:cubicBezTo>
                  <a:cubicBezTo>
                    <a:pt x="6" y="12"/>
                    <a:pt x="12" y="6"/>
                    <a:pt x="18" y="0"/>
                  </a:cubicBezTo>
                  <a:cubicBezTo>
                    <a:pt x="73" y="60"/>
                    <a:pt x="73" y="60"/>
                    <a:pt x="73" y="60"/>
                  </a:cubicBezTo>
                  <a:cubicBezTo>
                    <a:pt x="79" y="54"/>
                    <a:pt x="85" y="48"/>
                    <a:pt x="92" y="42"/>
                  </a:cubicBezTo>
                  <a:cubicBezTo>
                    <a:pt x="111" y="61"/>
                    <a:pt x="111" y="61"/>
                    <a:pt x="111" y="6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Freeform 197"/>
            <p:cNvSpPr>
              <a:spLocks/>
            </p:cNvSpPr>
            <p:nvPr userDrawn="1"/>
          </p:nvSpPr>
          <p:spPr bwMode="auto">
            <a:xfrm>
              <a:off x="266" y="303"/>
              <a:ext cx="10" cy="15"/>
            </a:xfrm>
            <a:custGeom>
              <a:avLst/>
              <a:gdLst>
                <a:gd name="T0" fmla="*/ 48 w 74"/>
                <a:gd name="T1" fmla="*/ 108 h 108"/>
                <a:gd name="T2" fmla="*/ 0 w 74"/>
                <a:gd name="T3" fmla="*/ 12 h 108"/>
                <a:gd name="T4" fmla="*/ 22 w 74"/>
                <a:gd name="T5" fmla="*/ 0 h 108"/>
                <a:gd name="T6" fmla="*/ 74 w 74"/>
                <a:gd name="T7" fmla="*/ 94 h 108"/>
              </a:gdLst>
              <a:ahLst/>
              <a:cxnLst>
                <a:cxn ang="0">
                  <a:pos x="T0" y="T1"/>
                </a:cxn>
                <a:cxn ang="0">
                  <a:pos x="T2" y="T3"/>
                </a:cxn>
                <a:cxn ang="0">
                  <a:pos x="T4" y="T5"/>
                </a:cxn>
                <a:cxn ang="0">
                  <a:pos x="T6" y="T7"/>
                </a:cxn>
              </a:cxnLst>
              <a:rect l="0" t="0" r="r" b="b"/>
              <a:pathLst>
                <a:path w="74" h="108">
                  <a:moveTo>
                    <a:pt x="48" y="108"/>
                  </a:moveTo>
                  <a:cubicBezTo>
                    <a:pt x="0" y="12"/>
                    <a:pt x="0" y="12"/>
                    <a:pt x="0" y="12"/>
                  </a:cubicBezTo>
                  <a:cubicBezTo>
                    <a:pt x="8" y="8"/>
                    <a:pt x="15" y="4"/>
                    <a:pt x="22" y="0"/>
                  </a:cubicBezTo>
                  <a:cubicBezTo>
                    <a:pt x="74" y="94"/>
                    <a:pt x="74" y="94"/>
                    <a:pt x="74" y="9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2" name="Freeform 198"/>
            <p:cNvSpPr>
              <a:spLocks/>
            </p:cNvSpPr>
            <p:nvPr userDrawn="1"/>
          </p:nvSpPr>
          <p:spPr bwMode="auto">
            <a:xfrm>
              <a:off x="266" y="303"/>
              <a:ext cx="10" cy="15"/>
            </a:xfrm>
            <a:custGeom>
              <a:avLst/>
              <a:gdLst>
                <a:gd name="T0" fmla="*/ 48 w 74"/>
                <a:gd name="T1" fmla="*/ 108 h 108"/>
                <a:gd name="T2" fmla="*/ 0 w 74"/>
                <a:gd name="T3" fmla="*/ 12 h 108"/>
                <a:gd name="T4" fmla="*/ 22 w 74"/>
                <a:gd name="T5" fmla="*/ 0 h 108"/>
                <a:gd name="T6" fmla="*/ 74 w 74"/>
                <a:gd name="T7" fmla="*/ 94 h 108"/>
              </a:gdLst>
              <a:ahLst/>
              <a:cxnLst>
                <a:cxn ang="0">
                  <a:pos x="T0" y="T1"/>
                </a:cxn>
                <a:cxn ang="0">
                  <a:pos x="T2" y="T3"/>
                </a:cxn>
                <a:cxn ang="0">
                  <a:pos x="T4" y="T5"/>
                </a:cxn>
                <a:cxn ang="0">
                  <a:pos x="T6" y="T7"/>
                </a:cxn>
              </a:cxnLst>
              <a:rect l="0" t="0" r="r" b="b"/>
              <a:pathLst>
                <a:path w="74" h="108">
                  <a:moveTo>
                    <a:pt x="48" y="108"/>
                  </a:moveTo>
                  <a:cubicBezTo>
                    <a:pt x="0" y="12"/>
                    <a:pt x="0" y="12"/>
                    <a:pt x="0" y="12"/>
                  </a:cubicBezTo>
                  <a:cubicBezTo>
                    <a:pt x="8" y="8"/>
                    <a:pt x="15" y="4"/>
                    <a:pt x="22" y="0"/>
                  </a:cubicBezTo>
                  <a:cubicBezTo>
                    <a:pt x="74" y="94"/>
                    <a:pt x="74" y="94"/>
                    <a:pt x="74" y="9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Freeform 199"/>
            <p:cNvSpPr>
              <a:spLocks/>
            </p:cNvSpPr>
            <p:nvPr userDrawn="1"/>
          </p:nvSpPr>
          <p:spPr bwMode="auto">
            <a:xfrm>
              <a:off x="241" y="310"/>
              <a:ext cx="18" cy="17"/>
            </a:xfrm>
            <a:custGeom>
              <a:avLst/>
              <a:gdLst>
                <a:gd name="T0" fmla="*/ 19 w 126"/>
                <a:gd name="T1" fmla="*/ 124 h 124"/>
                <a:gd name="T2" fmla="*/ 0 w 126"/>
                <a:gd name="T3" fmla="*/ 18 h 124"/>
                <a:gd name="T4" fmla="*/ 63 w 126"/>
                <a:gd name="T5" fmla="*/ 4 h 124"/>
                <a:gd name="T6" fmla="*/ 71 w 126"/>
                <a:gd name="T7" fmla="*/ 31 h 124"/>
                <a:gd name="T8" fmla="*/ 104 w 126"/>
                <a:gd name="T9" fmla="*/ 21 h 124"/>
                <a:gd name="T10" fmla="*/ 109 w 126"/>
                <a:gd name="T11" fmla="*/ 0 h 124"/>
                <a:gd name="T12" fmla="*/ 126 w 126"/>
                <a:gd name="T13" fmla="*/ 36 h 124"/>
                <a:gd name="T14" fmla="*/ 105 w 126"/>
                <a:gd name="T15" fmla="*/ 104 h 124"/>
                <a:gd name="T16" fmla="*/ 19 w 126"/>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24">
                  <a:moveTo>
                    <a:pt x="19" y="124"/>
                  </a:moveTo>
                  <a:cubicBezTo>
                    <a:pt x="0" y="18"/>
                    <a:pt x="0" y="18"/>
                    <a:pt x="0" y="18"/>
                  </a:cubicBezTo>
                  <a:cubicBezTo>
                    <a:pt x="21" y="14"/>
                    <a:pt x="42" y="10"/>
                    <a:pt x="63" y="4"/>
                  </a:cubicBezTo>
                  <a:cubicBezTo>
                    <a:pt x="71" y="31"/>
                    <a:pt x="71" y="31"/>
                    <a:pt x="71" y="31"/>
                  </a:cubicBezTo>
                  <a:cubicBezTo>
                    <a:pt x="82" y="28"/>
                    <a:pt x="93" y="25"/>
                    <a:pt x="104" y="21"/>
                  </a:cubicBezTo>
                  <a:cubicBezTo>
                    <a:pt x="109" y="0"/>
                    <a:pt x="109" y="0"/>
                    <a:pt x="109" y="0"/>
                  </a:cubicBezTo>
                  <a:cubicBezTo>
                    <a:pt x="126" y="36"/>
                    <a:pt x="126" y="36"/>
                    <a:pt x="126" y="36"/>
                  </a:cubicBezTo>
                  <a:cubicBezTo>
                    <a:pt x="105" y="104"/>
                    <a:pt x="105" y="104"/>
                    <a:pt x="105" y="104"/>
                  </a:cubicBezTo>
                  <a:lnTo>
                    <a:pt x="19" y="124"/>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4" name="Freeform 200"/>
            <p:cNvSpPr>
              <a:spLocks/>
            </p:cNvSpPr>
            <p:nvPr userDrawn="1"/>
          </p:nvSpPr>
          <p:spPr bwMode="auto">
            <a:xfrm>
              <a:off x="200" y="310"/>
              <a:ext cx="8" cy="16"/>
            </a:xfrm>
            <a:custGeom>
              <a:avLst/>
              <a:gdLst>
                <a:gd name="T0" fmla="*/ 0 w 53"/>
                <a:gd name="T1" fmla="*/ 104 h 111"/>
                <a:gd name="T2" fmla="*/ 28 w 53"/>
                <a:gd name="T3" fmla="*/ 0 h 111"/>
                <a:gd name="T4" fmla="*/ 53 w 53"/>
                <a:gd name="T5" fmla="*/ 6 h 111"/>
                <a:gd name="T6" fmla="*/ 29 w 53"/>
                <a:gd name="T7" fmla="*/ 111 h 111"/>
              </a:gdLst>
              <a:ahLst/>
              <a:cxnLst>
                <a:cxn ang="0">
                  <a:pos x="T0" y="T1"/>
                </a:cxn>
                <a:cxn ang="0">
                  <a:pos x="T2" y="T3"/>
                </a:cxn>
                <a:cxn ang="0">
                  <a:pos x="T4" y="T5"/>
                </a:cxn>
                <a:cxn ang="0">
                  <a:pos x="T6" y="T7"/>
                </a:cxn>
              </a:cxnLst>
              <a:rect l="0" t="0" r="r" b="b"/>
              <a:pathLst>
                <a:path w="53" h="111">
                  <a:moveTo>
                    <a:pt x="0" y="104"/>
                  </a:moveTo>
                  <a:cubicBezTo>
                    <a:pt x="28" y="0"/>
                    <a:pt x="28" y="0"/>
                    <a:pt x="28" y="0"/>
                  </a:cubicBezTo>
                  <a:cubicBezTo>
                    <a:pt x="36" y="3"/>
                    <a:pt x="45" y="4"/>
                    <a:pt x="53" y="6"/>
                  </a:cubicBezTo>
                  <a:cubicBezTo>
                    <a:pt x="29" y="111"/>
                    <a:pt x="29" y="111"/>
                    <a:pt x="29" y="111"/>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5" name="Freeform 201"/>
            <p:cNvSpPr>
              <a:spLocks/>
            </p:cNvSpPr>
            <p:nvPr userDrawn="1"/>
          </p:nvSpPr>
          <p:spPr bwMode="auto">
            <a:xfrm>
              <a:off x="200" y="310"/>
              <a:ext cx="8" cy="16"/>
            </a:xfrm>
            <a:custGeom>
              <a:avLst/>
              <a:gdLst>
                <a:gd name="T0" fmla="*/ 0 w 53"/>
                <a:gd name="T1" fmla="*/ 104 h 111"/>
                <a:gd name="T2" fmla="*/ 28 w 53"/>
                <a:gd name="T3" fmla="*/ 0 h 111"/>
                <a:gd name="T4" fmla="*/ 53 w 53"/>
                <a:gd name="T5" fmla="*/ 6 h 111"/>
                <a:gd name="T6" fmla="*/ 29 w 53"/>
                <a:gd name="T7" fmla="*/ 111 h 111"/>
              </a:gdLst>
              <a:ahLst/>
              <a:cxnLst>
                <a:cxn ang="0">
                  <a:pos x="T0" y="T1"/>
                </a:cxn>
                <a:cxn ang="0">
                  <a:pos x="T2" y="T3"/>
                </a:cxn>
                <a:cxn ang="0">
                  <a:pos x="T4" y="T5"/>
                </a:cxn>
                <a:cxn ang="0">
                  <a:pos x="T6" y="T7"/>
                </a:cxn>
              </a:cxnLst>
              <a:rect l="0" t="0" r="r" b="b"/>
              <a:pathLst>
                <a:path w="53" h="111">
                  <a:moveTo>
                    <a:pt x="0" y="104"/>
                  </a:moveTo>
                  <a:cubicBezTo>
                    <a:pt x="28" y="0"/>
                    <a:pt x="28" y="0"/>
                    <a:pt x="28" y="0"/>
                  </a:cubicBezTo>
                  <a:cubicBezTo>
                    <a:pt x="36" y="3"/>
                    <a:pt x="45" y="4"/>
                    <a:pt x="53" y="6"/>
                  </a:cubicBezTo>
                  <a:cubicBezTo>
                    <a:pt x="29" y="111"/>
                    <a:pt x="29" y="111"/>
                    <a:pt x="29" y="11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Freeform 202"/>
            <p:cNvSpPr>
              <a:spLocks/>
            </p:cNvSpPr>
            <p:nvPr userDrawn="1"/>
          </p:nvSpPr>
          <p:spPr bwMode="auto">
            <a:xfrm>
              <a:off x="180" y="301"/>
              <a:ext cx="10" cy="18"/>
            </a:xfrm>
            <a:custGeom>
              <a:avLst/>
              <a:gdLst>
                <a:gd name="T0" fmla="*/ 26 w 72"/>
                <a:gd name="T1" fmla="*/ 129 h 129"/>
                <a:gd name="T2" fmla="*/ 72 w 72"/>
                <a:gd name="T3" fmla="*/ 32 h 129"/>
                <a:gd name="T4" fmla="*/ 12 w 72"/>
                <a:gd name="T5" fmla="*/ 0 h 129"/>
                <a:gd name="T6" fmla="*/ 0 w 72"/>
                <a:gd name="T7" fmla="*/ 19 h 129"/>
                <a:gd name="T8" fmla="*/ 39 w 72"/>
                <a:gd name="T9" fmla="*/ 41 h 129"/>
                <a:gd name="T10" fmla="*/ 0 w 72"/>
                <a:gd name="T11" fmla="*/ 116 h 129"/>
              </a:gdLst>
              <a:ahLst/>
              <a:cxnLst>
                <a:cxn ang="0">
                  <a:pos x="T0" y="T1"/>
                </a:cxn>
                <a:cxn ang="0">
                  <a:pos x="T2" y="T3"/>
                </a:cxn>
                <a:cxn ang="0">
                  <a:pos x="T4" y="T5"/>
                </a:cxn>
                <a:cxn ang="0">
                  <a:pos x="T6" y="T7"/>
                </a:cxn>
                <a:cxn ang="0">
                  <a:pos x="T8" y="T9"/>
                </a:cxn>
                <a:cxn ang="0">
                  <a:pos x="T10" y="T11"/>
                </a:cxn>
              </a:cxnLst>
              <a:rect l="0" t="0" r="r" b="b"/>
              <a:pathLst>
                <a:path w="72" h="129">
                  <a:moveTo>
                    <a:pt x="26" y="129"/>
                  </a:moveTo>
                  <a:cubicBezTo>
                    <a:pt x="72" y="32"/>
                    <a:pt x="72" y="32"/>
                    <a:pt x="72" y="32"/>
                  </a:cubicBezTo>
                  <a:cubicBezTo>
                    <a:pt x="51" y="22"/>
                    <a:pt x="31" y="12"/>
                    <a:pt x="12" y="0"/>
                  </a:cubicBezTo>
                  <a:cubicBezTo>
                    <a:pt x="0" y="19"/>
                    <a:pt x="0" y="19"/>
                    <a:pt x="0" y="19"/>
                  </a:cubicBezTo>
                  <a:cubicBezTo>
                    <a:pt x="12" y="27"/>
                    <a:pt x="26" y="35"/>
                    <a:pt x="39" y="41"/>
                  </a:cubicBezTo>
                  <a:cubicBezTo>
                    <a:pt x="0" y="116"/>
                    <a:pt x="0" y="116"/>
                    <a:pt x="0" y="11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7" name="Freeform 203"/>
            <p:cNvSpPr>
              <a:spLocks/>
            </p:cNvSpPr>
            <p:nvPr userDrawn="1"/>
          </p:nvSpPr>
          <p:spPr bwMode="auto">
            <a:xfrm>
              <a:off x="180" y="301"/>
              <a:ext cx="10" cy="18"/>
            </a:xfrm>
            <a:custGeom>
              <a:avLst/>
              <a:gdLst>
                <a:gd name="T0" fmla="*/ 26 w 72"/>
                <a:gd name="T1" fmla="*/ 129 h 129"/>
                <a:gd name="T2" fmla="*/ 72 w 72"/>
                <a:gd name="T3" fmla="*/ 32 h 129"/>
                <a:gd name="T4" fmla="*/ 12 w 72"/>
                <a:gd name="T5" fmla="*/ 0 h 129"/>
                <a:gd name="T6" fmla="*/ 0 w 72"/>
                <a:gd name="T7" fmla="*/ 19 h 129"/>
                <a:gd name="T8" fmla="*/ 39 w 72"/>
                <a:gd name="T9" fmla="*/ 41 h 129"/>
                <a:gd name="T10" fmla="*/ 0 w 72"/>
                <a:gd name="T11" fmla="*/ 116 h 129"/>
              </a:gdLst>
              <a:ahLst/>
              <a:cxnLst>
                <a:cxn ang="0">
                  <a:pos x="T0" y="T1"/>
                </a:cxn>
                <a:cxn ang="0">
                  <a:pos x="T2" y="T3"/>
                </a:cxn>
                <a:cxn ang="0">
                  <a:pos x="T4" y="T5"/>
                </a:cxn>
                <a:cxn ang="0">
                  <a:pos x="T6" y="T7"/>
                </a:cxn>
                <a:cxn ang="0">
                  <a:pos x="T8" y="T9"/>
                </a:cxn>
                <a:cxn ang="0">
                  <a:pos x="T10" y="T11"/>
                </a:cxn>
              </a:cxnLst>
              <a:rect l="0" t="0" r="r" b="b"/>
              <a:pathLst>
                <a:path w="72" h="129">
                  <a:moveTo>
                    <a:pt x="26" y="129"/>
                  </a:moveTo>
                  <a:cubicBezTo>
                    <a:pt x="72" y="32"/>
                    <a:pt x="72" y="32"/>
                    <a:pt x="72" y="32"/>
                  </a:cubicBezTo>
                  <a:cubicBezTo>
                    <a:pt x="51" y="22"/>
                    <a:pt x="31" y="12"/>
                    <a:pt x="12" y="0"/>
                  </a:cubicBezTo>
                  <a:cubicBezTo>
                    <a:pt x="0" y="19"/>
                    <a:pt x="0" y="19"/>
                    <a:pt x="0" y="19"/>
                  </a:cubicBezTo>
                  <a:cubicBezTo>
                    <a:pt x="12" y="27"/>
                    <a:pt x="26" y="35"/>
                    <a:pt x="39" y="41"/>
                  </a:cubicBezTo>
                  <a:cubicBezTo>
                    <a:pt x="0" y="116"/>
                    <a:pt x="0" y="116"/>
                    <a:pt x="0" y="11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Freeform 204"/>
            <p:cNvSpPr>
              <a:spLocks/>
            </p:cNvSpPr>
            <p:nvPr userDrawn="1"/>
          </p:nvSpPr>
          <p:spPr bwMode="auto">
            <a:xfrm>
              <a:off x="159" y="288"/>
              <a:ext cx="13" cy="18"/>
            </a:xfrm>
            <a:custGeom>
              <a:avLst/>
              <a:gdLst>
                <a:gd name="T0" fmla="*/ 22 w 89"/>
                <a:gd name="T1" fmla="*/ 129 h 129"/>
                <a:gd name="T2" fmla="*/ 89 w 89"/>
                <a:gd name="T3" fmla="*/ 45 h 129"/>
                <a:gd name="T4" fmla="*/ 39 w 89"/>
                <a:gd name="T5" fmla="*/ 0 h 129"/>
                <a:gd name="T6" fmla="*/ 22 w 89"/>
                <a:gd name="T7" fmla="*/ 16 h 129"/>
                <a:gd name="T8" fmla="*/ 55 w 89"/>
                <a:gd name="T9" fmla="*/ 47 h 129"/>
                <a:gd name="T10" fmla="*/ 0 w 89"/>
                <a:gd name="T11" fmla="*/ 110 h 129"/>
              </a:gdLst>
              <a:ahLst/>
              <a:cxnLst>
                <a:cxn ang="0">
                  <a:pos x="T0" y="T1"/>
                </a:cxn>
                <a:cxn ang="0">
                  <a:pos x="T2" y="T3"/>
                </a:cxn>
                <a:cxn ang="0">
                  <a:pos x="T4" y="T5"/>
                </a:cxn>
                <a:cxn ang="0">
                  <a:pos x="T6" y="T7"/>
                </a:cxn>
                <a:cxn ang="0">
                  <a:pos x="T8" y="T9"/>
                </a:cxn>
                <a:cxn ang="0">
                  <a:pos x="T10" y="T11"/>
                </a:cxn>
              </a:cxnLst>
              <a:rect l="0" t="0" r="r" b="b"/>
              <a:pathLst>
                <a:path w="89" h="129">
                  <a:moveTo>
                    <a:pt x="22" y="129"/>
                  </a:moveTo>
                  <a:cubicBezTo>
                    <a:pt x="89" y="45"/>
                    <a:pt x="89" y="45"/>
                    <a:pt x="89" y="45"/>
                  </a:cubicBezTo>
                  <a:cubicBezTo>
                    <a:pt x="72" y="31"/>
                    <a:pt x="55" y="16"/>
                    <a:pt x="39" y="0"/>
                  </a:cubicBezTo>
                  <a:cubicBezTo>
                    <a:pt x="22" y="16"/>
                    <a:pt x="22" y="16"/>
                    <a:pt x="22" y="16"/>
                  </a:cubicBezTo>
                  <a:cubicBezTo>
                    <a:pt x="33" y="27"/>
                    <a:pt x="44" y="37"/>
                    <a:pt x="55" y="47"/>
                  </a:cubicBezTo>
                  <a:cubicBezTo>
                    <a:pt x="0" y="110"/>
                    <a:pt x="0" y="110"/>
                    <a:pt x="0" y="11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99" name="Freeform 205"/>
            <p:cNvSpPr>
              <a:spLocks/>
            </p:cNvSpPr>
            <p:nvPr userDrawn="1"/>
          </p:nvSpPr>
          <p:spPr bwMode="auto">
            <a:xfrm>
              <a:off x="159" y="288"/>
              <a:ext cx="13" cy="18"/>
            </a:xfrm>
            <a:custGeom>
              <a:avLst/>
              <a:gdLst>
                <a:gd name="T0" fmla="*/ 22 w 89"/>
                <a:gd name="T1" fmla="*/ 129 h 129"/>
                <a:gd name="T2" fmla="*/ 89 w 89"/>
                <a:gd name="T3" fmla="*/ 45 h 129"/>
                <a:gd name="T4" fmla="*/ 39 w 89"/>
                <a:gd name="T5" fmla="*/ 0 h 129"/>
                <a:gd name="T6" fmla="*/ 22 w 89"/>
                <a:gd name="T7" fmla="*/ 16 h 129"/>
                <a:gd name="T8" fmla="*/ 55 w 89"/>
                <a:gd name="T9" fmla="*/ 47 h 129"/>
                <a:gd name="T10" fmla="*/ 0 w 89"/>
                <a:gd name="T11" fmla="*/ 110 h 129"/>
              </a:gdLst>
              <a:ahLst/>
              <a:cxnLst>
                <a:cxn ang="0">
                  <a:pos x="T0" y="T1"/>
                </a:cxn>
                <a:cxn ang="0">
                  <a:pos x="T2" y="T3"/>
                </a:cxn>
                <a:cxn ang="0">
                  <a:pos x="T4" y="T5"/>
                </a:cxn>
                <a:cxn ang="0">
                  <a:pos x="T6" y="T7"/>
                </a:cxn>
                <a:cxn ang="0">
                  <a:pos x="T8" y="T9"/>
                </a:cxn>
                <a:cxn ang="0">
                  <a:pos x="T10" y="T11"/>
                </a:cxn>
              </a:cxnLst>
              <a:rect l="0" t="0" r="r" b="b"/>
              <a:pathLst>
                <a:path w="89" h="129">
                  <a:moveTo>
                    <a:pt x="22" y="129"/>
                  </a:moveTo>
                  <a:cubicBezTo>
                    <a:pt x="89" y="45"/>
                    <a:pt x="89" y="45"/>
                    <a:pt x="89" y="45"/>
                  </a:cubicBezTo>
                  <a:cubicBezTo>
                    <a:pt x="72" y="31"/>
                    <a:pt x="55" y="16"/>
                    <a:pt x="39" y="0"/>
                  </a:cubicBezTo>
                  <a:cubicBezTo>
                    <a:pt x="22" y="16"/>
                    <a:pt x="22" y="16"/>
                    <a:pt x="22" y="16"/>
                  </a:cubicBezTo>
                  <a:cubicBezTo>
                    <a:pt x="33" y="27"/>
                    <a:pt x="44" y="37"/>
                    <a:pt x="55" y="47"/>
                  </a:cubicBezTo>
                  <a:cubicBezTo>
                    <a:pt x="0" y="110"/>
                    <a:pt x="0" y="110"/>
                    <a:pt x="0" y="11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Freeform 206"/>
            <p:cNvSpPr>
              <a:spLocks/>
            </p:cNvSpPr>
            <p:nvPr userDrawn="1"/>
          </p:nvSpPr>
          <p:spPr bwMode="auto">
            <a:xfrm>
              <a:off x="138" y="274"/>
              <a:ext cx="18" cy="16"/>
            </a:xfrm>
            <a:custGeom>
              <a:avLst/>
              <a:gdLst>
                <a:gd name="T0" fmla="*/ 0 w 126"/>
                <a:gd name="T1" fmla="*/ 28 h 117"/>
                <a:gd name="T2" fmla="*/ 109 w 126"/>
                <a:gd name="T3" fmla="*/ 0 h 117"/>
                <a:gd name="T4" fmla="*/ 126 w 126"/>
                <a:gd name="T5" fmla="*/ 24 h 117"/>
                <a:gd name="T6" fmla="*/ 61 w 126"/>
                <a:gd name="T7" fmla="*/ 117 h 117"/>
                <a:gd name="T8" fmla="*/ 44 w 126"/>
                <a:gd name="T9" fmla="*/ 94 h 117"/>
                <a:gd name="T10" fmla="*/ 95 w 126"/>
                <a:gd name="T11" fmla="*/ 28 h 117"/>
                <a:gd name="T12" fmla="*/ 95 w 126"/>
                <a:gd name="T13" fmla="*/ 28 h 117"/>
                <a:gd name="T14" fmla="*/ 14 w 126"/>
                <a:gd name="T15" fmla="*/ 52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7">
                  <a:moveTo>
                    <a:pt x="0" y="28"/>
                  </a:moveTo>
                  <a:cubicBezTo>
                    <a:pt x="109" y="0"/>
                    <a:pt x="109" y="0"/>
                    <a:pt x="109" y="0"/>
                  </a:cubicBezTo>
                  <a:cubicBezTo>
                    <a:pt x="114" y="8"/>
                    <a:pt x="120" y="16"/>
                    <a:pt x="126" y="24"/>
                  </a:cubicBezTo>
                  <a:cubicBezTo>
                    <a:pt x="61" y="117"/>
                    <a:pt x="61" y="117"/>
                    <a:pt x="61" y="117"/>
                  </a:cubicBezTo>
                  <a:cubicBezTo>
                    <a:pt x="44" y="94"/>
                    <a:pt x="44" y="94"/>
                    <a:pt x="44" y="94"/>
                  </a:cubicBezTo>
                  <a:cubicBezTo>
                    <a:pt x="95" y="28"/>
                    <a:pt x="95" y="28"/>
                    <a:pt x="95" y="28"/>
                  </a:cubicBezTo>
                  <a:cubicBezTo>
                    <a:pt x="95" y="28"/>
                    <a:pt x="95" y="28"/>
                    <a:pt x="95" y="28"/>
                  </a:cubicBezTo>
                  <a:cubicBezTo>
                    <a:pt x="14" y="52"/>
                    <a:pt x="14" y="52"/>
                    <a:pt x="14" y="5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1" name="Freeform 207"/>
            <p:cNvSpPr>
              <a:spLocks/>
            </p:cNvSpPr>
            <p:nvPr userDrawn="1"/>
          </p:nvSpPr>
          <p:spPr bwMode="auto">
            <a:xfrm>
              <a:off x="138" y="274"/>
              <a:ext cx="18" cy="16"/>
            </a:xfrm>
            <a:custGeom>
              <a:avLst/>
              <a:gdLst>
                <a:gd name="T0" fmla="*/ 0 w 126"/>
                <a:gd name="T1" fmla="*/ 28 h 117"/>
                <a:gd name="T2" fmla="*/ 109 w 126"/>
                <a:gd name="T3" fmla="*/ 0 h 117"/>
                <a:gd name="T4" fmla="*/ 126 w 126"/>
                <a:gd name="T5" fmla="*/ 24 h 117"/>
                <a:gd name="T6" fmla="*/ 61 w 126"/>
                <a:gd name="T7" fmla="*/ 117 h 117"/>
                <a:gd name="T8" fmla="*/ 44 w 126"/>
                <a:gd name="T9" fmla="*/ 94 h 117"/>
                <a:gd name="T10" fmla="*/ 95 w 126"/>
                <a:gd name="T11" fmla="*/ 28 h 117"/>
                <a:gd name="T12" fmla="*/ 95 w 126"/>
                <a:gd name="T13" fmla="*/ 28 h 117"/>
                <a:gd name="T14" fmla="*/ 14 w 126"/>
                <a:gd name="T15" fmla="*/ 52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7">
                  <a:moveTo>
                    <a:pt x="0" y="28"/>
                  </a:moveTo>
                  <a:cubicBezTo>
                    <a:pt x="109" y="0"/>
                    <a:pt x="109" y="0"/>
                    <a:pt x="109" y="0"/>
                  </a:cubicBezTo>
                  <a:cubicBezTo>
                    <a:pt x="114" y="8"/>
                    <a:pt x="120" y="16"/>
                    <a:pt x="126" y="24"/>
                  </a:cubicBezTo>
                  <a:cubicBezTo>
                    <a:pt x="61" y="117"/>
                    <a:pt x="61" y="117"/>
                    <a:pt x="61" y="117"/>
                  </a:cubicBezTo>
                  <a:cubicBezTo>
                    <a:pt x="44" y="94"/>
                    <a:pt x="44" y="94"/>
                    <a:pt x="44" y="94"/>
                  </a:cubicBezTo>
                  <a:cubicBezTo>
                    <a:pt x="95" y="28"/>
                    <a:pt x="95" y="28"/>
                    <a:pt x="95" y="28"/>
                  </a:cubicBezTo>
                  <a:cubicBezTo>
                    <a:pt x="95" y="28"/>
                    <a:pt x="95" y="28"/>
                    <a:pt x="95" y="28"/>
                  </a:cubicBezTo>
                  <a:cubicBezTo>
                    <a:pt x="14" y="52"/>
                    <a:pt x="14" y="52"/>
                    <a:pt x="14" y="5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Freeform 208"/>
            <p:cNvSpPr>
              <a:spLocks/>
            </p:cNvSpPr>
            <p:nvPr userDrawn="1"/>
          </p:nvSpPr>
          <p:spPr bwMode="auto">
            <a:xfrm>
              <a:off x="130" y="252"/>
              <a:ext cx="17" cy="15"/>
            </a:xfrm>
            <a:custGeom>
              <a:avLst/>
              <a:gdLst>
                <a:gd name="T0" fmla="*/ 96 w 118"/>
                <a:gd name="T1" fmla="*/ 70 h 104"/>
                <a:gd name="T2" fmla="*/ 92 w 118"/>
                <a:gd name="T3" fmla="*/ 46 h 104"/>
                <a:gd name="T4" fmla="*/ 75 w 118"/>
                <a:gd name="T5" fmla="*/ 34 h 104"/>
                <a:gd name="T6" fmla="*/ 71 w 118"/>
                <a:gd name="T7" fmla="*/ 62 h 104"/>
                <a:gd name="T8" fmla="*/ 51 w 118"/>
                <a:gd name="T9" fmla="*/ 95 h 104"/>
                <a:gd name="T10" fmla="*/ 6 w 118"/>
                <a:gd name="T11" fmla="*/ 68 h 104"/>
                <a:gd name="T12" fmla="*/ 0 w 118"/>
                <a:gd name="T13" fmla="*/ 34 h 104"/>
                <a:gd name="T14" fmla="*/ 21 w 118"/>
                <a:gd name="T15" fmla="*/ 35 h 104"/>
                <a:gd name="T16" fmla="*/ 25 w 118"/>
                <a:gd name="T17" fmla="*/ 57 h 104"/>
                <a:gd name="T18" fmla="*/ 42 w 118"/>
                <a:gd name="T19" fmla="*/ 69 h 104"/>
                <a:gd name="T20" fmla="*/ 46 w 118"/>
                <a:gd name="T21" fmla="*/ 52 h 104"/>
                <a:gd name="T22" fmla="*/ 63 w 118"/>
                <a:gd name="T23" fmla="*/ 9 h 104"/>
                <a:gd name="T24" fmla="*/ 112 w 118"/>
                <a:gd name="T25" fmla="*/ 37 h 104"/>
                <a:gd name="T26" fmla="*/ 118 w 118"/>
                <a:gd name="T27" fmla="*/ 69 h 104"/>
                <a:gd name="T28" fmla="*/ 96 w 118"/>
                <a:gd name="T29"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04">
                  <a:moveTo>
                    <a:pt x="96" y="70"/>
                  </a:moveTo>
                  <a:cubicBezTo>
                    <a:pt x="96" y="64"/>
                    <a:pt x="95" y="53"/>
                    <a:pt x="92" y="46"/>
                  </a:cubicBezTo>
                  <a:cubicBezTo>
                    <a:pt x="89" y="38"/>
                    <a:pt x="84" y="31"/>
                    <a:pt x="75" y="34"/>
                  </a:cubicBezTo>
                  <a:cubicBezTo>
                    <a:pt x="66" y="37"/>
                    <a:pt x="70" y="49"/>
                    <a:pt x="71" y="62"/>
                  </a:cubicBezTo>
                  <a:cubicBezTo>
                    <a:pt x="72" y="75"/>
                    <a:pt x="70" y="88"/>
                    <a:pt x="51" y="95"/>
                  </a:cubicBezTo>
                  <a:cubicBezTo>
                    <a:pt x="30" y="104"/>
                    <a:pt x="13" y="86"/>
                    <a:pt x="6" y="68"/>
                  </a:cubicBezTo>
                  <a:cubicBezTo>
                    <a:pt x="1" y="57"/>
                    <a:pt x="0" y="46"/>
                    <a:pt x="0" y="34"/>
                  </a:cubicBezTo>
                  <a:cubicBezTo>
                    <a:pt x="21" y="35"/>
                    <a:pt x="21" y="35"/>
                    <a:pt x="21" y="35"/>
                  </a:cubicBezTo>
                  <a:cubicBezTo>
                    <a:pt x="21" y="42"/>
                    <a:pt x="23" y="52"/>
                    <a:pt x="25" y="57"/>
                  </a:cubicBezTo>
                  <a:cubicBezTo>
                    <a:pt x="29" y="69"/>
                    <a:pt x="35" y="72"/>
                    <a:pt x="42" y="69"/>
                  </a:cubicBezTo>
                  <a:cubicBezTo>
                    <a:pt x="45" y="68"/>
                    <a:pt x="48" y="64"/>
                    <a:pt x="46" y="52"/>
                  </a:cubicBezTo>
                  <a:cubicBezTo>
                    <a:pt x="42" y="25"/>
                    <a:pt x="49" y="14"/>
                    <a:pt x="63" y="9"/>
                  </a:cubicBezTo>
                  <a:cubicBezTo>
                    <a:pt x="87" y="0"/>
                    <a:pt x="103" y="15"/>
                    <a:pt x="112" y="37"/>
                  </a:cubicBezTo>
                  <a:cubicBezTo>
                    <a:pt x="116" y="47"/>
                    <a:pt x="117" y="59"/>
                    <a:pt x="118" y="69"/>
                  </a:cubicBezTo>
                  <a:lnTo>
                    <a:pt x="96" y="7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 name="Freeform 209"/>
            <p:cNvSpPr>
              <a:spLocks/>
            </p:cNvSpPr>
            <p:nvPr userDrawn="1"/>
          </p:nvSpPr>
          <p:spPr bwMode="auto">
            <a:xfrm>
              <a:off x="124" y="232"/>
              <a:ext cx="16" cy="12"/>
            </a:xfrm>
            <a:custGeom>
              <a:avLst/>
              <a:gdLst>
                <a:gd name="T0" fmla="*/ 0 w 112"/>
                <a:gd name="T1" fmla="*/ 1 h 85"/>
                <a:gd name="T2" fmla="*/ 26 w 112"/>
                <a:gd name="T3" fmla="*/ 0 h 85"/>
                <a:gd name="T4" fmla="*/ 29 w 112"/>
                <a:gd name="T5" fmla="*/ 26 h 85"/>
                <a:gd name="T6" fmla="*/ 109 w 112"/>
                <a:gd name="T7" fmla="*/ 18 h 85"/>
                <a:gd name="T8" fmla="*/ 112 w 112"/>
                <a:gd name="T9" fmla="*/ 43 h 85"/>
                <a:gd name="T10" fmla="*/ 32 w 112"/>
                <a:gd name="T11" fmla="*/ 54 h 85"/>
                <a:gd name="T12" fmla="*/ 36 w 112"/>
                <a:gd name="T13" fmla="*/ 80 h 85"/>
                <a:gd name="T14" fmla="*/ 10 w 112"/>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5">
                  <a:moveTo>
                    <a:pt x="0" y="1"/>
                  </a:moveTo>
                  <a:cubicBezTo>
                    <a:pt x="26" y="0"/>
                    <a:pt x="26" y="0"/>
                    <a:pt x="26" y="0"/>
                  </a:cubicBezTo>
                  <a:cubicBezTo>
                    <a:pt x="27" y="9"/>
                    <a:pt x="28" y="18"/>
                    <a:pt x="29" y="26"/>
                  </a:cubicBezTo>
                  <a:cubicBezTo>
                    <a:pt x="109" y="18"/>
                    <a:pt x="109" y="18"/>
                    <a:pt x="109" y="18"/>
                  </a:cubicBezTo>
                  <a:cubicBezTo>
                    <a:pt x="109" y="26"/>
                    <a:pt x="111" y="35"/>
                    <a:pt x="112" y="43"/>
                  </a:cubicBezTo>
                  <a:cubicBezTo>
                    <a:pt x="32" y="54"/>
                    <a:pt x="32" y="54"/>
                    <a:pt x="32" y="54"/>
                  </a:cubicBezTo>
                  <a:cubicBezTo>
                    <a:pt x="33" y="63"/>
                    <a:pt x="35" y="71"/>
                    <a:pt x="36" y="80"/>
                  </a:cubicBezTo>
                  <a:cubicBezTo>
                    <a:pt x="10" y="85"/>
                    <a:pt x="10" y="85"/>
                    <a:pt x="10"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4" name="Freeform 210"/>
            <p:cNvSpPr>
              <a:spLocks/>
            </p:cNvSpPr>
            <p:nvPr userDrawn="1"/>
          </p:nvSpPr>
          <p:spPr bwMode="auto">
            <a:xfrm>
              <a:off x="124" y="232"/>
              <a:ext cx="16" cy="12"/>
            </a:xfrm>
            <a:custGeom>
              <a:avLst/>
              <a:gdLst>
                <a:gd name="T0" fmla="*/ 0 w 112"/>
                <a:gd name="T1" fmla="*/ 1 h 85"/>
                <a:gd name="T2" fmla="*/ 26 w 112"/>
                <a:gd name="T3" fmla="*/ 0 h 85"/>
                <a:gd name="T4" fmla="*/ 29 w 112"/>
                <a:gd name="T5" fmla="*/ 26 h 85"/>
                <a:gd name="T6" fmla="*/ 109 w 112"/>
                <a:gd name="T7" fmla="*/ 18 h 85"/>
                <a:gd name="T8" fmla="*/ 112 w 112"/>
                <a:gd name="T9" fmla="*/ 43 h 85"/>
                <a:gd name="T10" fmla="*/ 32 w 112"/>
                <a:gd name="T11" fmla="*/ 54 h 85"/>
                <a:gd name="T12" fmla="*/ 36 w 112"/>
                <a:gd name="T13" fmla="*/ 80 h 85"/>
                <a:gd name="T14" fmla="*/ 10 w 112"/>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5">
                  <a:moveTo>
                    <a:pt x="0" y="1"/>
                  </a:moveTo>
                  <a:cubicBezTo>
                    <a:pt x="26" y="0"/>
                    <a:pt x="26" y="0"/>
                    <a:pt x="26" y="0"/>
                  </a:cubicBezTo>
                  <a:cubicBezTo>
                    <a:pt x="27" y="9"/>
                    <a:pt x="28" y="18"/>
                    <a:pt x="29" y="26"/>
                  </a:cubicBezTo>
                  <a:cubicBezTo>
                    <a:pt x="109" y="18"/>
                    <a:pt x="109" y="18"/>
                    <a:pt x="109" y="18"/>
                  </a:cubicBezTo>
                  <a:cubicBezTo>
                    <a:pt x="109" y="26"/>
                    <a:pt x="111" y="35"/>
                    <a:pt x="112" y="43"/>
                  </a:cubicBezTo>
                  <a:cubicBezTo>
                    <a:pt x="32" y="54"/>
                    <a:pt x="32" y="54"/>
                    <a:pt x="32" y="54"/>
                  </a:cubicBezTo>
                  <a:cubicBezTo>
                    <a:pt x="33" y="63"/>
                    <a:pt x="35" y="71"/>
                    <a:pt x="36" y="80"/>
                  </a:cubicBezTo>
                  <a:cubicBezTo>
                    <a:pt x="10" y="85"/>
                    <a:pt x="10" y="85"/>
                    <a:pt x="10"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Freeform 211"/>
            <p:cNvSpPr>
              <a:spLocks/>
            </p:cNvSpPr>
            <p:nvPr userDrawn="1"/>
          </p:nvSpPr>
          <p:spPr bwMode="auto">
            <a:xfrm>
              <a:off x="125" y="208"/>
              <a:ext cx="16" cy="12"/>
            </a:xfrm>
            <a:custGeom>
              <a:avLst/>
              <a:gdLst>
                <a:gd name="T0" fmla="*/ 115 w 115"/>
                <a:gd name="T1" fmla="*/ 3 h 87"/>
                <a:gd name="T2" fmla="*/ 109 w 115"/>
                <a:gd name="T3" fmla="*/ 31 h 87"/>
                <a:gd name="T4" fmla="*/ 85 w 115"/>
                <a:gd name="T5" fmla="*/ 38 h 87"/>
                <a:gd name="T6" fmla="*/ 66 w 115"/>
                <a:gd name="T7" fmla="*/ 54 h 87"/>
                <a:gd name="T8" fmla="*/ 65 w 115"/>
                <a:gd name="T9" fmla="*/ 58 h 87"/>
                <a:gd name="T10" fmla="*/ 106 w 115"/>
                <a:gd name="T11" fmla="*/ 62 h 87"/>
                <a:gd name="T12" fmla="*/ 104 w 115"/>
                <a:gd name="T13" fmla="*/ 87 h 87"/>
                <a:gd name="T14" fmla="*/ 0 w 115"/>
                <a:gd name="T15" fmla="*/ 81 h 87"/>
                <a:gd name="T16" fmla="*/ 4 w 115"/>
                <a:gd name="T17" fmla="*/ 37 h 87"/>
                <a:gd name="T18" fmla="*/ 36 w 115"/>
                <a:gd name="T19" fmla="*/ 1 h 87"/>
                <a:gd name="T20" fmla="*/ 61 w 115"/>
                <a:gd name="T21" fmla="*/ 29 h 87"/>
                <a:gd name="T22" fmla="*/ 62 w 115"/>
                <a:gd name="T23" fmla="*/ 29 h 87"/>
                <a:gd name="T24" fmla="*/ 76 w 115"/>
                <a:gd name="T25" fmla="*/ 19 h 87"/>
                <a:gd name="T26" fmla="*/ 115 w 115"/>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87">
                  <a:moveTo>
                    <a:pt x="115" y="3"/>
                  </a:moveTo>
                  <a:cubicBezTo>
                    <a:pt x="112" y="13"/>
                    <a:pt x="111" y="22"/>
                    <a:pt x="109" y="31"/>
                  </a:cubicBezTo>
                  <a:cubicBezTo>
                    <a:pt x="109" y="31"/>
                    <a:pt x="93" y="36"/>
                    <a:pt x="85" y="38"/>
                  </a:cubicBezTo>
                  <a:cubicBezTo>
                    <a:pt x="76" y="42"/>
                    <a:pt x="67" y="47"/>
                    <a:pt x="66" y="54"/>
                  </a:cubicBezTo>
                  <a:cubicBezTo>
                    <a:pt x="66" y="56"/>
                    <a:pt x="66" y="58"/>
                    <a:pt x="65" y="58"/>
                  </a:cubicBezTo>
                  <a:cubicBezTo>
                    <a:pt x="106" y="62"/>
                    <a:pt x="106" y="62"/>
                    <a:pt x="106" y="62"/>
                  </a:cubicBezTo>
                  <a:cubicBezTo>
                    <a:pt x="105" y="71"/>
                    <a:pt x="104" y="79"/>
                    <a:pt x="104" y="87"/>
                  </a:cubicBezTo>
                  <a:cubicBezTo>
                    <a:pt x="0" y="81"/>
                    <a:pt x="0" y="81"/>
                    <a:pt x="0" y="81"/>
                  </a:cubicBezTo>
                  <a:cubicBezTo>
                    <a:pt x="1" y="67"/>
                    <a:pt x="3" y="52"/>
                    <a:pt x="4" y="37"/>
                  </a:cubicBezTo>
                  <a:cubicBezTo>
                    <a:pt x="7" y="17"/>
                    <a:pt x="17" y="0"/>
                    <a:pt x="36" y="1"/>
                  </a:cubicBezTo>
                  <a:cubicBezTo>
                    <a:pt x="51" y="2"/>
                    <a:pt x="61" y="13"/>
                    <a:pt x="61" y="29"/>
                  </a:cubicBezTo>
                  <a:cubicBezTo>
                    <a:pt x="62" y="29"/>
                    <a:pt x="62" y="29"/>
                    <a:pt x="62" y="29"/>
                  </a:cubicBezTo>
                  <a:cubicBezTo>
                    <a:pt x="66" y="24"/>
                    <a:pt x="70" y="23"/>
                    <a:pt x="76" y="19"/>
                  </a:cubicBezTo>
                  <a:cubicBezTo>
                    <a:pt x="86" y="13"/>
                    <a:pt x="115" y="3"/>
                    <a:pt x="115" y="3"/>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6" name="Freeform 212"/>
            <p:cNvSpPr>
              <a:spLocks/>
            </p:cNvSpPr>
            <p:nvPr userDrawn="1"/>
          </p:nvSpPr>
          <p:spPr bwMode="auto">
            <a:xfrm>
              <a:off x="130" y="187"/>
              <a:ext cx="18" cy="15"/>
            </a:xfrm>
            <a:custGeom>
              <a:avLst/>
              <a:gdLst>
                <a:gd name="T0" fmla="*/ 10 w 126"/>
                <a:gd name="T1" fmla="*/ 0 h 104"/>
                <a:gd name="T2" fmla="*/ 126 w 126"/>
                <a:gd name="T3" fmla="*/ 3 h 104"/>
                <a:gd name="T4" fmla="*/ 114 w 126"/>
                <a:gd name="T5" fmla="*/ 29 h 104"/>
                <a:gd name="T6" fmla="*/ 90 w 126"/>
                <a:gd name="T7" fmla="*/ 28 h 104"/>
                <a:gd name="T8" fmla="*/ 77 w 126"/>
                <a:gd name="T9" fmla="*/ 62 h 104"/>
                <a:gd name="T10" fmla="*/ 96 w 126"/>
                <a:gd name="T11" fmla="*/ 77 h 104"/>
                <a:gd name="T12" fmla="*/ 88 w 126"/>
                <a:gd name="T13" fmla="*/ 104 h 104"/>
                <a:gd name="T14" fmla="*/ 0 w 126"/>
                <a:gd name="T15" fmla="*/ 2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4">
                  <a:moveTo>
                    <a:pt x="10" y="0"/>
                  </a:moveTo>
                  <a:cubicBezTo>
                    <a:pt x="126" y="3"/>
                    <a:pt x="126" y="3"/>
                    <a:pt x="126" y="3"/>
                  </a:cubicBezTo>
                  <a:cubicBezTo>
                    <a:pt x="122" y="11"/>
                    <a:pt x="118" y="20"/>
                    <a:pt x="114" y="29"/>
                  </a:cubicBezTo>
                  <a:cubicBezTo>
                    <a:pt x="90" y="28"/>
                    <a:pt x="90" y="28"/>
                    <a:pt x="90" y="28"/>
                  </a:cubicBezTo>
                  <a:cubicBezTo>
                    <a:pt x="85" y="39"/>
                    <a:pt x="81" y="50"/>
                    <a:pt x="77" y="62"/>
                  </a:cubicBezTo>
                  <a:cubicBezTo>
                    <a:pt x="96" y="77"/>
                    <a:pt x="96" y="77"/>
                    <a:pt x="96" y="77"/>
                  </a:cubicBezTo>
                  <a:cubicBezTo>
                    <a:pt x="93" y="86"/>
                    <a:pt x="90" y="95"/>
                    <a:pt x="88" y="104"/>
                  </a:cubicBezTo>
                  <a:cubicBezTo>
                    <a:pt x="0" y="26"/>
                    <a:pt x="0" y="26"/>
                    <a:pt x="0"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 name="Freeform 213"/>
            <p:cNvSpPr>
              <a:spLocks/>
            </p:cNvSpPr>
            <p:nvPr userDrawn="1"/>
          </p:nvSpPr>
          <p:spPr bwMode="auto">
            <a:xfrm>
              <a:off x="130" y="187"/>
              <a:ext cx="18" cy="15"/>
            </a:xfrm>
            <a:custGeom>
              <a:avLst/>
              <a:gdLst>
                <a:gd name="T0" fmla="*/ 10 w 126"/>
                <a:gd name="T1" fmla="*/ 0 h 104"/>
                <a:gd name="T2" fmla="*/ 126 w 126"/>
                <a:gd name="T3" fmla="*/ 3 h 104"/>
                <a:gd name="T4" fmla="*/ 114 w 126"/>
                <a:gd name="T5" fmla="*/ 29 h 104"/>
                <a:gd name="T6" fmla="*/ 90 w 126"/>
                <a:gd name="T7" fmla="*/ 28 h 104"/>
                <a:gd name="T8" fmla="*/ 77 w 126"/>
                <a:gd name="T9" fmla="*/ 62 h 104"/>
                <a:gd name="T10" fmla="*/ 96 w 126"/>
                <a:gd name="T11" fmla="*/ 77 h 104"/>
                <a:gd name="T12" fmla="*/ 88 w 126"/>
                <a:gd name="T13" fmla="*/ 104 h 104"/>
                <a:gd name="T14" fmla="*/ 0 w 126"/>
                <a:gd name="T15" fmla="*/ 2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4">
                  <a:moveTo>
                    <a:pt x="10" y="0"/>
                  </a:moveTo>
                  <a:cubicBezTo>
                    <a:pt x="126" y="3"/>
                    <a:pt x="126" y="3"/>
                    <a:pt x="126" y="3"/>
                  </a:cubicBezTo>
                  <a:cubicBezTo>
                    <a:pt x="122" y="11"/>
                    <a:pt x="118" y="20"/>
                    <a:pt x="114" y="29"/>
                  </a:cubicBezTo>
                  <a:cubicBezTo>
                    <a:pt x="90" y="28"/>
                    <a:pt x="90" y="28"/>
                    <a:pt x="90" y="28"/>
                  </a:cubicBezTo>
                  <a:cubicBezTo>
                    <a:pt x="85" y="39"/>
                    <a:pt x="81" y="50"/>
                    <a:pt x="77" y="62"/>
                  </a:cubicBezTo>
                  <a:cubicBezTo>
                    <a:pt x="96" y="77"/>
                    <a:pt x="96" y="77"/>
                    <a:pt x="96" y="77"/>
                  </a:cubicBezTo>
                  <a:cubicBezTo>
                    <a:pt x="93" y="86"/>
                    <a:pt x="90" y="95"/>
                    <a:pt x="88" y="104"/>
                  </a:cubicBezTo>
                  <a:cubicBezTo>
                    <a:pt x="0" y="26"/>
                    <a:pt x="0" y="26"/>
                    <a:pt x="0"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Freeform 214"/>
            <p:cNvSpPr>
              <a:spLocks/>
            </p:cNvSpPr>
            <p:nvPr userDrawn="1"/>
          </p:nvSpPr>
          <p:spPr bwMode="auto">
            <a:xfrm>
              <a:off x="153" y="144"/>
              <a:ext cx="20" cy="20"/>
            </a:xfrm>
            <a:custGeom>
              <a:avLst/>
              <a:gdLst>
                <a:gd name="T0" fmla="*/ 24 w 143"/>
                <a:gd name="T1" fmla="*/ 46 h 144"/>
                <a:gd name="T2" fmla="*/ 103 w 143"/>
                <a:gd name="T3" fmla="*/ 73 h 144"/>
                <a:gd name="T4" fmla="*/ 57 w 143"/>
                <a:gd name="T5" fmla="*/ 17 h 144"/>
                <a:gd name="T6" fmla="*/ 79 w 143"/>
                <a:gd name="T7" fmla="*/ 0 h 144"/>
                <a:gd name="T8" fmla="*/ 143 w 143"/>
                <a:gd name="T9" fmla="*/ 86 h 144"/>
                <a:gd name="T10" fmla="*/ 121 w 143"/>
                <a:gd name="T11" fmla="*/ 104 h 144"/>
                <a:gd name="T12" fmla="*/ 45 w 143"/>
                <a:gd name="T13" fmla="*/ 79 h 144"/>
                <a:gd name="T14" fmla="*/ 93 w 143"/>
                <a:gd name="T15" fmla="*/ 129 h 144"/>
                <a:gd name="T16" fmla="*/ 77 w 143"/>
                <a:gd name="T17" fmla="*/ 144 h 144"/>
                <a:gd name="T18" fmla="*/ 0 w 143"/>
                <a:gd name="T19" fmla="*/ 7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4">
                  <a:moveTo>
                    <a:pt x="24" y="46"/>
                  </a:moveTo>
                  <a:cubicBezTo>
                    <a:pt x="103" y="73"/>
                    <a:pt x="103" y="73"/>
                    <a:pt x="103" y="73"/>
                  </a:cubicBezTo>
                  <a:cubicBezTo>
                    <a:pt x="57" y="17"/>
                    <a:pt x="57" y="17"/>
                    <a:pt x="57" y="17"/>
                  </a:cubicBezTo>
                  <a:cubicBezTo>
                    <a:pt x="79" y="0"/>
                    <a:pt x="79" y="0"/>
                    <a:pt x="79" y="0"/>
                  </a:cubicBezTo>
                  <a:cubicBezTo>
                    <a:pt x="143" y="86"/>
                    <a:pt x="143" y="86"/>
                    <a:pt x="143" y="86"/>
                  </a:cubicBezTo>
                  <a:cubicBezTo>
                    <a:pt x="135" y="92"/>
                    <a:pt x="128" y="98"/>
                    <a:pt x="121" y="104"/>
                  </a:cubicBezTo>
                  <a:cubicBezTo>
                    <a:pt x="45" y="79"/>
                    <a:pt x="45" y="79"/>
                    <a:pt x="45" y="79"/>
                  </a:cubicBezTo>
                  <a:cubicBezTo>
                    <a:pt x="93" y="129"/>
                    <a:pt x="93" y="129"/>
                    <a:pt x="93" y="129"/>
                  </a:cubicBezTo>
                  <a:cubicBezTo>
                    <a:pt x="88" y="134"/>
                    <a:pt x="82" y="139"/>
                    <a:pt x="77" y="144"/>
                  </a:cubicBezTo>
                  <a:cubicBezTo>
                    <a:pt x="0" y="70"/>
                    <a:pt x="0" y="70"/>
                    <a:pt x="0" y="7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9" name="Freeform 215"/>
            <p:cNvSpPr>
              <a:spLocks/>
            </p:cNvSpPr>
            <p:nvPr userDrawn="1"/>
          </p:nvSpPr>
          <p:spPr bwMode="auto">
            <a:xfrm>
              <a:off x="153" y="144"/>
              <a:ext cx="20" cy="20"/>
            </a:xfrm>
            <a:custGeom>
              <a:avLst/>
              <a:gdLst>
                <a:gd name="T0" fmla="*/ 24 w 143"/>
                <a:gd name="T1" fmla="*/ 46 h 144"/>
                <a:gd name="T2" fmla="*/ 103 w 143"/>
                <a:gd name="T3" fmla="*/ 73 h 144"/>
                <a:gd name="T4" fmla="*/ 57 w 143"/>
                <a:gd name="T5" fmla="*/ 17 h 144"/>
                <a:gd name="T6" fmla="*/ 79 w 143"/>
                <a:gd name="T7" fmla="*/ 0 h 144"/>
                <a:gd name="T8" fmla="*/ 143 w 143"/>
                <a:gd name="T9" fmla="*/ 86 h 144"/>
                <a:gd name="T10" fmla="*/ 121 w 143"/>
                <a:gd name="T11" fmla="*/ 104 h 144"/>
                <a:gd name="T12" fmla="*/ 45 w 143"/>
                <a:gd name="T13" fmla="*/ 79 h 144"/>
                <a:gd name="T14" fmla="*/ 93 w 143"/>
                <a:gd name="T15" fmla="*/ 129 h 144"/>
                <a:gd name="T16" fmla="*/ 77 w 143"/>
                <a:gd name="T17" fmla="*/ 144 h 144"/>
                <a:gd name="T18" fmla="*/ 0 w 143"/>
                <a:gd name="T19" fmla="*/ 7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4">
                  <a:moveTo>
                    <a:pt x="24" y="46"/>
                  </a:moveTo>
                  <a:cubicBezTo>
                    <a:pt x="103" y="73"/>
                    <a:pt x="103" y="73"/>
                    <a:pt x="103" y="73"/>
                  </a:cubicBezTo>
                  <a:cubicBezTo>
                    <a:pt x="57" y="17"/>
                    <a:pt x="57" y="17"/>
                    <a:pt x="57" y="17"/>
                  </a:cubicBezTo>
                  <a:cubicBezTo>
                    <a:pt x="79" y="0"/>
                    <a:pt x="79" y="0"/>
                    <a:pt x="79" y="0"/>
                  </a:cubicBezTo>
                  <a:cubicBezTo>
                    <a:pt x="143" y="86"/>
                    <a:pt x="143" y="86"/>
                    <a:pt x="143" y="86"/>
                  </a:cubicBezTo>
                  <a:cubicBezTo>
                    <a:pt x="135" y="92"/>
                    <a:pt x="128" y="98"/>
                    <a:pt x="121" y="104"/>
                  </a:cubicBezTo>
                  <a:cubicBezTo>
                    <a:pt x="45" y="79"/>
                    <a:pt x="45" y="79"/>
                    <a:pt x="45" y="79"/>
                  </a:cubicBezTo>
                  <a:cubicBezTo>
                    <a:pt x="93" y="129"/>
                    <a:pt x="93" y="129"/>
                    <a:pt x="93" y="129"/>
                  </a:cubicBezTo>
                  <a:cubicBezTo>
                    <a:pt x="88" y="134"/>
                    <a:pt x="82" y="139"/>
                    <a:pt x="77" y="144"/>
                  </a:cubicBezTo>
                  <a:cubicBezTo>
                    <a:pt x="0" y="70"/>
                    <a:pt x="0" y="70"/>
                    <a:pt x="0" y="7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Freeform 216"/>
            <p:cNvSpPr>
              <a:spLocks noEditPoints="1"/>
            </p:cNvSpPr>
            <p:nvPr userDrawn="1"/>
          </p:nvSpPr>
          <p:spPr bwMode="auto">
            <a:xfrm>
              <a:off x="174" y="133"/>
              <a:ext cx="18" cy="18"/>
            </a:xfrm>
            <a:custGeom>
              <a:avLst/>
              <a:gdLst>
                <a:gd name="T0" fmla="*/ 39 w 128"/>
                <a:gd name="T1" fmla="*/ 16 h 130"/>
                <a:gd name="T2" fmla="*/ 114 w 128"/>
                <a:gd name="T3" fmla="*/ 39 h 130"/>
                <a:gd name="T4" fmla="*/ 90 w 128"/>
                <a:gd name="T5" fmla="*/ 114 h 130"/>
                <a:gd name="T6" fmla="*/ 15 w 128"/>
                <a:gd name="T7" fmla="*/ 91 h 130"/>
                <a:gd name="T8" fmla="*/ 39 w 128"/>
                <a:gd name="T9" fmla="*/ 16 h 130"/>
                <a:gd name="T10" fmla="*/ 80 w 128"/>
                <a:gd name="T11" fmla="*/ 95 h 130"/>
                <a:gd name="T12" fmla="*/ 89 w 128"/>
                <a:gd name="T13" fmla="*/ 52 h 130"/>
                <a:gd name="T14" fmla="*/ 49 w 128"/>
                <a:gd name="T15" fmla="*/ 35 h 130"/>
                <a:gd name="T16" fmla="*/ 39 w 128"/>
                <a:gd name="T17" fmla="*/ 78 h 130"/>
                <a:gd name="T18" fmla="*/ 80 w 128"/>
                <a:gd name="T19" fmla="*/ 9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0">
                  <a:moveTo>
                    <a:pt x="39" y="16"/>
                  </a:moveTo>
                  <a:cubicBezTo>
                    <a:pt x="70" y="0"/>
                    <a:pt x="100" y="12"/>
                    <a:pt x="114" y="39"/>
                  </a:cubicBezTo>
                  <a:cubicBezTo>
                    <a:pt x="128" y="66"/>
                    <a:pt x="121" y="97"/>
                    <a:pt x="90" y="114"/>
                  </a:cubicBezTo>
                  <a:cubicBezTo>
                    <a:pt x="58" y="130"/>
                    <a:pt x="29" y="118"/>
                    <a:pt x="15" y="91"/>
                  </a:cubicBezTo>
                  <a:cubicBezTo>
                    <a:pt x="0" y="64"/>
                    <a:pt x="7" y="33"/>
                    <a:pt x="39" y="16"/>
                  </a:cubicBezTo>
                  <a:close/>
                  <a:moveTo>
                    <a:pt x="80" y="95"/>
                  </a:moveTo>
                  <a:cubicBezTo>
                    <a:pt x="94" y="87"/>
                    <a:pt x="100" y="72"/>
                    <a:pt x="89" y="52"/>
                  </a:cubicBezTo>
                  <a:cubicBezTo>
                    <a:pt x="79" y="32"/>
                    <a:pt x="62" y="28"/>
                    <a:pt x="49" y="35"/>
                  </a:cubicBezTo>
                  <a:cubicBezTo>
                    <a:pt x="35" y="43"/>
                    <a:pt x="29" y="58"/>
                    <a:pt x="39" y="78"/>
                  </a:cubicBezTo>
                  <a:cubicBezTo>
                    <a:pt x="50" y="98"/>
                    <a:pt x="66" y="102"/>
                    <a:pt x="80" y="9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1" name="Freeform 217"/>
            <p:cNvSpPr>
              <a:spLocks/>
            </p:cNvSpPr>
            <p:nvPr userDrawn="1"/>
          </p:nvSpPr>
          <p:spPr bwMode="auto">
            <a:xfrm>
              <a:off x="197" y="126"/>
              <a:ext cx="14" cy="16"/>
            </a:xfrm>
            <a:custGeom>
              <a:avLst/>
              <a:gdLst>
                <a:gd name="T0" fmla="*/ 25 w 97"/>
                <a:gd name="T1" fmla="*/ 93 h 115"/>
                <a:gd name="T2" fmla="*/ 50 w 97"/>
                <a:gd name="T3" fmla="*/ 92 h 115"/>
                <a:gd name="T4" fmla="*/ 64 w 97"/>
                <a:gd name="T5" fmla="*/ 76 h 115"/>
                <a:gd name="T6" fmla="*/ 37 w 97"/>
                <a:gd name="T7" fmla="*/ 69 h 115"/>
                <a:gd name="T8" fmla="*/ 6 w 97"/>
                <a:gd name="T9" fmla="*/ 45 h 115"/>
                <a:gd name="T10" fmla="*/ 39 w 97"/>
                <a:gd name="T11" fmla="*/ 3 h 115"/>
                <a:gd name="T12" fmla="*/ 73 w 97"/>
                <a:gd name="T13" fmla="*/ 2 h 115"/>
                <a:gd name="T14" fmla="*/ 70 w 97"/>
                <a:gd name="T15" fmla="*/ 22 h 115"/>
                <a:gd name="T16" fmla="*/ 47 w 97"/>
                <a:gd name="T17" fmla="*/ 23 h 115"/>
                <a:gd name="T18" fmla="*/ 33 w 97"/>
                <a:gd name="T19" fmla="*/ 39 h 115"/>
                <a:gd name="T20" fmla="*/ 50 w 97"/>
                <a:gd name="T21" fmla="*/ 45 h 115"/>
                <a:gd name="T22" fmla="*/ 90 w 97"/>
                <a:gd name="T23" fmla="*/ 67 h 115"/>
                <a:gd name="T24" fmla="*/ 57 w 97"/>
                <a:gd name="T25" fmla="*/ 112 h 115"/>
                <a:gd name="T26" fmla="*/ 24 w 97"/>
                <a:gd name="T27" fmla="*/ 114 h 115"/>
                <a:gd name="T28" fmla="*/ 25 w 97"/>
                <a:gd name="T29" fmla="*/ 9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15">
                  <a:moveTo>
                    <a:pt x="25" y="93"/>
                  </a:moveTo>
                  <a:cubicBezTo>
                    <a:pt x="32" y="93"/>
                    <a:pt x="43" y="93"/>
                    <a:pt x="50" y="92"/>
                  </a:cubicBezTo>
                  <a:cubicBezTo>
                    <a:pt x="58" y="90"/>
                    <a:pt x="66" y="86"/>
                    <a:pt x="64" y="76"/>
                  </a:cubicBezTo>
                  <a:cubicBezTo>
                    <a:pt x="62" y="67"/>
                    <a:pt x="49" y="69"/>
                    <a:pt x="37" y="69"/>
                  </a:cubicBezTo>
                  <a:cubicBezTo>
                    <a:pt x="24" y="68"/>
                    <a:pt x="11" y="65"/>
                    <a:pt x="6" y="45"/>
                  </a:cubicBezTo>
                  <a:cubicBezTo>
                    <a:pt x="0" y="23"/>
                    <a:pt x="20" y="8"/>
                    <a:pt x="39" y="3"/>
                  </a:cubicBezTo>
                  <a:cubicBezTo>
                    <a:pt x="50" y="0"/>
                    <a:pt x="61" y="0"/>
                    <a:pt x="73" y="2"/>
                  </a:cubicBezTo>
                  <a:cubicBezTo>
                    <a:pt x="70" y="22"/>
                    <a:pt x="70" y="22"/>
                    <a:pt x="70" y="22"/>
                  </a:cubicBezTo>
                  <a:cubicBezTo>
                    <a:pt x="62" y="22"/>
                    <a:pt x="53" y="22"/>
                    <a:pt x="47" y="23"/>
                  </a:cubicBezTo>
                  <a:cubicBezTo>
                    <a:pt x="35" y="26"/>
                    <a:pt x="31" y="32"/>
                    <a:pt x="33" y="39"/>
                  </a:cubicBezTo>
                  <a:cubicBezTo>
                    <a:pt x="34" y="43"/>
                    <a:pt x="38" y="45"/>
                    <a:pt x="50" y="45"/>
                  </a:cubicBezTo>
                  <a:cubicBezTo>
                    <a:pt x="77" y="44"/>
                    <a:pt x="87" y="53"/>
                    <a:pt x="90" y="67"/>
                  </a:cubicBezTo>
                  <a:cubicBezTo>
                    <a:pt x="97" y="92"/>
                    <a:pt x="79" y="107"/>
                    <a:pt x="57" y="112"/>
                  </a:cubicBezTo>
                  <a:cubicBezTo>
                    <a:pt x="46" y="115"/>
                    <a:pt x="34" y="115"/>
                    <a:pt x="24" y="114"/>
                  </a:cubicBezTo>
                  <a:lnTo>
                    <a:pt x="25" y="9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2" name="Freeform 218"/>
            <p:cNvSpPr>
              <a:spLocks noEditPoints="1"/>
            </p:cNvSpPr>
            <p:nvPr userDrawn="1"/>
          </p:nvSpPr>
          <p:spPr bwMode="auto">
            <a:xfrm>
              <a:off x="125" y="124"/>
              <a:ext cx="204" cy="204"/>
            </a:xfrm>
            <a:custGeom>
              <a:avLst/>
              <a:gdLst>
                <a:gd name="T0" fmla="*/ 825 w 1452"/>
                <a:gd name="T1" fmla="*/ 1446 h 1453"/>
                <a:gd name="T2" fmla="*/ 973 w 1452"/>
                <a:gd name="T3" fmla="*/ 1410 h 1453"/>
                <a:gd name="T4" fmla="*/ 18 w 1452"/>
                <a:gd name="T5" fmla="*/ 889 h 1453"/>
                <a:gd name="T6" fmla="*/ 0 w 1452"/>
                <a:gd name="T7" fmla="*/ 738 h 1453"/>
                <a:gd name="T8" fmla="*/ 323 w 1452"/>
                <a:gd name="T9" fmla="*/ 122 h 1453"/>
                <a:gd name="T10" fmla="*/ 591 w 1452"/>
                <a:gd name="T11" fmla="*/ 469 h 1453"/>
                <a:gd name="T12" fmla="*/ 23 w 1452"/>
                <a:gd name="T13" fmla="*/ 541 h 1453"/>
                <a:gd name="T14" fmla="*/ 454 w 1452"/>
                <a:gd name="T15" fmla="*/ 623 h 1453"/>
                <a:gd name="T16" fmla="*/ 479 w 1452"/>
                <a:gd name="T17" fmla="*/ 43 h 1453"/>
                <a:gd name="T18" fmla="*/ 656 w 1452"/>
                <a:gd name="T19" fmla="*/ 444 h 1453"/>
                <a:gd name="T20" fmla="*/ 0 w 1452"/>
                <a:gd name="T21" fmla="*/ 715 h 1453"/>
                <a:gd name="T22" fmla="*/ 437 w 1452"/>
                <a:gd name="T23" fmla="*/ 691 h 1453"/>
                <a:gd name="T24" fmla="*/ 88 w 1452"/>
                <a:gd name="T25" fmla="*/ 378 h 1453"/>
                <a:gd name="T26" fmla="*/ 487 w 1452"/>
                <a:gd name="T27" fmla="*/ 561 h 1453"/>
                <a:gd name="T28" fmla="*/ 1277 w 1452"/>
                <a:gd name="T29" fmla="*/ 253 h 1453"/>
                <a:gd name="T30" fmla="*/ 965 w 1452"/>
                <a:gd name="T31" fmla="*/ 561 h 1453"/>
                <a:gd name="T32" fmla="*/ 1375 w 1452"/>
                <a:gd name="T33" fmla="*/ 399 h 1453"/>
                <a:gd name="T34" fmla="*/ 998 w 1452"/>
                <a:gd name="T35" fmla="*/ 623 h 1453"/>
                <a:gd name="T36" fmla="*/ 1148 w 1452"/>
                <a:gd name="T37" fmla="*/ 135 h 1453"/>
                <a:gd name="T38" fmla="*/ 919 w 1452"/>
                <a:gd name="T39" fmla="*/ 509 h 1453"/>
                <a:gd name="T40" fmla="*/ 650 w 1452"/>
                <a:gd name="T41" fmla="*/ 4 h 1453"/>
                <a:gd name="T42" fmla="*/ 802 w 1452"/>
                <a:gd name="T43" fmla="*/ 4 h 1453"/>
                <a:gd name="T44" fmla="*/ 795 w 1452"/>
                <a:gd name="T45" fmla="*/ 444 h 1453"/>
                <a:gd name="T46" fmla="*/ 973 w 1452"/>
                <a:gd name="T47" fmla="*/ 43 h 1453"/>
                <a:gd name="T48" fmla="*/ 861 w 1452"/>
                <a:gd name="T49" fmla="*/ 469 h 1453"/>
                <a:gd name="T50" fmla="*/ 1129 w 1452"/>
                <a:gd name="T51" fmla="*/ 122 h 1453"/>
                <a:gd name="T52" fmla="*/ 533 w 1452"/>
                <a:gd name="T53" fmla="*/ 509 h 1453"/>
                <a:gd name="T54" fmla="*/ 304 w 1452"/>
                <a:gd name="T55" fmla="*/ 135 h 1453"/>
                <a:gd name="T56" fmla="*/ 861 w 1452"/>
                <a:gd name="T57" fmla="*/ 984 h 1453"/>
                <a:gd name="T58" fmla="*/ 994 w 1452"/>
                <a:gd name="T59" fmla="*/ 1401 h 1453"/>
                <a:gd name="T60" fmla="*/ 919 w 1452"/>
                <a:gd name="T61" fmla="*/ 944 h 1453"/>
                <a:gd name="T62" fmla="*/ 1148 w 1452"/>
                <a:gd name="T63" fmla="*/ 1317 h 1453"/>
                <a:gd name="T64" fmla="*/ 998 w 1452"/>
                <a:gd name="T65" fmla="*/ 829 h 1453"/>
                <a:gd name="T66" fmla="*/ 1375 w 1452"/>
                <a:gd name="T67" fmla="*/ 1053 h 1453"/>
                <a:gd name="T68" fmla="*/ 454 w 1452"/>
                <a:gd name="T69" fmla="*/ 829 h 1453"/>
                <a:gd name="T70" fmla="*/ 23 w 1452"/>
                <a:gd name="T71" fmla="*/ 911 h 1453"/>
                <a:gd name="T72" fmla="*/ 1434 w 1452"/>
                <a:gd name="T73" fmla="*/ 564 h 1453"/>
                <a:gd name="T74" fmla="*/ 1014 w 1452"/>
                <a:gd name="T75" fmla="*/ 691 h 1453"/>
                <a:gd name="T76" fmla="*/ 1014 w 1452"/>
                <a:gd name="T77" fmla="*/ 761 h 1453"/>
                <a:gd name="T78" fmla="*/ 1434 w 1452"/>
                <a:gd name="T79" fmla="*/ 889 h 1453"/>
                <a:gd name="T80" fmla="*/ 965 w 1452"/>
                <a:gd name="T81" fmla="*/ 891 h 1453"/>
                <a:gd name="T82" fmla="*/ 1277 w 1452"/>
                <a:gd name="T83" fmla="*/ 1199 h 1453"/>
                <a:gd name="T84" fmla="*/ 726 w 1452"/>
                <a:gd name="T85" fmla="*/ 1017 h 1453"/>
                <a:gd name="T86" fmla="*/ 726 w 1452"/>
                <a:gd name="T87" fmla="*/ 1453 h 1453"/>
                <a:gd name="T88" fmla="*/ 726 w 1452"/>
                <a:gd name="T89" fmla="*/ 1017 h 1453"/>
                <a:gd name="T90" fmla="*/ 304 w 1452"/>
                <a:gd name="T91" fmla="*/ 1317 h 1453"/>
                <a:gd name="T92" fmla="*/ 533 w 1452"/>
                <a:gd name="T93" fmla="*/ 944 h 1453"/>
                <a:gd name="T94" fmla="*/ 174 w 1452"/>
                <a:gd name="T95" fmla="*/ 1199 h 1453"/>
                <a:gd name="T96" fmla="*/ 487 w 1452"/>
                <a:gd name="T97" fmla="*/ 891 h 1453"/>
                <a:gd name="T98" fmla="*/ 457 w 1452"/>
                <a:gd name="T99" fmla="*/ 1401 h 1453"/>
                <a:gd name="T100" fmla="*/ 591 w 1452"/>
                <a:gd name="T101" fmla="*/ 984 h 1453"/>
                <a:gd name="T102" fmla="*/ 627 w 1452"/>
                <a:gd name="T103" fmla="*/ 1446 h 1453"/>
                <a:gd name="T104" fmla="*/ 656 w 1452"/>
                <a:gd name="T105" fmla="*/ 1008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2" h="1453">
                  <a:moveTo>
                    <a:pt x="973" y="1410"/>
                  </a:moveTo>
                  <a:cubicBezTo>
                    <a:pt x="926" y="1427"/>
                    <a:pt x="876" y="1439"/>
                    <a:pt x="825" y="1446"/>
                  </a:cubicBezTo>
                  <a:cubicBezTo>
                    <a:pt x="795" y="1008"/>
                    <a:pt x="795" y="1008"/>
                    <a:pt x="795" y="1008"/>
                  </a:cubicBezTo>
                  <a:lnTo>
                    <a:pt x="973" y="1410"/>
                  </a:lnTo>
                  <a:close/>
                  <a:moveTo>
                    <a:pt x="0" y="738"/>
                  </a:moveTo>
                  <a:cubicBezTo>
                    <a:pt x="0" y="790"/>
                    <a:pt x="7" y="840"/>
                    <a:pt x="18" y="889"/>
                  </a:cubicBezTo>
                  <a:cubicBezTo>
                    <a:pt x="437" y="761"/>
                    <a:pt x="437" y="761"/>
                    <a:pt x="437" y="761"/>
                  </a:cubicBezTo>
                  <a:lnTo>
                    <a:pt x="0" y="738"/>
                  </a:lnTo>
                  <a:close/>
                  <a:moveTo>
                    <a:pt x="591" y="469"/>
                  </a:moveTo>
                  <a:cubicBezTo>
                    <a:pt x="323" y="122"/>
                    <a:pt x="323" y="122"/>
                    <a:pt x="323" y="122"/>
                  </a:cubicBezTo>
                  <a:cubicBezTo>
                    <a:pt x="365" y="94"/>
                    <a:pt x="410" y="70"/>
                    <a:pt x="457" y="51"/>
                  </a:cubicBezTo>
                  <a:lnTo>
                    <a:pt x="591" y="469"/>
                  </a:lnTo>
                  <a:close/>
                  <a:moveTo>
                    <a:pt x="454" y="623"/>
                  </a:moveTo>
                  <a:cubicBezTo>
                    <a:pt x="23" y="541"/>
                    <a:pt x="23" y="541"/>
                    <a:pt x="23" y="541"/>
                  </a:cubicBezTo>
                  <a:cubicBezTo>
                    <a:pt x="36" y="491"/>
                    <a:pt x="54" y="444"/>
                    <a:pt x="77" y="399"/>
                  </a:cubicBezTo>
                  <a:lnTo>
                    <a:pt x="454" y="623"/>
                  </a:lnTo>
                  <a:close/>
                  <a:moveTo>
                    <a:pt x="656" y="444"/>
                  </a:moveTo>
                  <a:cubicBezTo>
                    <a:pt x="479" y="43"/>
                    <a:pt x="479" y="43"/>
                    <a:pt x="479" y="43"/>
                  </a:cubicBezTo>
                  <a:cubicBezTo>
                    <a:pt x="526" y="26"/>
                    <a:pt x="576" y="13"/>
                    <a:pt x="627" y="6"/>
                  </a:cubicBezTo>
                  <a:lnTo>
                    <a:pt x="656" y="444"/>
                  </a:lnTo>
                  <a:close/>
                  <a:moveTo>
                    <a:pt x="437" y="691"/>
                  </a:moveTo>
                  <a:cubicBezTo>
                    <a:pt x="0" y="715"/>
                    <a:pt x="0" y="715"/>
                    <a:pt x="0" y="715"/>
                  </a:cubicBezTo>
                  <a:cubicBezTo>
                    <a:pt x="0" y="663"/>
                    <a:pt x="7" y="612"/>
                    <a:pt x="18" y="564"/>
                  </a:cubicBezTo>
                  <a:lnTo>
                    <a:pt x="437" y="691"/>
                  </a:lnTo>
                  <a:close/>
                  <a:moveTo>
                    <a:pt x="487" y="561"/>
                  </a:moveTo>
                  <a:cubicBezTo>
                    <a:pt x="88" y="378"/>
                    <a:pt x="88" y="378"/>
                    <a:pt x="88" y="378"/>
                  </a:cubicBezTo>
                  <a:cubicBezTo>
                    <a:pt x="112" y="333"/>
                    <a:pt x="142" y="292"/>
                    <a:pt x="174" y="253"/>
                  </a:cubicBezTo>
                  <a:lnTo>
                    <a:pt x="487" y="561"/>
                  </a:lnTo>
                  <a:close/>
                  <a:moveTo>
                    <a:pt x="965" y="561"/>
                  </a:moveTo>
                  <a:cubicBezTo>
                    <a:pt x="1277" y="253"/>
                    <a:pt x="1277" y="253"/>
                    <a:pt x="1277" y="253"/>
                  </a:cubicBezTo>
                  <a:cubicBezTo>
                    <a:pt x="1310" y="292"/>
                    <a:pt x="1339" y="333"/>
                    <a:pt x="1364" y="378"/>
                  </a:cubicBezTo>
                  <a:lnTo>
                    <a:pt x="965" y="561"/>
                  </a:lnTo>
                  <a:close/>
                  <a:moveTo>
                    <a:pt x="998" y="623"/>
                  </a:moveTo>
                  <a:cubicBezTo>
                    <a:pt x="1375" y="399"/>
                    <a:pt x="1375" y="399"/>
                    <a:pt x="1375" y="399"/>
                  </a:cubicBezTo>
                  <a:cubicBezTo>
                    <a:pt x="1397" y="444"/>
                    <a:pt x="1415" y="491"/>
                    <a:pt x="1429" y="541"/>
                  </a:cubicBezTo>
                  <a:lnTo>
                    <a:pt x="998" y="623"/>
                  </a:lnTo>
                  <a:close/>
                  <a:moveTo>
                    <a:pt x="919" y="509"/>
                  </a:moveTo>
                  <a:cubicBezTo>
                    <a:pt x="1148" y="135"/>
                    <a:pt x="1148" y="135"/>
                    <a:pt x="1148" y="135"/>
                  </a:cubicBezTo>
                  <a:cubicBezTo>
                    <a:pt x="1189" y="165"/>
                    <a:pt x="1228" y="198"/>
                    <a:pt x="1262" y="236"/>
                  </a:cubicBezTo>
                  <a:lnTo>
                    <a:pt x="919" y="509"/>
                  </a:lnTo>
                  <a:close/>
                  <a:moveTo>
                    <a:pt x="726" y="436"/>
                  </a:moveTo>
                  <a:cubicBezTo>
                    <a:pt x="650" y="4"/>
                    <a:pt x="650" y="4"/>
                    <a:pt x="650" y="4"/>
                  </a:cubicBezTo>
                  <a:cubicBezTo>
                    <a:pt x="675" y="1"/>
                    <a:pt x="700" y="0"/>
                    <a:pt x="726" y="0"/>
                  </a:cubicBezTo>
                  <a:cubicBezTo>
                    <a:pt x="752" y="0"/>
                    <a:pt x="777" y="1"/>
                    <a:pt x="802" y="4"/>
                  </a:cubicBezTo>
                  <a:lnTo>
                    <a:pt x="726" y="436"/>
                  </a:lnTo>
                  <a:close/>
                  <a:moveTo>
                    <a:pt x="795" y="444"/>
                  </a:moveTo>
                  <a:cubicBezTo>
                    <a:pt x="825" y="6"/>
                    <a:pt x="825" y="6"/>
                    <a:pt x="825" y="6"/>
                  </a:cubicBezTo>
                  <a:cubicBezTo>
                    <a:pt x="876" y="13"/>
                    <a:pt x="926" y="26"/>
                    <a:pt x="973" y="43"/>
                  </a:cubicBezTo>
                  <a:lnTo>
                    <a:pt x="795" y="444"/>
                  </a:lnTo>
                  <a:close/>
                  <a:moveTo>
                    <a:pt x="861" y="469"/>
                  </a:moveTo>
                  <a:cubicBezTo>
                    <a:pt x="994" y="51"/>
                    <a:pt x="994" y="51"/>
                    <a:pt x="994" y="51"/>
                  </a:cubicBezTo>
                  <a:cubicBezTo>
                    <a:pt x="1042" y="70"/>
                    <a:pt x="1087" y="94"/>
                    <a:pt x="1129" y="122"/>
                  </a:cubicBezTo>
                  <a:lnTo>
                    <a:pt x="861" y="469"/>
                  </a:lnTo>
                  <a:close/>
                  <a:moveTo>
                    <a:pt x="533" y="509"/>
                  </a:moveTo>
                  <a:cubicBezTo>
                    <a:pt x="190" y="236"/>
                    <a:pt x="190" y="236"/>
                    <a:pt x="190" y="236"/>
                  </a:cubicBezTo>
                  <a:cubicBezTo>
                    <a:pt x="224" y="198"/>
                    <a:pt x="262" y="165"/>
                    <a:pt x="304" y="135"/>
                  </a:cubicBezTo>
                  <a:lnTo>
                    <a:pt x="533" y="509"/>
                  </a:lnTo>
                  <a:close/>
                  <a:moveTo>
                    <a:pt x="861" y="984"/>
                  </a:moveTo>
                  <a:cubicBezTo>
                    <a:pt x="1129" y="1331"/>
                    <a:pt x="1129" y="1331"/>
                    <a:pt x="1129" y="1331"/>
                  </a:cubicBezTo>
                  <a:cubicBezTo>
                    <a:pt x="1087" y="1359"/>
                    <a:pt x="1042" y="1382"/>
                    <a:pt x="994" y="1401"/>
                  </a:cubicBezTo>
                  <a:lnTo>
                    <a:pt x="861" y="984"/>
                  </a:lnTo>
                  <a:close/>
                  <a:moveTo>
                    <a:pt x="919" y="944"/>
                  </a:moveTo>
                  <a:cubicBezTo>
                    <a:pt x="1262" y="1217"/>
                    <a:pt x="1262" y="1217"/>
                    <a:pt x="1262" y="1217"/>
                  </a:cubicBezTo>
                  <a:cubicBezTo>
                    <a:pt x="1228" y="1254"/>
                    <a:pt x="1189" y="1288"/>
                    <a:pt x="1148" y="1317"/>
                  </a:cubicBezTo>
                  <a:lnTo>
                    <a:pt x="919" y="944"/>
                  </a:lnTo>
                  <a:close/>
                  <a:moveTo>
                    <a:pt x="998" y="829"/>
                  </a:moveTo>
                  <a:cubicBezTo>
                    <a:pt x="1429" y="911"/>
                    <a:pt x="1429" y="911"/>
                    <a:pt x="1429" y="911"/>
                  </a:cubicBezTo>
                  <a:cubicBezTo>
                    <a:pt x="1415" y="961"/>
                    <a:pt x="1397" y="1009"/>
                    <a:pt x="1375" y="1053"/>
                  </a:cubicBezTo>
                  <a:lnTo>
                    <a:pt x="998" y="829"/>
                  </a:lnTo>
                  <a:close/>
                  <a:moveTo>
                    <a:pt x="454" y="829"/>
                  </a:moveTo>
                  <a:cubicBezTo>
                    <a:pt x="77" y="1053"/>
                    <a:pt x="77" y="1053"/>
                    <a:pt x="77" y="1053"/>
                  </a:cubicBezTo>
                  <a:cubicBezTo>
                    <a:pt x="54" y="1009"/>
                    <a:pt x="36" y="961"/>
                    <a:pt x="23" y="911"/>
                  </a:cubicBezTo>
                  <a:lnTo>
                    <a:pt x="454" y="829"/>
                  </a:lnTo>
                  <a:close/>
                  <a:moveTo>
                    <a:pt x="1434" y="564"/>
                  </a:moveTo>
                  <a:cubicBezTo>
                    <a:pt x="1445" y="612"/>
                    <a:pt x="1451" y="663"/>
                    <a:pt x="1452" y="715"/>
                  </a:cubicBezTo>
                  <a:cubicBezTo>
                    <a:pt x="1014" y="691"/>
                    <a:pt x="1014" y="691"/>
                    <a:pt x="1014" y="691"/>
                  </a:cubicBezTo>
                  <a:lnTo>
                    <a:pt x="1434" y="564"/>
                  </a:lnTo>
                  <a:close/>
                  <a:moveTo>
                    <a:pt x="1014" y="761"/>
                  </a:moveTo>
                  <a:cubicBezTo>
                    <a:pt x="1452" y="738"/>
                    <a:pt x="1452" y="738"/>
                    <a:pt x="1452" y="738"/>
                  </a:cubicBezTo>
                  <a:cubicBezTo>
                    <a:pt x="1451" y="790"/>
                    <a:pt x="1445" y="840"/>
                    <a:pt x="1434" y="889"/>
                  </a:cubicBezTo>
                  <a:lnTo>
                    <a:pt x="1014" y="761"/>
                  </a:lnTo>
                  <a:close/>
                  <a:moveTo>
                    <a:pt x="965" y="891"/>
                  </a:moveTo>
                  <a:cubicBezTo>
                    <a:pt x="1364" y="1074"/>
                    <a:pt x="1364" y="1074"/>
                    <a:pt x="1364" y="1074"/>
                  </a:cubicBezTo>
                  <a:cubicBezTo>
                    <a:pt x="1339" y="1119"/>
                    <a:pt x="1310" y="1161"/>
                    <a:pt x="1277" y="1199"/>
                  </a:cubicBezTo>
                  <a:lnTo>
                    <a:pt x="965" y="891"/>
                  </a:lnTo>
                  <a:close/>
                  <a:moveTo>
                    <a:pt x="726" y="1017"/>
                  </a:moveTo>
                  <a:cubicBezTo>
                    <a:pt x="802" y="1449"/>
                    <a:pt x="802" y="1449"/>
                    <a:pt x="802" y="1449"/>
                  </a:cubicBezTo>
                  <a:cubicBezTo>
                    <a:pt x="777" y="1451"/>
                    <a:pt x="752" y="1453"/>
                    <a:pt x="726" y="1453"/>
                  </a:cubicBezTo>
                  <a:cubicBezTo>
                    <a:pt x="700" y="1453"/>
                    <a:pt x="675" y="1451"/>
                    <a:pt x="650" y="1449"/>
                  </a:cubicBezTo>
                  <a:lnTo>
                    <a:pt x="726" y="1017"/>
                  </a:lnTo>
                  <a:close/>
                  <a:moveTo>
                    <a:pt x="533" y="944"/>
                  </a:moveTo>
                  <a:cubicBezTo>
                    <a:pt x="304" y="1317"/>
                    <a:pt x="304" y="1317"/>
                    <a:pt x="304" y="1317"/>
                  </a:cubicBezTo>
                  <a:cubicBezTo>
                    <a:pt x="262" y="1288"/>
                    <a:pt x="224" y="1254"/>
                    <a:pt x="190" y="1217"/>
                  </a:cubicBezTo>
                  <a:lnTo>
                    <a:pt x="533" y="944"/>
                  </a:lnTo>
                  <a:close/>
                  <a:moveTo>
                    <a:pt x="487" y="891"/>
                  </a:moveTo>
                  <a:cubicBezTo>
                    <a:pt x="174" y="1199"/>
                    <a:pt x="174" y="1199"/>
                    <a:pt x="174" y="1199"/>
                  </a:cubicBezTo>
                  <a:cubicBezTo>
                    <a:pt x="142" y="1161"/>
                    <a:pt x="112" y="1119"/>
                    <a:pt x="88" y="1074"/>
                  </a:cubicBezTo>
                  <a:lnTo>
                    <a:pt x="487" y="891"/>
                  </a:lnTo>
                  <a:close/>
                  <a:moveTo>
                    <a:pt x="591" y="984"/>
                  </a:moveTo>
                  <a:cubicBezTo>
                    <a:pt x="457" y="1401"/>
                    <a:pt x="457" y="1401"/>
                    <a:pt x="457" y="1401"/>
                  </a:cubicBezTo>
                  <a:cubicBezTo>
                    <a:pt x="410" y="1382"/>
                    <a:pt x="365" y="1359"/>
                    <a:pt x="323" y="1331"/>
                  </a:cubicBezTo>
                  <a:lnTo>
                    <a:pt x="591" y="984"/>
                  </a:lnTo>
                  <a:close/>
                  <a:moveTo>
                    <a:pt x="656" y="1008"/>
                  </a:moveTo>
                  <a:cubicBezTo>
                    <a:pt x="627" y="1446"/>
                    <a:pt x="627" y="1446"/>
                    <a:pt x="627" y="1446"/>
                  </a:cubicBezTo>
                  <a:cubicBezTo>
                    <a:pt x="576" y="1439"/>
                    <a:pt x="526" y="1427"/>
                    <a:pt x="479" y="1410"/>
                  </a:cubicBezTo>
                  <a:lnTo>
                    <a:pt x="656" y="1008"/>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3" name="Oval 219"/>
            <p:cNvSpPr>
              <a:spLocks noChangeArrowheads="1"/>
            </p:cNvSpPr>
            <p:nvPr userDrawn="1"/>
          </p:nvSpPr>
          <p:spPr bwMode="auto">
            <a:xfrm>
              <a:off x="223" y="127"/>
              <a:ext cx="7" cy="8"/>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4" name="Freeform 220"/>
            <p:cNvSpPr>
              <a:spLocks/>
            </p:cNvSpPr>
            <p:nvPr userDrawn="1"/>
          </p:nvSpPr>
          <p:spPr bwMode="auto">
            <a:xfrm>
              <a:off x="301" y="168"/>
              <a:ext cx="8" cy="8"/>
            </a:xfrm>
            <a:custGeom>
              <a:avLst/>
              <a:gdLst>
                <a:gd name="T0" fmla="*/ 8 w 59"/>
                <a:gd name="T1" fmla="*/ 44 h 59"/>
                <a:gd name="T2" fmla="*/ 44 w 59"/>
                <a:gd name="T3" fmla="*/ 51 h 59"/>
                <a:gd name="T4" fmla="*/ 51 w 59"/>
                <a:gd name="T5" fmla="*/ 15 h 59"/>
                <a:gd name="T6" fmla="*/ 15 w 59"/>
                <a:gd name="T7" fmla="*/ 8 h 59"/>
                <a:gd name="T8" fmla="*/ 8 w 59"/>
                <a:gd name="T9" fmla="*/ 44 h 59"/>
              </a:gdLst>
              <a:ahLst/>
              <a:cxnLst>
                <a:cxn ang="0">
                  <a:pos x="T0" y="T1"/>
                </a:cxn>
                <a:cxn ang="0">
                  <a:pos x="T2" y="T3"/>
                </a:cxn>
                <a:cxn ang="0">
                  <a:pos x="T4" y="T5"/>
                </a:cxn>
                <a:cxn ang="0">
                  <a:pos x="T6" y="T7"/>
                </a:cxn>
                <a:cxn ang="0">
                  <a:pos x="T8" y="T9"/>
                </a:cxn>
              </a:cxnLst>
              <a:rect l="0" t="0" r="r" b="b"/>
              <a:pathLst>
                <a:path w="59" h="59">
                  <a:moveTo>
                    <a:pt x="8" y="44"/>
                  </a:moveTo>
                  <a:cubicBezTo>
                    <a:pt x="16" y="56"/>
                    <a:pt x="33" y="59"/>
                    <a:pt x="44" y="51"/>
                  </a:cubicBezTo>
                  <a:cubicBezTo>
                    <a:pt x="56" y="43"/>
                    <a:pt x="59" y="27"/>
                    <a:pt x="51" y="15"/>
                  </a:cubicBezTo>
                  <a:cubicBezTo>
                    <a:pt x="43" y="3"/>
                    <a:pt x="27" y="0"/>
                    <a:pt x="15" y="8"/>
                  </a:cubicBezTo>
                  <a:cubicBezTo>
                    <a:pt x="3" y="16"/>
                    <a:pt x="0" y="32"/>
                    <a:pt x="8" y="4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5" name="Oval 221"/>
            <p:cNvSpPr>
              <a:spLocks noChangeArrowheads="1"/>
            </p:cNvSpPr>
            <p:nvPr userDrawn="1"/>
          </p:nvSpPr>
          <p:spPr bwMode="auto">
            <a:xfrm>
              <a:off x="223" y="317"/>
              <a:ext cx="7" cy="7"/>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6" name="Freeform 222"/>
            <p:cNvSpPr>
              <a:spLocks/>
            </p:cNvSpPr>
            <p:nvPr userDrawn="1"/>
          </p:nvSpPr>
          <p:spPr bwMode="auto">
            <a:xfrm>
              <a:off x="145" y="168"/>
              <a:ext cx="8" cy="8"/>
            </a:xfrm>
            <a:custGeom>
              <a:avLst/>
              <a:gdLst>
                <a:gd name="T0" fmla="*/ 52 w 60"/>
                <a:gd name="T1" fmla="*/ 44 h 59"/>
                <a:gd name="T2" fmla="*/ 45 w 60"/>
                <a:gd name="T3" fmla="*/ 8 h 59"/>
                <a:gd name="T4" fmla="*/ 9 w 60"/>
                <a:gd name="T5" fmla="*/ 15 h 59"/>
                <a:gd name="T6" fmla="*/ 15 w 60"/>
                <a:gd name="T7" fmla="*/ 51 h 59"/>
                <a:gd name="T8" fmla="*/ 52 w 60"/>
                <a:gd name="T9" fmla="*/ 44 h 59"/>
              </a:gdLst>
              <a:ahLst/>
              <a:cxnLst>
                <a:cxn ang="0">
                  <a:pos x="T0" y="T1"/>
                </a:cxn>
                <a:cxn ang="0">
                  <a:pos x="T2" y="T3"/>
                </a:cxn>
                <a:cxn ang="0">
                  <a:pos x="T4" y="T5"/>
                </a:cxn>
                <a:cxn ang="0">
                  <a:pos x="T6" y="T7"/>
                </a:cxn>
                <a:cxn ang="0">
                  <a:pos x="T8" y="T9"/>
                </a:cxn>
              </a:cxnLst>
              <a:rect l="0" t="0" r="r" b="b"/>
              <a:pathLst>
                <a:path w="60" h="59">
                  <a:moveTo>
                    <a:pt x="52" y="44"/>
                  </a:moveTo>
                  <a:cubicBezTo>
                    <a:pt x="60" y="32"/>
                    <a:pt x="57" y="16"/>
                    <a:pt x="45" y="8"/>
                  </a:cubicBezTo>
                  <a:cubicBezTo>
                    <a:pt x="33" y="0"/>
                    <a:pt x="17" y="3"/>
                    <a:pt x="9" y="15"/>
                  </a:cubicBezTo>
                  <a:cubicBezTo>
                    <a:pt x="0" y="27"/>
                    <a:pt x="3" y="43"/>
                    <a:pt x="15" y="51"/>
                  </a:cubicBezTo>
                  <a:cubicBezTo>
                    <a:pt x="27" y="59"/>
                    <a:pt x="44" y="56"/>
                    <a:pt x="52" y="4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17" name="Freeform 223"/>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 name="T6" fmla="*/ 0 w 28"/>
                <a:gd name="T7" fmla="*/ 0 h 57"/>
              </a:gdLst>
              <a:ahLst/>
              <a:cxnLst>
                <a:cxn ang="0">
                  <a:pos x="T0" y="T1"/>
                </a:cxn>
                <a:cxn ang="0">
                  <a:pos x="T2" y="T3"/>
                </a:cxn>
                <a:cxn ang="0">
                  <a:pos x="T4" y="T5"/>
                </a:cxn>
                <a:cxn ang="0">
                  <a:pos x="T6" y="T7"/>
                </a:cxn>
              </a:cxnLst>
              <a:rect l="0" t="0" r="r" b="b"/>
              <a:pathLst>
                <a:path w="28" h="57">
                  <a:moveTo>
                    <a:pt x="0" y="0"/>
                  </a:moveTo>
                  <a:lnTo>
                    <a:pt x="25" y="57"/>
                  </a:lnTo>
                  <a:lnTo>
                    <a:pt x="28" y="56"/>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8" name="Freeform 224"/>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Lst>
              <a:ahLst/>
              <a:cxnLst>
                <a:cxn ang="0">
                  <a:pos x="T0" y="T1"/>
                </a:cxn>
                <a:cxn ang="0">
                  <a:pos x="T2" y="T3"/>
                </a:cxn>
                <a:cxn ang="0">
                  <a:pos x="T4" y="T5"/>
                </a:cxn>
              </a:cxnLst>
              <a:rect l="0" t="0" r="r" b="b"/>
              <a:pathLst>
                <a:path w="28" h="57">
                  <a:moveTo>
                    <a:pt x="0" y="0"/>
                  </a:moveTo>
                  <a:lnTo>
                    <a:pt x="25" y="57"/>
                  </a:lnTo>
                  <a:lnTo>
                    <a:pt x="28"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9" name="Freeform 225"/>
            <p:cNvSpPr>
              <a:spLocks/>
            </p:cNvSpPr>
            <p:nvPr userDrawn="1"/>
          </p:nvSpPr>
          <p:spPr bwMode="auto">
            <a:xfrm>
              <a:off x="127" y="200"/>
              <a:ext cx="60" cy="11"/>
            </a:xfrm>
            <a:custGeom>
              <a:avLst/>
              <a:gdLst>
                <a:gd name="T0" fmla="*/ 60 w 60"/>
                <a:gd name="T1" fmla="*/ 11 h 11"/>
                <a:gd name="T2" fmla="*/ 1 w 60"/>
                <a:gd name="T3" fmla="*/ 0 h 11"/>
                <a:gd name="T4" fmla="*/ 1 w 60"/>
                <a:gd name="T5" fmla="*/ 0 h 11"/>
                <a:gd name="T6" fmla="*/ 0 w 60"/>
                <a:gd name="T7" fmla="*/ 3 h 11"/>
                <a:gd name="T8" fmla="*/ 60 w 60"/>
                <a:gd name="T9" fmla="*/ 11 h 11"/>
              </a:gdLst>
              <a:ahLst/>
              <a:cxnLst>
                <a:cxn ang="0">
                  <a:pos x="T0" y="T1"/>
                </a:cxn>
                <a:cxn ang="0">
                  <a:pos x="T2" y="T3"/>
                </a:cxn>
                <a:cxn ang="0">
                  <a:pos x="T4" y="T5"/>
                </a:cxn>
                <a:cxn ang="0">
                  <a:pos x="T6" y="T7"/>
                </a:cxn>
                <a:cxn ang="0">
                  <a:pos x="T8" y="T9"/>
                </a:cxn>
              </a:cxnLst>
              <a:rect l="0" t="0" r="r" b="b"/>
              <a:pathLst>
                <a:path w="60" h="11">
                  <a:moveTo>
                    <a:pt x="60" y="11"/>
                  </a:moveTo>
                  <a:lnTo>
                    <a:pt x="1" y="0"/>
                  </a:lnTo>
                  <a:lnTo>
                    <a:pt x="1" y="0"/>
                  </a:lnTo>
                  <a:lnTo>
                    <a:pt x="0" y="3"/>
                  </a:lnTo>
                  <a:lnTo>
                    <a:pt x="60" y="1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0" name="Freeform 226"/>
            <p:cNvSpPr>
              <a:spLocks/>
            </p:cNvSpPr>
            <p:nvPr userDrawn="1"/>
          </p:nvSpPr>
          <p:spPr bwMode="auto">
            <a:xfrm>
              <a:off x="127" y="200"/>
              <a:ext cx="60" cy="11"/>
            </a:xfrm>
            <a:custGeom>
              <a:avLst/>
              <a:gdLst>
                <a:gd name="T0" fmla="*/ 60 w 60"/>
                <a:gd name="T1" fmla="*/ 11 h 11"/>
                <a:gd name="T2" fmla="*/ 1 w 60"/>
                <a:gd name="T3" fmla="*/ 0 h 11"/>
                <a:gd name="T4" fmla="*/ 1 w 60"/>
                <a:gd name="T5" fmla="*/ 0 h 11"/>
                <a:gd name="T6" fmla="*/ 0 w 60"/>
                <a:gd name="T7" fmla="*/ 3 h 11"/>
              </a:gdLst>
              <a:ahLst/>
              <a:cxnLst>
                <a:cxn ang="0">
                  <a:pos x="T0" y="T1"/>
                </a:cxn>
                <a:cxn ang="0">
                  <a:pos x="T2" y="T3"/>
                </a:cxn>
                <a:cxn ang="0">
                  <a:pos x="T4" y="T5"/>
                </a:cxn>
                <a:cxn ang="0">
                  <a:pos x="T6" y="T7"/>
                </a:cxn>
              </a:cxnLst>
              <a:rect l="0" t="0" r="r" b="b"/>
              <a:pathLst>
                <a:path w="60" h="11">
                  <a:moveTo>
                    <a:pt x="60" y="11"/>
                  </a:moveTo>
                  <a:lnTo>
                    <a:pt x="1" y="0"/>
                  </a:lnTo>
                  <a:lnTo>
                    <a:pt x="1"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1" name="Freeform 227"/>
            <p:cNvSpPr>
              <a:spLocks/>
            </p:cNvSpPr>
            <p:nvPr userDrawn="1"/>
          </p:nvSpPr>
          <p:spPr bwMode="auto">
            <a:xfrm>
              <a:off x="136" y="177"/>
              <a:ext cx="51" cy="34"/>
            </a:xfrm>
            <a:custGeom>
              <a:avLst/>
              <a:gdLst>
                <a:gd name="T0" fmla="*/ 1 w 51"/>
                <a:gd name="T1" fmla="*/ 0 h 34"/>
                <a:gd name="T2" fmla="*/ 0 w 51"/>
                <a:gd name="T3" fmla="*/ 3 h 34"/>
                <a:gd name="T4" fmla="*/ 0 w 51"/>
                <a:gd name="T5" fmla="*/ 3 h 34"/>
                <a:gd name="T6" fmla="*/ 51 w 51"/>
                <a:gd name="T7" fmla="*/ 34 h 34"/>
                <a:gd name="T8" fmla="*/ 1 w 51"/>
                <a:gd name="T9" fmla="*/ 0 h 34"/>
              </a:gdLst>
              <a:ahLst/>
              <a:cxnLst>
                <a:cxn ang="0">
                  <a:pos x="T0" y="T1"/>
                </a:cxn>
                <a:cxn ang="0">
                  <a:pos x="T2" y="T3"/>
                </a:cxn>
                <a:cxn ang="0">
                  <a:pos x="T4" y="T5"/>
                </a:cxn>
                <a:cxn ang="0">
                  <a:pos x="T6" y="T7"/>
                </a:cxn>
                <a:cxn ang="0">
                  <a:pos x="T8" y="T9"/>
                </a:cxn>
              </a:cxnLst>
              <a:rect l="0" t="0" r="r" b="b"/>
              <a:pathLst>
                <a:path w="51" h="34">
                  <a:moveTo>
                    <a:pt x="1" y="0"/>
                  </a:moveTo>
                  <a:lnTo>
                    <a:pt x="0" y="3"/>
                  </a:lnTo>
                  <a:lnTo>
                    <a:pt x="0" y="3"/>
                  </a:lnTo>
                  <a:lnTo>
                    <a:pt x="51" y="34"/>
                  </a:lnTo>
                  <a:lnTo>
                    <a:pt x="1"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2" name="Freeform 228"/>
            <p:cNvSpPr>
              <a:spLocks/>
            </p:cNvSpPr>
            <p:nvPr userDrawn="1"/>
          </p:nvSpPr>
          <p:spPr bwMode="auto">
            <a:xfrm>
              <a:off x="136" y="177"/>
              <a:ext cx="51" cy="34"/>
            </a:xfrm>
            <a:custGeom>
              <a:avLst/>
              <a:gdLst>
                <a:gd name="T0" fmla="*/ 1 w 51"/>
                <a:gd name="T1" fmla="*/ 0 h 34"/>
                <a:gd name="T2" fmla="*/ 0 w 51"/>
                <a:gd name="T3" fmla="*/ 3 h 34"/>
                <a:gd name="T4" fmla="*/ 0 w 51"/>
                <a:gd name="T5" fmla="*/ 3 h 34"/>
                <a:gd name="T6" fmla="*/ 51 w 51"/>
                <a:gd name="T7" fmla="*/ 34 h 34"/>
              </a:gdLst>
              <a:ahLst/>
              <a:cxnLst>
                <a:cxn ang="0">
                  <a:pos x="T0" y="T1"/>
                </a:cxn>
                <a:cxn ang="0">
                  <a:pos x="T2" y="T3"/>
                </a:cxn>
                <a:cxn ang="0">
                  <a:pos x="T4" y="T5"/>
                </a:cxn>
                <a:cxn ang="0">
                  <a:pos x="T6" y="T7"/>
                </a:cxn>
              </a:cxnLst>
              <a:rect l="0" t="0" r="r" b="b"/>
              <a:pathLst>
                <a:path w="51" h="34">
                  <a:moveTo>
                    <a:pt x="1" y="0"/>
                  </a:moveTo>
                  <a:lnTo>
                    <a:pt x="0" y="3"/>
                  </a:lnTo>
                  <a:lnTo>
                    <a:pt x="0" y="3"/>
                  </a:lnTo>
                  <a:lnTo>
                    <a:pt x="51"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3" name="Freeform 229"/>
            <p:cNvSpPr>
              <a:spLocks/>
            </p:cNvSpPr>
            <p:nvPr userDrawn="1"/>
          </p:nvSpPr>
          <p:spPr bwMode="auto">
            <a:xfrm>
              <a:off x="211" y="210"/>
              <a:ext cx="30" cy="34"/>
            </a:xfrm>
            <a:custGeom>
              <a:avLst/>
              <a:gdLst>
                <a:gd name="T0" fmla="*/ 213 w 213"/>
                <a:gd name="T1" fmla="*/ 212 h 244"/>
                <a:gd name="T2" fmla="*/ 180 w 213"/>
                <a:gd name="T3" fmla="*/ 225 h 244"/>
                <a:gd name="T4" fmla="*/ 154 w 213"/>
                <a:gd name="T5" fmla="*/ 225 h 244"/>
                <a:gd name="T6" fmla="*/ 118 w 213"/>
                <a:gd name="T7" fmla="*/ 244 h 244"/>
                <a:gd name="T8" fmla="*/ 108 w 213"/>
                <a:gd name="T9" fmla="*/ 244 h 244"/>
                <a:gd name="T10" fmla="*/ 72 w 213"/>
                <a:gd name="T11" fmla="*/ 225 h 244"/>
                <a:gd name="T12" fmla="*/ 45 w 213"/>
                <a:gd name="T13" fmla="*/ 225 h 244"/>
                <a:gd name="T14" fmla="*/ 0 w 213"/>
                <a:gd name="T15" fmla="*/ 180 h 244"/>
                <a:gd name="T16" fmla="*/ 0 w 213"/>
                <a:gd name="T1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44">
                  <a:moveTo>
                    <a:pt x="213" y="212"/>
                  </a:moveTo>
                  <a:cubicBezTo>
                    <a:pt x="204" y="220"/>
                    <a:pt x="193" y="225"/>
                    <a:pt x="180" y="225"/>
                  </a:cubicBezTo>
                  <a:cubicBezTo>
                    <a:pt x="154" y="225"/>
                    <a:pt x="154" y="225"/>
                    <a:pt x="154" y="225"/>
                  </a:cubicBezTo>
                  <a:cubicBezTo>
                    <a:pt x="139" y="225"/>
                    <a:pt x="126" y="232"/>
                    <a:pt x="118" y="244"/>
                  </a:cubicBezTo>
                  <a:cubicBezTo>
                    <a:pt x="108" y="244"/>
                    <a:pt x="108" y="244"/>
                    <a:pt x="108" y="244"/>
                  </a:cubicBezTo>
                  <a:cubicBezTo>
                    <a:pt x="100" y="232"/>
                    <a:pt x="87" y="225"/>
                    <a:pt x="72" y="225"/>
                  </a:cubicBezTo>
                  <a:cubicBezTo>
                    <a:pt x="45" y="225"/>
                    <a:pt x="45" y="225"/>
                    <a:pt x="45" y="225"/>
                  </a:cubicBezTo>
                  <a:cubicBezTo>
                    <a:pt x="21" y="225"/>
                    <a:pt x="0" y="205"/>
                    <a:pt x="0" y="180"/>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4" name="Freeform 230"/>
            <p:cNvSpPr>
              <a:spLocks/>
            </p:cNvSpPr>
            <p:nvPr userDrawn="1"/>
          </p:nvSpPr>
          <p:spPr bwMode="auto">
            <a:xfrm>
              <a:off x="211" y="210"/>
              <a:ext cx="31" cy="30"/>
            </a:xfrm>
            <a:custGeom>
              <a:avLst/>
              <a:gdLst>
                <a:gd name="T0" fmla="*/ 0 w 225"/>
                <a:gd name="T1" fmla="*/ 0 h 212"/>
                <a:gd name="T2" fmla="*/ 225 w 225"/>
                <a:gd name="T3" fmla="*/ 0 h 212"/>
                <a:gd name="T4" fmla="*/ 225 w 225"/>
                <a:gd name="T5" fmla="*/ 180 h 212"/>
                <a:gd name="T6" fmla="*/ 213 w 225"/>
                <a:gd name="T7" fmla="*/ 212 h 212"/>
              </a:gdLst>
              <a:ahLst/>
              <a:cxnLst>
                <a:cxn ang="0">
                  <a:pos x="T0" y="T1"/>
                </a:cxn>
                <a:cxn ang="0">
                  <a:pos x="T2" y="T3"/>
                </a:cxn>
                <a:cxn ang="0">
                  <a:pos x="T4" y="T5"/>
                </a:cxn>
                <a:cxn ang="0">
                  <a:pos x="T6" y="T7"/>
                </a:cxn>
              </a:cxnLst>
              <a:rect l="0" t="0" r="r" b="b"/>
              <a:pathLst>
                <a:path w="225" h="212">
                  <a:moveTo>
                    <a:pt x="0" y="0"/>
                  </a:moveTo>
                  <a:cubicBezTo>
                    <a:pt x="225" y="0"/>
                    <a:pt x="225" y="0"/>
                    <a:pt x="225" y="0"/>
                  </a:cubicBezTo>
                  <a:cubicBezTo>
                    <a:pt x="225" y="180"/>
                    <a:pt x="225" y="180"/>
                    <a:pt x="225" y="180"/>
                  </a:cubicBezTo>
                  <a:cubicBezTo>
                    <a:pt x="225" y="193"/>
                    <a:pt x="220" y="204"/>
                    <a:pt x="213" y="2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5" name="Freeform 231"/>
            <p:cNvSpPr>
              <a:spLocks noEditPoints="1"/>
            </p:cNvSpPr>
            <p:nvPr userDrawn="1"/>
          </p:nvSpPr>
          <p:spPr bwMode="auto">
            <a:xfrm>
              <a:off x="209" y="208"/>
              <a:ext cx="35" cy="38"/>
            </a:xfrm>
            <a:custGeom>
              <a:avLst/>
              <a:gdLst>
                <a:gd name="T0" fmla="*/ 248 w 248"/>
                <a:gd name="T1" fmla="*/ 192 h 269"/>
                <a:gd name="T2" fmla="*/ 191 w 248"/>
                <a:gd name="T3" fmla="*/ 248 h 269"/>
                <a:gd name="T4" fmla="*/ 165 w 248"/>
                <a:gd name="T5" fmla="*/ 248 h 269"/>
                <a:gd name="T6" fmla="*/ 134 w 248"/>
                <a:gd name="T7" fmla="*/ 269 h 269"/>
                <a:gd name="T8" fmla="*/ 114 w 248"/>
                <a:gd name="T9" fmla="*/ 269 h 269"/>
                <a:gd name="T10" fmla="*/ 83 w 248"/>
                <a:gd name="T11" fmla="*/ 248 h 269"/>
                <a:gd name="T12" fmla="*/ 56 w 248"/>
                <a:gd name="T13" fmla="*/ 248 h 269"/>
                <a:gd name="T14" fmla="*/ 0 w 248"/>
                <a:gd name="T15" fmla="*/ 192 h 269"/>
                <a:gd name="T16" fmla="*/ 0 w 248"/>
                <a:gd name="T17" fmla="*/ 0 h 269"/>
                <a:gd name="T18" fmla="*/ 248 w 248"/>
                <a:gd name="T19" fmla="*/ 0 h 269"/>
                <a:gd name="T20" fmla="*/ 248 w 248"/>
                <a:gd name="T21" fmla="*/ 192 h 269"/>
                <a:gd name="T22" fmla="*/ 225 w 248"/>
                <a:gd name="T23" fmla="*/ 23 h 269"/>
                <a:gd name="T24" fmla="*/ 23 w 248"/>
                <a:gd name="T25" fmla="*/ 23 h 269"/>
                <a:gd name="T26" fmla="*/ 23 w 248"/>
                <a:gd name="T27" fmla="*/ 192 h 269"/>
                <a:gd name="T28" fmla="*/ 56 w 248"/>
                <a:gd name="T29" fmla="*/ 225 h 269"/>
                <a:gd name="T30" fmla="*/ 83 w 248"/>
                <a:gd name="T31" fmla="*/ 225 h 269"/>
                <a:gd name="T32" fmla="*/ 124 w 248"/>
                <a:gd name="T33" fmla="*/ 243 h 269"/>
                <a:gd name="T34" fmla="*/ 124 w 248"/>
                <a:gd name="T35" fmla="*/ 243 h 269"/>
                <a:gd name="T36" fmla="*/ 165 w 248"/>
                <a:gd name="T37" fmla="*/ 225 h 269"/>
                <a:gd name="T38" fmla="*/ 191 w 248"/>
                <a:gd name="T39" fmla="*/ 225 h 269"/>
                <a:gd name="T40" fmla="*/ 225 w 248"/>
                <a:gd name="T41" fmla="*/ 192 h 269"/>
                <a:gd name="T42" fmla="*/ 225 w 248"/>
                <a:gd name="T43" fmla="*/ 2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8" h="269">
                  <a:moveTo>
                    <a:pt x="248" y="192"/>
                  </a:moveTo>
                  <a:cubicBezTo>
                    <a:pt x="248" y="223"/>
                    <a:pt x="223" y="248"/>
                    <a:pt x="191" y="248"/>
                  </a:cubicBezTo>
                  <a:cubicBezTo>
                    <a:pt x="165" y="248"/>
                    <a:pt x="165" y="248"/>
                    <a:pt x="165" y="248"/>
                  </a:cubicBezTo>
                  <a:cubicBezTo>
                    <a:pt x="151" y="248"/>
                    <a:pt x="139" y="257"/>
                    <a:pt x="134" y="269"/>
                  </a:cubicBezTo>
                  <a:cubicBezTo>
                    <a:pt x="114" y="269"/>
                    <a:pt x="114" y="269"/>
                    <a:pt x="114" y="269"/>
                  </a:cubicBezTo>
                  <a:cubicBezTo>
                    <a:pt x="109" y="257"/>
                    <a:pt x="97" y="248"/>
                    <a:pt x="83" y="248"/>
                  </a:cubicBezTo>
                  <a:cubicBezTo>
                    <a:pt x="56" y="248"/>
                    <a:pt x="56" y="248"/>
                    <a:pt x="56" y="248"/>
                  </a:cubicBezTo>
                  <a:cubicBezTo>
                    <a:pt x="25" y="248"/>
                    <a:pt x="0" y="223"/>
                    <a:pt x="0" y="192"/>
                  </a:cubicBezTo>
                  <a:cubicBezTo>
                    <a:pt x="0" y="0"/>
                    <a:pt x="0" y="0"/>
                    <a:pt x="0" y="0"/>
                  </a:cubicBezTo>
                  <a:cubicBezTo>
                    <a:pt x="248" y="0"/>
                    <a:pt x="248" y="0"/>
                    <a:pt x="248" y="0"/>
                  </a:cubicBezTo>
                  <a:lnTo>
                    <a:pt x="248" y="192"/>
                  </a:lnTo>
                  <a:close/>
                  <a:moveTo>
                    <a:pt x="225" y="23"/>
                  </a:moveTo>
                  <a:cubicBezTo>
                    <a:pt x="23" y="23"/>
                    <a:pt x="23" y="23"/>
                    <a:pt x="23" y="23"/>
                  </a:cubicBezTo>
                  <a:cubicBezTo>
                    <a:pt x="23" y="192"/>
                    <a:pt x="23" y="192"/>
                    <a:pt x="23" y="192"/>
                  </a:cubicBezTo>
                  <a:cubicBezTo>
                    <a:pt x="23" y="210"/>
                    <a:pt x="38" y="225"/>
                    <a:pt x="56" y="225"/>
                  </a:cubicBezTo>
                  <a:cubicBezTo>
                    <a:pt x="83" y="225"/>
                    <a:pt x="83" y="225"/>
                    <a:pt x="83" y="225"/>
                  </a:cubicBezTo>
                  <a:cubicBezTo>
                    <a:pt x="99" y="225"/>
                    <a:pt x="113" y="232"/>
                    <a:pt x="124" y="243"/>
                  </a:cubicBezTo>
                  <a:cubicBezTo>
                    <a:pt x="124" y="243"/>
                    <a:pt x="124" y="243"/>
                    <a:pt x="124" y="243"/>
                  </a:cubicBezTo>
                  <a:cubicBezTo>
                    <a:pt x="135" y="232"/>
                    <a:pt x="149" y="225"/>
                    <a:pt x="165" y="225"/>
                  </a:cubicBezTo>
                  <a:cubicBezTo>
                    <a:pt x="191" y="225"/>
                    <a:pt x="191" y="225"/>
                    <a:pt x="191" y="225"/>
                  </a:cubicBezTo>
                  <a:cubicBezTo>
                    <a:pt x="210" y="225"/>
                    <a:pt x="225" y="210"/>
                    <a:pt x="225" y="192"/>
                  </a:cubicBezTo>
                  <a:lnTo>
                    <a:pt x="225" y="2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6" name="Freeform 232"/>
            <p:cNvSpPr>
              <a:spLocks noEditPoints="1"/>
            </p:cNvSpPr>
            <p:nvPr userDrawn="1"/>
          </p:nvSpPr>
          <p:spPr bwMode="auto">
            <a:xfrm>
              <a:off x="241" y="310"/>
              <a:ext cx="18" cy="17"/>
            </a:xfrm>
            <a:custGeom>
              <a:avLst/>
              <a:gdLst>
                <a:gd name="T0" fmla="*/ 109 w 126"/>
                <a:gd name="T1" fmla="*/ 0 h 120"/>
                <a:gd name="T2" fmla="*/ 104 w 126"/>
                <a:gd name="T3" fmla="*/ 21 h 120"/>
                <a:gd name="T4" fmla="*/ 71 w 126"/>
                <a:gd name="T5" fmla="*/ 31 h 120"/>
                <a:gd name="T6" fmla="*/ 63 w 126"/>
                <a:gd name="T7" fmla="*/ 4 h 120"/>
                <a:gd name="T8" fmla="*/ 0 w 126"/>
                <a:gd name="T9" fmla="*/ 18 h 120"/>
                <a:gd name="T10" fmla="*/ 4 w 126"/>
                <a:gd name="T11" fmla="*/ 41 h 120"/>
                <a:gd name="T12" fmla="*/ 44 w 126"/>
                <a:gd name="T13" fmla="*/ 33 h 120"/>
                <a:gd name="T14" fmla="*/ 49 w 126"/>
                <a:gd name="T15" fmla="*/ 51 h 120"/>
                <a:gd name="T16" fmla="*/ 11 w 126"/>
                <a:gd name="T17" fmla="*/ 58 h 120"/>
                <a:gd name="T18" fmla="*/ 15 w 126"/>
                <a:gd name="T19" fmla="*/ 79 h 120"/>
                <a:gd name="T20" fmla="*/ 54 w 126"/>
                <a:gd name="T21" fmla="*/ 71 h 120"/>
                <a:gd name="T22" fmla="*/ 58 w 126"/>
                <a:gd name="T23" fmla="*/ 88 h 120"/>
                <a:gd name="T24" fmla="*/ 15 w 126"/>
                <a:gd name="T25" fmla="*/ 97 h 120"/>
                <a:gd name="T26" fmla="*/ 18 w 126"/>
                <a:gd name="T27" fmla="*/ 120 h 120"/>
                <a:gd name="T28" fmla="*/ 106 w 126"/>
                <a:gd name="T29" fmla="*/ 99 h 120"/>
                <a:gd name="T30" fmla="*/ 126 w 126"/>
                <a:gd name="T31" fmla="*/ 36 h 120"/>
                <a:gd name="T32" fmla="*/ 109 w 126"/>
                <a:gd name="T33" fmla="*/ 0 h 120"/>
                <a:gd name="T34" fmla="*/ 87 w 126"/>
                <a:gd name="T35" fmla="*/ 88 h 120"/>
                <a:gd name="T36" fmla="*/ 86 w 126"/>
                <a:gd name="T37" fmla="*/ 88 h 120"/>
                <a:gd name="T38" fmla="*/ 76 w 126"/>
                <a:gd name="T39" fmla="*/ 51 h 120"/>
                <a:gd name="T40" fmla="*/ 99 w 126"/>
                <a:gd name="T41" fmla="*/ 45 h 120"/>
                <a:gd name="T42" fmla="*/ 87 w 126"/>
                <a:gd name="T43" fmla="*/ 8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0">
                  <a:moveTo>
                    <a:pt x="109" y="0"/>
                  </a:moveTo>
                  <a:cubicBezTo>
                    <a:pt x="104" y="21"/>
                    <a:pt x="104" y="21"/>
                    <a:pt x="104" y="21"/>
                  </a:cubicBezTo>
                  <a:cubicBezTo>
                    <a:pt x="93" y="25"/>
                    <a:pt x="82" y="28"/>
                    <a:pt x="71" y="31"/>
                  </a:cubicBezTo>
                  <a:cubicBezTo>
                    <a:pt x="63" y="4"/>
                    <a:pt x="63" y="4"/>
                    <a:pt x="63" y="4"/>
                  </a:cubicBezTo>
                  <a:cubicBezTo>
                    <a:pt x="42" y="10"/>
                    <a:pt x="21" y="14"/>
                    <a:pt x="0" y="18"/>
                  </a:cubicBezTo>
                  <a:cubicBezTo>
                    <a:pt x="4" y="41"/>
                    <a:pt x="4" y="41"/>
                    <a:pt x="4" y="41"/>
                  </a:cubicBezTo>
                  <a:cubicBezTo>
                    <a:pt x="17" y="39"/>
                    <a:pt x="30" y="36"/>
                    <a:pt x="44" y="33"/>
                  </a:cubicBezTo>
                  <a:cubicBezTo>
                    <a:pt x="49" y="51"/>
                    <a:pt x="49" y="51"/>
                    <a:pt x="49" y="51"/>
                  </a:cubicBezTo>
                  <a:cubicBezTo>
                    <a:pt x="35" y="54"/>
                    <a:pt x="23" y="56"/>
                    <a:pt x="11" y="58"/>
                  </a:cubicBezTo>
                  <a:cubicBezTo>
                    <a:pt x="15" y="79"/>
                    <a:pt x="15" y="79"/>
                    <a:pt x="15" y="79"/>
                  </a:cubicBezTo>
                  <a:cubicBezTo>
                    <a:pt x="27" y="77"/>
                    <a:pt x="40" y="74"/>
                    <a:pt x="54" y="71"/>
                  </a:cubicBezTo>
                  <a:cubicBezTo>
                    <a:pt x="58" y="88"/>
                    <a:pt x="58" y="88"/>
                    <a:pt x="58" y="88"/>
                  </a:cubicBezTo>
                  <a:cubicBezTo>
                    <a:pt x="42" y="92"/>
                    <a:pt x="29" y="95"/>
                    <a:pt x="15" y="97"/>
                  </a:cubicBezTo>
                  <a:cubicBezTo>
                    <a:pt x="18" y="120"/>
                    <a:pt x="18" y="120"/>
                    <a:pt x="18" y="120"/>
                  </a:cubicBezTo>
                  <a:cubicBezTo>
                    <a:pt x="48" y="114"/>
                    <a:pt x="77" y="108"/>
                    <a:pt x="106" y="99"/>
                  </a:cubicBezTo>
                  <a:cubicBezTo>
                    <a:pt x="126" y="36"/>
                    <a:pt x="126" y="36"/>
                    <a:pt x="126" y="36"/>
                  </a:cubicBezTo>
                  <a:lnTo>
                    <a:pt x="109" y="0"/>
                  </a:lnTo>
                  <a:close/>
                  <a:moveTo>
                    <a:pt x="87" y="88"/>
                  </a:moveTo>
                  <a:cubicBezTo>
                    <a:pt x="86" y="88"/>
                    <a:pt x="86" y="88"/>
                    <a:pt x="86" y="88"/>
                  </a:cubicBezTo>
                  <a:cubicBezTo>
                    <a:pt x="76" y="51"/>
                    <a:pt x="76" y="51"/>
                    <a:pt x="76" y="51"/>
                  </a:cubicBezTo>
                  <a:cubicBezTo>
                    <a:pt x="83" y="49"/>
                    <a:pt x="91" y="47"/>
                    <a:pt x="99" y="45"/>
                  </a:cubicBezTo>
                  <a:lnTo>
                    <a:pt x="87"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7" name="Freeform 233"/>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 name="T6" fmla="*/ 0 w 28"/>
                <a:gd name="T7" fmla="*/ 0 h 57"/>
              </a:gdLst>
              <a:ahLst/>
              <a:cxnLst>
                <a:cxn ang="0">
                  <a:pos x="T0" y="T1"/>
                </a:cxn>
                <a:cxn ang="0">
                  <a:pos x="T2" y="T3"/>
                </a:cxn>
                <a:cxn ang="0">
                  <a:pos x="T4" y="T5"/>
                </a:cxn>
                <a:cxn ang="0">
                  <a:pos x="T6" y="T7"/>
                </a:cxn>
              </a:cxnLst>
              <a:rect l="0" t="0" r="r" b="b"/>
              <a:pathLst>
                <a:path w="28" h="57">
                  <a:moveTo>
                    <a:pt x="0" y="0"/>
                  </a:moveTo>
                  <a:lnTo>
                    <a:pt x="25" y="57"/>
                  </a:lnTo>
                  <a:lnTo>
                    <a:pt x="28" y="56"/>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8" name="Freeform 234"/>
            <p:cNvSpPr>
              <a:spLocks/>
            </p:cNvSpPr>
            <p:nvPr userDrawn="1"/>
          </p:nvSpPr>
          <p:spPr bwMode="auto">
            <a:xfrm>
              <a:off x="236" y="265"/>
              <a:ext cx="28" cy="57"/>
            </a:xfrm>
            <a:custGeom>
              <a:avLst/>
              <a:gdLst>
                <a:gd name="T0" fmla="*/ 0 w 28"/>
                <a:gd name="T1" fmla="*/ 0 h 57"/>
                <a:gd name="T2" fmla="*/ 25 w 28"/>
                <a:gd name="T3" fmla="*/ 57 h 57"/>
                <a:gd name="T4" fmla="*/ 28 w 28"/>
                <a:gd name="T5" fmla="*/ 56 h 57"/>
              </a:gdLst>
              <a:ahLst/>
              <a:cxnLst>
                <a:cxn ang="0">
                  <a:pos x="T0" y="T1"/>
                </a:cxn>
                <a:cxn ang="0">
                  <a:pos x="T2" y="T3"/>
                </a:cxn>
                <a:cxn ang="0">
                  <a:pos x="T4" y="T5"/>
                </a:cxn>
              </a:cxnLst>
              <a:rect l="0" t="0" r="r" b="b"/>
              <a:pathLst>
                <a:path w="28" h="57">
                  <a:moveTo>
                    <a:pt x="0" y="0"/>
                  </a:moveTo>
                  <a:lnTo>
                    <a:pt x="25" y="57"/>
                  </a:lnTo>
                  <a:lnTo>
                    <a:pt x="28"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9" name="Freeform 235"/>
            <p:cNvSpPr>
              <a:spLocks noEditPoints="1"/>
            </p:cNvSpPr>
            <p:nvPr userDrawn="1"/>
          </p:nvSpPr>
          <p:spPr bwMode="auto">
            <a:xfrm>
              <a:off x="125" y="126"/>
              <a:ext cx="204" cy="199"/>
            </a:xfrm>
            <a:custGeom>
              <a:avLst/>
              <a:gdLst>
                <a:gd name="T0" fmla="*/ 37 w 1451"/>
                <a:gd name="T1" fmla="*/ 945 h 1420"/>
                <a:gd name="T2" fmla="*/ 163 w 1451"/>
                <a:gd name="T3" fmla="*/ 441 h 1420"/>
                <a:gd name="T4" fmla="*/ 133 w 1451"/>
                <a:gd name="T5" fmla="*/ 515 h 1420"/>
                <a:gd name="T6" fmla="*/ 64 w 1451"/>
                <a:gd name="T7" fmla="*/ 461 h 1420"/>
                <a:gd name="T8" fmla="*/ 107 w 1451"/>
                <a:gd name="T9" fmla="*/ 960 h 1420"/>
                <a:gd name="T10" fmla="*/ 154 w 1451"/>
                <a:gd name="T11" fmla="*/ 967 h 1420"/>
                <a:gd name="T12" fmla="*/ 78 w 1451"/>
                <a:gd name="T13" fmla="*/ 967 h 1420"/>
                <a:gd name="T14" fmla="*/ 37 w 1451"/>
                <a:gd name="T15" fmla="*/ 945 h 1420"/>
                <a:gd name="T16" fmla="*/ 1451 w 1451"/>
                <a:gd name="T17" fmla="*/ 677 h 1420"/>
                <a:gd name="T18" fmla="*/ 1443 w 1451"/>
                <a:gd name="T19" fmla="*/ 601 h 1420"/>
                <a:gd name="T20" fmla="*/ 1388 w 1451"/>
                <a:gd name="T21" fmla="*/ 948 h 1420"/>
                <a:gd name="T22" fmla="*/ 1367 w 1451"/>
                <a:gd name="T23" fmla="*/ 998 h 1420"/>
                <a:gd name="T24" fmla="*/ 1388 w 1451"/>
                <a:gd name="T25" fmla="*/ 948 h 1420"/>
                <a:gd name="T26" fmla="*/ 1361 w 1451"/>
                <a:gd name="T27" fmla="*/ 783 h 1420"/>
                <a:gd name="T28" fmla="*/ 1370 w 1451"/>
                <a:gd name="T29" fmla="*/ 829 h 1420"/>
                <a:gd name="T30" fmla="*/ 1419 w 1451"/>
                <a:gd name="T31" fmla="*/ 826 h 1420"/>
                <a:gd name="T32" fmla="*/ 1421 w 1451"/>
                <a:gd name="T33" fmla="*/ 758 h 1420"/>
                <a:gd name="T34" fmla="*/ 189 w 1451"/>
                <a:gd name="T35" fmla="*/ 1080 h 1420"/>
                <a:gd name="T36" fmla="*/ 220 w 1451"/>
                <a:gd name="T37" fmla="*/ 1076 h 1420"/>
                <a:gd name="T38" fmla="*/ 5 w 1451"/>
                <a:gd name="T39" fmla="*/ 616 h 1420"/>
                <a:gd name="T40" fmla="*/ 75 w 1451"/>
                <a:gd name="T41" fmla="*/ 605 h 1420"/>
                <a:gd name="T42" fmla="*/ 65 w 1451"/>
                <a:gd name="T43" fmla="*/ 640 h 1420"/>
                <a:gd name="T44" fmla="*/ 36 w 1451"/>
                <a:gd name="T45" fmla="*/ 614 h 1420"/>
                <a:gd name="T46" fmla="*/ 47 w 1451"/>
                <a:gd name="T47" fmla="*/ 632 h 1420"/>
                <a:gd name="T48" fmla="*/ 1075 w 1451"/>
                <a:gd name="T49" fmla="*/ 1348 h 1420"/>
                <a:gd name="T50" fmla="*/ 1314 w 1451"/>
                <a:gd name="T51" fmla="*/ 1136 h 1420"/>
                <a:gd name="T52" fmla="*/ 1202 w 1451"/>
                <a:gd name="T53" fmla="*/ 1229 h 1420"/>
                <a:gd name="T54" fmla="*/ 1160 w 1451"/>
                <a:gd name="T55" fmla="*/ 1264 h 1420"/>
                <a:gd name="T56" fmla="*/ 1202 w 1451"/>
                <a:gd name="T57" fmla="*/ 1229 h 1420"/>
                <a:gd name="T58" fmla="*/ 537 w 1451"/>
                <a:gd name="T59" fmla="*/ 1413 h 1420"/>
                <a:gd name="T60" fmla="*/ 246 w 1451"/>
                <a:gd name="T61" fmla="*/ 1258 h 1420"/>
                <a:gd name="T62" fmla="*/ 401 w 1451"/>
                <a:gd name="T63" fmla="*/ 1244 h 1420"/>
                <a:gd name="T64" fmla="*/ 417 w 1451"/>
                <a:gd name="T65" fmla="*/ 1369 h 1420"/>
                <a:gd name="T66" fmla="*/ 108 w 1451"/>
                <a:gd name="T67" fmla="*/ 799 h 1420"/>
                <a:gd name="T68" fmla="*/ 0 w 1451"/>
                <a:gd name="T69" fmla="*/ 757 h 1420"/>
                <a:gd name="T70" fmla="*/ 1301 w 1451"/>
                <a:gd name="T71" fmla="*/ 314 h 1420"/>
                <a:gd name="T72" fmla="*/ 1301 w 1451"/>
                <a:gd name="T73" fmla="*/ 314 h 1420"/>
                <a:gd name="T74" fmla="*/ 872 w 1451"/>
                <a:gd name="T75" fmla="*/ 88 h 1420"/>
                <a:gd name="T76" fmla="*/ 920 w 1451"/>
                <a:gd name="T77" fmla="*/ 85 h 1420"/>
                <a:gd name="T78" fmla="*/ 922 w 1451"/>
                <a:gd name="T79" fmla="*/ 36 h 1420"/>
                <a:gd name="T80" fmla="*/ 855 w 1451"/>
                <a:gd name="T81" fmla="*/ 26 h 1420"/>
                <a:gd name="T82" fmla="*/ 1013 w 1451"/>
                <a:gd name="T83" fmla="*/ 163 h 1420"/>
                <a:gd name="T84" fmla="*/ 1023 w 1451"/>
                <a:gd name="T85" fmla="*/ 143 h 1420"/>
                <a:gd name="T86" fmla="*/ 1312 w 1451"/>
                <a:gd name="T87" fmla="*/ 502 h 1420"/>
                <a:gd name="T88" fmla="*/ 1312 w 1451"/>
                <a:gd name="T89" fmla="*/ 502 h 1420"/>
                <a:gd name="T90" fmla="*/ 1203 w 1451"/>
                <a:gd name="T91" fmla="*/ 165 h 1420"/>
                <a:gd name="T92" fmla="*/ 369 w 1451"/>
                <a:gd name="T93" fmla="*/ 78 h 1420"/>
                <a:gd name="T94" fmla="*/ 362 w 1451"/>
                <a:gd name="T95" fmla="*/ 140 h 1420"/>
                <a:gd name="T96" fmla="*/ 436 w 1451"/>
                <a:gd name="T97" fmla="*/ 101 h 1420"/>
                <a:gd name="T98" fmla="*/ 699 w 1451"/>
                <a:gd name="T99" fmla="*/ 1385 h 1420"/>
                <a:gd name="T100" fmla="*/ 522 w 1451"/>
                <a:gd name="T101" fmla="*/ 44 h 1420"/>
                <a:gd name="T102" fmla="*/ 541 w 1451"/>
                <a:gd name="T103" fmla="*/ 92 h 1420"/>
                <a:gd name="T104" fmla="*/ 566 w 1451"/>
                <a:gd name="T105" fmla="*/ 44 h 1420"/>
                <a:gd name="T106" fmla="*/ 589 w 1451"/>
                <a:gd name="T107" fmla="*/ 1 h 1420"/>
                <a:gd name="T108" fmla="*/ 295 w 1451"/>
                <a:gd name="T109" fmla="*/ 260 h 1420"/>
                <a:gd name="T110" fmla="*/ 283 w 1451"/>
                <a:gd name="T111" fmla="*/ 135 h 1420"/>
                <a:gd name="T112" fmla="*/ 205 w 1451"/>
                <a:gd name="T113" fmla="*/ 204 h 1420"/>
                <a:gd name="T114" fmla="*/ 155 w 1451"/>
                <a:gd name="T115" fmla="*/ 350 h 1420"/>
                <a:gd name="T116" fmla="*/ 725 w 1451"/>
                <a:gd name="T117" fmla="*/ 11 h 1420"/>
                <a:gd name="T118" fmla="*/ 725 w 1451"/>
                <a:gd name="T119" fmla="*/ 11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1" h="1420">
                  <a:moveTo>
                    <a:pt x="37" y="945"/>
                  </a:moveTo>
                  <a:cubicBezTo>
                    <a:pt x="41" y="957"/>
                    <a:pt x="45" y="969"/>
                    <a:pt x="50" y="980"/>
                  </a:cubicBezTo>
                  <a:cubicBezTo>
                    <a:pt x="46" y="976"/>
                    <a:pt x="44" y="971"/>
                    <a:pt x="42" y="966"/>
                  </a:cubicBezTo>
                  <a:cubicBezTo>
                    <a:pt x="39" y="959"/>
                    <a:pt x="38" y="952"/>
                    <a:pt x="37" y="945"/>
                  </a:cubicBezTo>
                  <a:close/>
                  <a:moveTo>
                    <a:pt x="125" y="542"/>
                  </a:moveTo>
                  <a:cubicBezTo>
                    <a:pt x="40" y="467"/>
                    <a:pt x="40" y="467"/>
                    <a:pt x="40" y="467"/>
                  </a:cubicBezTo>
                  <a:cubicBezTo>
                    <a:pt x="44" y="457"/>
                    <a:pt x="48" y="447"/>
                    <a:pt x="52" y="438"/>
                  </a:cubicBezTo>
                  <a:cubicBezTo>
                    <a:pt x="163" y="441"/>
                    <a:pt x="163" y="441"/>
                    <a:pt x="163" y="441"/>
                  </a:cubicBezTo>
                  <a:cubicBezTo>
                    <a:pt x="159" y="449"/>
                    <a:pt x="155" y="458"/>
                    <a:pt x="151" y="467"/>
                  </a:cubicBezTo>
                  <a:cubicBezTo>
                    <a:pt x="127" y="466"/>
                    <a:pt x="127" y="466"/>
                    <a:pt x="127" y="466"/>
                  </a:cubicBezTo>
                  <a:cubicBezTo>
                    <a:pt x="122" y="477"/>
                    <a:pt x="118" y="488"/>
                    <a:pt x="114" y="500"/>
                  </a:cubicBezTo>
                  <a:cubicBezTo>
                    <a:pt x="133" y="515"/>
                    <a:pt x="133" y="515"/>
                    <a:pt x="133" y="515"/>
                  </a:cubicBezTo>
                  <a:cubicBezTo>
                    <a:pt x="130" y="524"/>
                    <a:pt x="127" y="533"/>
                    <a:pt x="125" y="542"/>
                  </a:cubicBezTo>
                  <a:close/>
                  <a:moveTo>
                    <a:pt x="106" y="464"/>
                  </a:moveTo>
                  <a:cubicBezTo>
                    <a:pt x="64" y="460"/>
                    <a:pt x="64" y="460"/>
                    <a:pt x="64" y="460"/>
                  </a:cubicBezTo>
                  <a:cubicBezTo>
                    <a:pt x="64" y="461"/>
                    <a:pt x="64" y="461"/>
                    <a:pt x="64" y="461"/>
                  </a:cubicBezTo>
                  <a:cubicBezTo>
                    <a:pt x="97" y="486"/>
                    <a:pt x="97" y="486"/>
                    <a:pt x="97" y="486"/>
                  </a:cubicBezTo>
                  <a:cubicBezTo>
                    <a:pt x="100" y="479"/>
                    <a:pt x="103" y="471"/>
                    <a:pt x="106" y="464"/>
                  </a:cubicBezTo>
                  <a:close/>
                  <a:moveTo>
                    <a:pt x="87" y="993"/>
                  </a:moveTo>
                  <a:cubicBezTo>
                    <a:pt x="106" y="986"/>
                    <a:pt x="108" y="973"/>
                    <a:pt x="107" y="960"/>
                  </a:cubicBezTo>
                  <a:cubicBezTo>
                    <a:pt x="106" y="947"/>
                    <a:pt x="102" y="935"/>
                    <a:pt x="111" y="932"/>
                  </a:cubicBezTo>
                  <a:cubicBezTo>
                    <a:pt x="120" y="929"/>
                    <a:pt x="125" y="936"/>
                    <a:pt x="128" y="944"/>
                  </a:cubicBezTo>
                  <a:cubicBezTo>
                    <a:pt x="131" y="951"/>
                    <a:pt x="132" y="962"/>
                    <a:pt x="132" y="968"/>
                  </a:cubicBezTo>
                  <a:cubicBezTo>
                    <a:pt x="154" y="967"/>
                    <a:pt x="154" y="967"/>
                    <a:pt x="154" y="967"/>
                  </a:cubicBezTo>
                  <a:cubicBezTo>
                    <a:pt x="153" y="957"/>
                    <a:pt x="152" y="945"/>
                    <a:pt x="148" y="935"/>
                  </a:cubicBezTo>
                  <a:cubicBezTo>
                    <a:pt x="139" y="913"/>
                    <a:pt x="123" y="898"/>
                    <a:pt x="99" y="907"/>
                  </a:cubicBezTo>
                  <a:cubicBezTo>
                    <a:pt x="85" y="912"/>
                    <a:pt x="78" y="923"/>
                    <a:pt x="82" y="950"/>
                  </a:cubicBezTo>
                  <a:cubicBezTo>
                    <a:pt x="84" y="962"/>
                    <a:pt x="81" y="966"/>
                    <a:pt x="78" y="967"/>
                  </a:cubicBezTo>
                  <a:cubicBezTo>
                    <a:pt x="71" y="970"/>
                    <a:pt x="65" y="967"/>
                    <a:pt x="61" y="955"/>
                  </a:cubicBezTo>
                  <a:cubicBezTo>
                    <a:pt x="59" y="950"/>
                    <a:pt x="57" y="940"/>
                    <a:pt x="57" y="933"/>
                  </a:cubicBezTo>
                  <a:cubicBezTo>
                    <a:pt x="36" y="932"/>
                    <a:pt x="36" y="932"/>
                    <a:pt x="36" y="932"/>
                  </a:cubicBezTo>
                  <a:cubicBezTo>
                    <a:pt x="36" y="937"/>
                    <a:pt x="37" y="941"/>
                    <a:pt x="37" y="945"/>
                  </a:cubicBezTo>
                  <a:cubicBezTo>
                    <a:pt x="41" y="957"/>
                    <a:pt x="45" y="969"/>
                    <a:pt x="50" y="980"/>
                  </a:cubicBezTo>
                  <a:cubicBezTo>
                    <a:pt x="59" y="992"/>
                    <a:pt x="72" y="999"/>
                    <a:pt x="87" y="993"/>
                  </a:cubicBezTo>
                  <a:close/>
                  <a:moveTo>
                    <a:pt x="1345" y="652"/>
                  </a:moveTo>
                  <a:cubicBezTo>
                    <a:pt x="1451" y="677"/>
                    <a:pt x="1451" y="677"/>
                    <a:pt x="1451" y="677"/>
                  </a:cubicBezTo>
                  <a:cubicBezTo>
                    <a:pt x="1450" y="668"/>
                    <a:pt x="1449" y="659"/>
                    <a:pt x="1449" y="650"/>
                  </a:cubicBezTo>
                  <a:cubicBezTo>
                    <a:pt x="1370" y="634"/>
                    <a:pt x="1370" y="634"/>
                    <a:pt x="1370" y="634"/>
                  </a:cubicBezTo>
                  <a:cubicBezTo>
                    <a:pt x="1370" y="634"/>
                    <a:pt x="1370" y="634"/>
                    <a:pt x="1370" y="634"/>
                  </a:cubicBezTo>
                  <a:cubicBezTo>
                    <a:pt x="1443" y="601"/>
                    <a:pt x="1443" y="601"/>
                    <a:pt x="1443" y="601"/>
                  </a:cubicBezTo>
                  <a:cubicBezTo>
                    <a:pt x="1442" y="592"/>
                    <a:pt x="1440" y="582"/>
                    <a:pt x="1438" y="573"/>
                  </a:cubicBezTo>
                  <a:cubicBezTo>
                    <a:pt x="1342" y="623"/>
                    <a:pt x="1342" y="623"/>
                    <a:pt x="1342" y="623"/>
                  </a:cubicBezTo>
                  <a:cubicBezTo>
                    <a:pt x="1343" y="633"/>
                    <a:pt x="1344" y="643"/>
                    <a:pt x="1345" y="652"/>
                  </a:cubicBezTo>
                  <a:close/>
                  <a:moveTo>
                    <a:pt x="1388" y="948"/>
                  </a:moveTo>
                  <a:cubicBezTo>
                    <a:pt x="1312" y="921"/>
                    <a:pt x="1312" y="921"/>
                    <a:pt x="1312" y="921"/>
                  </a:cubicBezTo>
                  <a:cubicBezTo>
                    <a:pt x="1309" y="928"/>
                    <a:pt x="1306" y="936"/>
                    <a:pt x="1303" y="944"/>
                  </a:cubicBezTo>
                  <a:cubicBezTo>
                    <a:pt x="1378" y="974"/>
                    <a:pt x="1378" y="974"/>
                    <a:pt x="1378" y="974"/>
                  </a:cubicBezTo>
                  <a:cubicBezTo>
                    <a:pt x="1374" y="982"/>
                    <a:pt x="1371" y="990"/>
                    <a:pt x="1367" y="998"/>
                  </a:cubicBezTo>
                  <a:cubicBezTo>
                    <a:pt x="1388" y="1008"/>
                    <a:pt x="1388" y="1008"/>
                    <a:pt x="1388" y="1008"/>
                  </a:cubicBezTo>
                  <a:cubicBezTo>
                    <a:pt x="1399" y="982"/>
                    <a:pt x="1410" y="956"/>
                    <a:pt x="1418" y="930"/>
                  </a:cubicBezTo>
                  <a:cubicBezTo>
                    <a:pt x="1396" y="923"/>
                    <a:pt x="1396" y="923"/>
                    <a:pt x="1396" y="923"/>
                  </a:cubicBezTo>
                  <a:cubicBezTo>
                    <a:pt x="1393" y="931"/>
                    <a:pt x="1391" y="939"/>
                    <a:pt x="1388" y="948"/>
                  </a:cubicBezTo>
                  <a:close/>
                  <a:moveTo>
                    <a:pt x="1421" y="758"/>
                  </a:moveTo>
                  <a:cubicBezTo>
                    <a:pt x="1400" y="756"/>
                    <a:pt x="1393" y="767"/>
                    <a:pt x="1388" y="779"/>
                  </a:cubicBezTo>
                  <a:cubicBezTo>
                    <a:pt x="1383" y="791"/>
                    <a:pt x="1380" y="803"/>
                    <a:pt x="1371" y="801"/>
                  </a:cubicBezTo>
                  <a:cubicBezTo>
                    <a:pt x="1361" y="800"/>
                    <a:pt x="1360" y="791"/>
                    <a:pt x="1361" y="783"/>
                  </a:cubicBezTo>
                  <a:cubicBezTo>
                    <a:pt x="1362" y="776"/>
                    <a:pt x="1366" y="766"/>
                    <a:pt x="1369" y="759"/>
                  </a:cubicBezTo>
                  <a:cubicBezTo>
                    <a:pt x="1349" y="750"/>
                    <a:pt x="1349" y="750"/>
                    <a:pt x="1349" y="750"/>
                  </a:cubicBezTo>
                  <a:cubicBezTo>
                    <a:pt x="1345" y="760"/>
                    <a:pt x="1341" y="771"/>
                    <a:pt x="1340" y="782"/>
                  </a:cubicBezTo>
                  <a:cubicBezTo>
                    <a:pt x="1337" y="805"/>
                    <a:pt x="1344" y="826"/>
                    <a:pt x="1370" y="829"/>
                  </a:cubicBezTo>
                  <a:cubicBezTo>
                    <a:pt x="1384" y="831"/>
                    <a:pt x="1396" y="825"/>
                    <a:pt x="1405" y="800"/>
                  </a:cubicBezTo>
                  <a:cubicBezTo>
                    <a:pt x="1409" y="788"/>
                    <a:pt x="1413" y="785"/>
                    <a:pt x="1417" y="786"/>
                  </a:cubicBezTo>
                  <a:cubicBezTo>
                    <a:pt x="1424" y="787"/>
                    <a:pt x="1428" y="792"/>
                    <a:pt x="1426" y="805"/>
                  </a:cubicBezTo>
                  <a:cubicBezTo>
                    <a:pt x="1425" y="810"/>
                    <a:pt x="1422" y="820"/>
                    <a:pt x="1419" y="826"/>
                  </a:cubicBezTo>
                  <a:cubicBezTo>
                    <a:pt x="1437" y="836"/>
                    <a:pt x="1437" y="836"/>
                    <a:pt x="1437" y="836"/>
                  </a:cubicBezTo>
                  <a:cubicBezTo>
                    <a:pt x="1439" y="832"/>
                    <a:pt x="1441" y="828"/>
                    <a:pt x="1443" y="824"/>
                  </a:cubicBezTo>
                  <a:cubicBezTo>
                    <a:pt x="1445" y="812"/>
                    <a:pt x="1446" y="800"/>
                    <a:pt x="1447" y="787"/>
                  </a:cubicBezTo>
                  <a:cubicBezTo>
                    <a:pt x="1445" y="773"/>
                    <a:pt x="1437" y="760"/>
                    <a:pt x="1421" y="758"/>
                  </a:cubicBezTo>
                  <a:close/>
                  <a:moveTo>
                    <a:pt x="203" y="1052"/>
                  </a:moveTo>
                  <a:cubicBezTo>
                    <a:pt x="98" y="1079"/>
                    <a:pt x="98" y="1079"/>
                    <a:pt x="98" y="1079"/>
                  </a:cubicBezTo>
                  <a:cubicBezTo>
                    <a:pt x="103" y="1087"/>
                    <a:pt x="108" y="1095"/>
                    <a:pt x="113" y="1102"/>
                  </a:cubicBezTo>
                  <a:cubicBezTo>
                    <a:pt x="189" y="1080"/>
                    <a:pt x="189" y="1080"/>
                    <a:pt x="189" y="1080"/>
                  </a:cubicBezTo>
                  <a:cubicBezTo>
                    <a:pt x="189" y="1080"/>
                    <a:pt x="189" y="1080"/>
                    <a:pt x="189" y="1080"/>
                  </a:cubicBezTo>
                  <a:cubicBezTo>
                    <a:pt x="141" y="1143"/>
                    <a:pt x="141" y="1143"/>
                    <a:pt x="141" y="1143"/>
                  </a:cubicBezTo>
                  <a:cubicBezTo>
                    <a:pt x="146" y="1151"/>
                    <a:pt x="152" y="1158"/>
                    <a:pt x="158" y="1165"/>
                  </a:cubicBezTo>
                  <a:cubicBezTo>
                    <a:pt x="220" y="1076"/>
                    <a:pt x="220" y="1076"/>
                    <a:pt x="220" y="1076"/>
                  </a:cubicBezTo>
                  <a:cubicBezTo>
                    <a:pt x="214" y="1068"/>
                    <a:pt x="208" y="1060"/>
                    <a:pt x="203" y="1052"/>
                  </a:cubicBezTo>
                  <a:close/>
                  <a:moveTo>
                    <a:pt x="103" y="673"/>
                  </a:moveTo>
                  <a:cubicBezTo>
                    <a:pt x="0" y="667"/>
                    <a:pt x="0" y="667"/>
                    <a:pt x="0" y="667"/>
                  </a:cubicBezTo>
                  <a:cubicBezTo>
                    <a:pt x="1" y="650"/>
                    <a:pt x="2" y="633"/>
                    <a:pt x="5" y="616"/>
                  </a:cubicBezTo>
                  <a:cubicBezTo>
                    <a:pt x="8" y="599"/>
                    <a:pt x="18" y="586"/>
                    <a:pt x="35" y="587"/>
                  </a:cubicBezTo>
                  <a:cubicBezTo>
                    <a:pt x="50" y="588"/>
                    <a:pt x="60" y="599"/>
                    <a:pt x="60" y="615"/>
                  </a:cubicBezTo>
                  <a:cubicBezTo>
                    <a:pt x="61" y="615"/>
                    <a:pt x="61" y="615"/>
                    <a:pt x="61" y="615"/>
                  </a:cubicBezTo>
                  <a:cubicBezTo>
                    <a:pt x="65" y="610"/>
                    <a:pt x="69" y="609"/>
                    <a:pt x="75" y="605"/>
                  </a:cubicBezTo>
                  <a:cubicBezTo>
                    <a:pt x="85" y="599"/>
                    <a:pt x="114" y="589"/>
                    <a:pt x="114" y="589"/>
                  </a:cubicBezTo>
                  <a:cubicBezTo>
                    <a:pt x="111" y="599"/>
                    <a:pt x="110" y="608"/>
                    <a:pt x="108" y="617"/>
                  </a:cubicBezTo>
                  <a:cubicBezTo>
                    <a:pt x="108" y="617"/>
                    <a:pt x="92" y="622"/>
                    <a:pt x="84" y="624"/>
                  </a:cubicBezTo>
                  <a:cubicBezTo>
                    <a:pt x="75" y="628"/>
                    <a:pt x="66" y="633"/>
                    <a:pt x="65" y="640"/>
                  </a:cubicBezTo>
                  <a:cubicBezTo>
                    <a:pt x="65" y="642"/>
                    <a:pt x="65" y="644"/>
                    <a:pt x="64" y="644"/>
                  </a:cubicBezTo>
                  <a:cubicBezTo>
                    <a:pt x="105" y="648"/>
                    <a:pt x="105" y="648"/>
                    <a:pt x="105" y="648"/>
                  </a:cubicBezTo>
                  <a:cubicBezTo>
                    <a:pt x="104" y="657"/>
                    <a:pt x="103" y="665"/>
                    <a:pt x="103" y="673"/>
                  </a:cubicBezTo>
                  <a:close/>
                  <a:moveTo>
                    <a:pt x="36" y="614"/>
                  </a:moveTo>
                  <a:cubicBezTo>
                    <a:pt x="28" y="613"/>
                    <a:pt x="23" y="618"/>
                    <a:pt x="21" y="629"/>
                  </a:cubicBezTo>
                  <a:cubicBezTo>
                    <a:pt x="21" y="632"/>
                    <a:pt x="21" y="636"/>
                    <a:pt x="20" y="641"/>
                  </a:cubicBezTo>
                  <a:cubicBezTo>
                    <a:pt x="46" y="643"/>
                    <a:pt x="46" y="643"/>
                    <a:pt x="46" y="643"/>
                  </a:cubicBezTo>
                  <a:cubicBezTo>
                    <a:pt x="46" y="640"/>
                    <a:pt x="47" y="635"/>
                    <a:pt x="47" y="632"/>
                  </a:cubicBezTo>
                  <a:cubicBezTo>
                    <a:pt x="48" y="625"/>
                    <a:pt x="47" y="615"/>
                    <a:pt x="36" y="614"/>
                  </a:cubicBezTo>
                  <a:close/>
                  <a:moveTo>
                    <a:pt x="1003" y="1269"/>
                  </a:moveTo>
                  <a:cubicBezTo>
                    <a:pt x="1049" y="1361"/>
                    <a:pt x="1049" y="1361"/>
                    <a:pt x="1049" y="1361"/>
                  </a:cubicBezTo>
                  <a:cubicBezTo>
                    <a:pt x="1058" y="1357"/>
                    <a:pt x="1067" y="1353"/>
                    <a:pt x="1075" y="1348"/>
                  </a:cubicBezTo>
                  <a:cubicBezTo>
                    <a:pt x="1025" y="1257"/>
                    <a:pt x="1025" y="1257"/>
                    <a:pt x="1025" y="1257"/>
                  </a:cubicBezTo>
                  <a:cubicBezTo>
                    <a:pt x="1018" y="1261"/>
                    <a:pt x="1011" y="1265"/>
                    <a:pt x="1003" y="1269"/>
                  </a:cubicBezTo>
                  <a:close/>
                  <a:moveTo>
                    <a:pt x="1231" y="1075"/>
                  </a:moveTo>
                  <a:cubicBezTo>
                    <a:pt x="1314" y="1136"/>
                    <a:pt x="1314" y="1136"/>
                    <a:pt x="1314" y="1136"/>
                  </a:cubicBezTo>
                  <a:cubicBezTo>
                    <a:pt x="1320" y="1128"/>
                    <a:pt x="1325" y="1120"/>
                    <a:pt x="1331" y="1112"/>
                  </a:cubicBezTo>
                  <a:cubicBezTo>
                    <a:pt x="1245" y="1055"/>
                    <a:pt x="1245" y="1055"/>
                    <a:pt x="1245" y="1055"/>
                  </a:cubicBezTo>
                  <a:cubicBezTo>
                    <a:pt x="1240" y="1062"/>
                    <a:pt x="1235" y="1069"/>
                    <a:pt x="1231" y="1075"/>
                  </a:cubicBezTo>
                  <a:close/>
                  <a:moveTo>
                    <a:pt x="1202" y="1229"/>
                  </a:moveTo>
                  <a:cubicBezTo>
                    <a:pt x="1147" y="1169"/>
                    <a:pt x="1147" y="1169"/>
                    <a:pt x="1147" y="1169"/>
                  </a:cubicBezTo>
                  <a:cubicBezTo>
                    <a:pt x="1141" y="1175"/>
                    <a:pt x="1135" y="1181"/>
                    <a:pt x="1129" y="1186"/>
                  </a:cubicBezTo>
                  <a:cubicBezTo>
                    <a:pt x="1181" y="1247"/>
                    <a:pt x="1181" y="1247"/>
                    <a:pt x="1181" y="1247"/>
                  </a:cubicBezTo>
                  <a:cubicBezTo>
                    <a:pt x="1174" y="1253"/>
                    <a:pt x="1167" y="1259"/>
                    <a:pt x="1160" y="1264"/>
                  </a:cubicBezTo>
                  <a:cubicBezTo>
                    <a:pt x="1174" y="1282"/>
                    <a:pt x="1174" y="1282"/>
                    <a:pt x="1174" y="1282"/>
                  </a:cubicBezTo>
                  <a:cubicBezTo>
                    <a:pt x="1196" y="1265"/>
                    <a:pt x="1217" y="1246"/>
                    <a:pt x="1237" y="1227"/>
                  </a:cubicBezTo>
                  <a:cubicBezTo>
                    <a:pt x="1221" y="1211"/>
                    <a:pt x="1221" y="1211"/>
                    <a:pt x="1221" y="1211"/>
                  </a:cubicBezTo>
                  <a:cubicBezTo>
                    <a:pt x="1214" y="1217"/>
                    <a:pt x="1208" y="1223"/>
                    <a:pt x="1202" y="1229"/>
                  </a:cubicBezTo>
                  <a:close/>
                  <a:moveTo>
                    <a:pt x="566" y="1420"/>
                  </a:moveTo>
                  <a:cubicBezTo>
                    <a:pt x="589" y="1319"/>
                    <a:pt x="589" y="1319"/>
                    <a:pt x="589" y="1319"/>
                  </a:cubicBezTo>
                  <a:cubicBezTo>
                    <a:pt x="581" y="1317"/>
                    <a:pt x="572" y="1316"/>
                    <a:pt x="564" y="1313"/>
                  </a:cubicBezTo>
                  <a:cubicBezTo>
                    <a:pt x="537" y="1413"/>
                    <a:pt x="537" y="1413"/>
                    <a:pt x="537" y="1413"/>
                  </a:cubicBezTo>
                  <a:moveTo>
                    <a:pt x="283" y="1151"/>
                  </a:moveTo>
                  <a:cubicBezTo>
                    <a:pt x="266" y="1167"/>
                    <a:pt x="266" y="1167"/>
                    <a:pt x="266" y="1167"/>
                  </a:cubicBezTo>
                  <a:cubicBezTo>
                    <a:pt x="277" y="1178"/>
                    <a:pt x="288" y="1188"/>
                    <a:pt x="299" y="1198"/>
                  </a:cubicBezTo>
                  <a:cubicBezTo>
                    <a:pt x="246" y="1258"/>
                    <a:pt x="246" y="1258"/>
                    <a:pt x="246" y="1258"/>
                  </a:cubicBezTo>
                  <a:cubicBezTo>
                    <a:pt x="254" y="1264"/>
                    <a:pt x="261" y="1270"/>
                    <a:pt x="268" y="1276"/>
                  </a:cubicBezTo>
                  <a:cubicBezTo>
                    <a:pt x="333" y="1196"/>
                    <a:pt x="333" y="1196"/>
                    <a:pt x="333" y="1196"/>
                  </a:cubicBezTo>
                  <a:cubicBezTo>
                    <a:pt x="316" y="1182"/>
                    <a:pt x="299" y="1167"/>
                    <a:pt x="283" y="1151"/>
                  </a:cubicBezTo>
                  <a:close/>
                  <a:moveTo>
                    <a:pt x="401" y="1244"/>
                  </a:moveTo>
                  <a:cubicBezTo>
                    <a:pt x="389" y="1263"/>
                    <a:pt x="389" y="1263"/>
                    <a:pt x="389" y="1263"/>
                  </a:cubicBezTo>
                  <a:cubicBezTo>
                    <a:pt x="401" y="1271"/>
                    <a:pt x="415" y="1279"/>
                    <a:pt x="428" y="1285"/>
                  </a:cubicBezTo>
                  <a:cubicBezTo>
                    <a:pt x="391" y="1357"/>
                    <a:pt x="391" y="1357"/>
                    <a:pt x="391" y="1357"/>
                  </a:cubicBezTo>
                  <a:cubicBezTo>
                    <a:pt x="400" y="1361"/>
                    <a:pt x="408" y="1365"/>
                    <a:pt x="417" y="1369"/>
                  </a:cubicBezTo>
                  <a:cubicBezTo>
                    <a:pt x="461" y="1276"/>
                    <a:pt x="461" y="1276"/>
                    <a:pt x="461" y="1276"/>
                  </a:cubicBezTo>
                  <a:cubicBezTo>
                    <a:pt x="440" y="1266"/>
                    <a:pt x="420" y="1256"/>
                    <a:pt x="401" y="1244"/>
                  </a:cubicBezTo>
                  <a:close/>
                  <a:moveTo>
                    <a:pt x="28" y="810"/>
                  </a:moveTo>
                  <a:cubicBezTo>
                    <a:pt x="108" y="799"/>
                    <a:pt x="108" y="799"/>
                    <a:pt x="108" y="799"/>
                  </a:cubicBezTo>
                  <a:cubicBezTo>
                    <a:pt x="107" y="791"/>
                    <a:pt x="105" y="782"/>
                    <a:pt x="105" y="774"/>
                  </a:cubicBezTo>
                  <a:cubicBezTo>
                    <a:pt x="25" y="782"/>
                    <a:pt x="25" y="782"/>
                    <a:pt x="25" y="782"/>
                  </a:cubicBezTo>
                  <a:cubicBezTo>
                    <a:pt x="24" y="774"/>
                    <a:pt x="23" y="765"/>
                    <a:pt x="22" y="756"/>
                  </a:cubicBezTo>
                  <a:cubicBezTo>
                    <a:pt x="0" y="757"/>
                    <a:pt x="0" y="757"/>
                    <a:pt x="0" y="757"/>
                  </a:cubicBezTo>
                  <a:cubicBezTo>
                    <a:pt x="2" y="785"/>
                    <a:pt x="5" y="813"/>
                    <a:pt x="10" y="840"/>
                  </a:cubicBezTo>
                  <a:cubicBezTo>
                    <a:pt x="32" y="836"/>
                    <a:pt x="32" y="836"/>
                    <a:pt x="32" y="836"/>
                  </a:cubicBezTo>
                  <a:cubicBezTo>
                    <a:pt x="31" y="827"/>
                    <a:pt x="29" y="819"/>
                    <a:pt x="28" y="810"/>
                  </a:cubicBezTo>
                  <a:close/>
                  <a:moveTo>
                    <a:pt x="1301" y="314"/>
                  </a:moveTo>
                  <a:cubicBezTo>
                    <a:pt x="1293" y="302"/>
                    <a:pt x="1277" y="299"/>
                    <a:pt x="1265" y="307"/>
                  </a:cubicBezTo>
                  <a:cubicBezTo>
                    <a:pt x="1253" y="315"/>
                    <a:pt x="1250" y="331"/>
                    <a:pt x="1258" y="343"/>
                  </a:cubicBezTo>
                  <a:cubicBezTo>
                    <a:pt x="1266" y="355"/>
                    <a:pt x="1283" y="358"/>
                    <a:pt x="1294" y="350"/>
                  </a:cubicBezTo>
                  <a:cubicBezTo>
                    <a:pt x="1306" y="342"/>
                    <a:pt x="1309" y="326"/>
                    <a:pt x="1301" y="314"/>
                  </a:cubicBezTo>
                  <a:close/>
                  <a:moveTo>
                    <a:pt x="855" y="26"/>
                  </a:moveTo>
                  <a:cubicBezTo>
                    <a:pt x="850" y="46"/>
                    <a:pt x="861" y="55"/>
                    <a:pt x="872" y="61"/>
                  </a:cubicBezTo>
                  <a:cubicBezTo>
                    <a:pt x="883" y="68"/>
                    <a:pt x="894" y="71"/>
                    <a:pt x="892" y="81"/>
                  </a:cubicBezTo>
                  <a:cubicBezTo>
                    <a:pt x="890" y="90"/>
                    <a:pt x="881" y="90"/>
                    <a:pt x="872" y="88"/>
                  </a:cubicBezTo>
                  <a:cubicBezTo>
                    <a:pt x="865" y="86"/>
                    <a:pt x="856" y="81"/>
                    <a:pt x="850" y="78"/>
                  </a:cubicBezTo>
                  <a:cubicBezTo>
                    <a:pt x="839" y="96"/>
                    <a:pt x="839" y="96"/>
                    <a:pt x="839" y="96"/>
                  </a:cubicBezTo>
                  <a:cubicBezTo>
                    <a:pt x="848" y="102"/>
                    <a:pt x="858" y="107"/>
                    <a:pt x="869" y="109"/>
                  </a:cubicBezTo>
                  <a:cubicBezTo>
                    <a:pt x="891" y="115"/>
                    <a:pt x="914" y="110"/>
                    <a:pt x="920" y="85"/>
                  </a:cubicBezTo>
                  <a:cubicBezTo>
                    <a:pt x="923" y="71"/>
                    <a:pt x="919" y="59"/>
                    <a:pt x="894" y="47"/>
                  </a:cubicBezTo>
                  <a:cubicBezTo>
                    <a:pt x="883" y="41"/>
                    <a:pt x="881" y="37"/>
                    <a:pt x="882" y="33"/>
                  </a:cubicBezTo>
                  <a:cubicBezTo>
                    <a:pt x="884" y="27"/>
                    <a:pt x="890" y="23"/>
                    <a:pt x="902" y="26"/>
                  </a:cubicBezTo>
                  <a:cubicBezTo>
                    <a:pt x="907" y="28"/>
                    <a:pt x="916" y="32"/>
                    <a:pt x="922" y="36"/>
                  </a:cubicBezTo>
                  <a:cubicBezTo>
                    <a:pt x="934" y="19"/>
                    <a:pt x="934" y="19"/>
                    <a:pt x="934" y="19"/>
                  </a:cubicBezTo>
                  <a:cubicBezTo>
                    <a:pt x="931" y="16"/>
                    <a:pt x="927" y="14"/>
                    <a:pt x="923" y="12"/>
                  </a:cubicBezTo>
                  <a:cubicBezTo>
                    <a:pt x="911" y="9"/>
                    <a:pt x="899" y="6"/>
                    <a:pt x="887" y="3"/>
                  </a:cubicBezTo>
                  <a:cubicBezTo>
                    <a:pt x="873" y="4"/>
                    <a:pt x="859" y="11"/>
                    <a:pt x="855" y="26"/>
                  </a:cubicBezTo>
                  <a:close/>
                  <a:moveTo>
                    <a:pt x="1045" y="59"/>
                  </a:moveTo>
                  <a:cubicBezTo>
                    <a:pt x="1057" y="65"/>
                    <a:pt x="1069" y="71"/>
                    <a:pt x="1080" y="77"/>
                  </a:cubicBezTo>
                  <a:cubicBezTo>
                    <a:pt x="1097" y="95"/>
                    <a:pt x="1099" y="119"/>
                    <a:pt x="1088" y="140"/>
                  </a:cubicBezTo>
                  <a:cubicBezTo>
                    <a:pt x="1074" y="167"/>
                    <a:pt x="1044" y="179"/>
                    <a:pt x="1013" y="163"/>
                  </a:cubicBezTo>
                  <a:cubicBezTo>
                    <a:pt x="981" y="146"/>
                    <a:pt x="975" y="115"/>
                    <a:pt x="989" y="88"/>
                  </a:cubicBezTo>
                  <a:cubicBezTo>
                    <a:pt x="1000" y="67"/>
                    <a:pt x="1021" y="55"/>
                    <a:pt x="1045" y="59"/>
                  </a:cubicBezTo>
                  <a:close/>
                  <a:moveTo>
                    <a:pt x="1013" y="101"/>
                  </a:moveTo>
                  <a:cubicBezTo>
                    <a:pt x="1003" y="121"/>
                    <a:pt x="1009" y="136"/>
                    <a:pt x="1023" y="143"/>
                  </a:cubicBezTo>
                  <a:cubicBezTo>
                    <a:pt x="1037" y="151"/>
                    <a:pt x="1053" y="147"/>
                    <a:pt x="1063" y="127"/>
                  </a:cubicBezTo>
                  <a:cubicBezTo>
                    <a:pt x="1074" y="107"/>
                    <a:pt x="1068" y="92"/>
                    <a:pt x="1054" y="84"/>
                  </a:cubicBezTo>
                  <a:cubicBezTo>
                    <a:pt x="1040" y="77"/>
                    <a:pt x="1024" y="81"/>
                    <a:pt x="1013" y="101"/>
                  </a:cubicBezTo>
                  <a:close/>
                  <a:moveTo>
                    <a:pt x="1312" y="502"/>
                  </a:moveTo>
                  <a:cubicBezTo>
                    <a:pt x="1409" y="467"/>
                    <a:pt x="1409" y="467"/>
                    <a:pt x="1409" y="467"/>
                  </a:cubicBezTo>
                  <a:cubicBezTo>
                    <a:pt x="1406" y="458"/>
                    <a:pt x="1403" y="449"/>
                    <a:pt x="1399" y="440"/>
                  </a:cubicBezTo>
                  <a:cubicBezTo>
                    <a:pt x="1303" y="478"/>
                    <a:pt x="1303" y="478"/>
                    <a:pt x="1303" y="478"/>
                  </a:cubicBezTo>
                  <a:cubicBezTo>
                    <a:pt x="1306" y="486"/>
                    <a:pt x="1309" y="494"/>
                    <a:pt x="1312" y="502"/>
                  </a:cubicBezTo>
                  <a:close/>
                  <a:moveTo>
                    <a:pt x="1168" y="272"/>
                  </a:moveTo>
                  <a:cubicBezTo>
                    <a:pt x="1184" y="256"/>
                    <a:pt x="1184" y="256"/>
                    <a:pt x="1184" y="256"/>
                  </a:cubicBezTo>
                  <a:cubicBezTo>
                    <a:pt x="1173" y="245"/>
                    <a:pt x="1162" y="235"/>
                    <a:pt x="1151" y="225"/>
                  </a:cubicBezTo>
                  <a:cubicBezTo>
                    <a:pt x="1203" y="165"/>
                    <a:pt x="1203" y="165"/>
                    <a:pt x="1203" y="165"/>
                  </a:cubicBezTo>
                  <a:cubicBezTo>
                    <a:pt x="1196" y="158"/>
                    <a:pt x="1189" y="152"/>
                    <a:pt x="1182" y="146"/>
                  </a:cubicBezTo>
                  <a:cubicBezTo>
                    <a:pt x="1117" y="226"/>
                    <a:pt x="1117" y="226"/>
                    <a:pt x="1117" y="226"/>
                  </a:cubicBezTo>
                  <a:cubicBezTo>
                    <a:pt x="1135" y="240"/>
                    <a:pt x="1151" y="256"/>
                    <a:pt x="1168" y="272"/>
                  </a:cubicBezTo>
                  <a:close/>
                  <a:moveTo>
                    <a:pt x="369" y="78"/>
                  </a:moveTo>
                  <a:cubicBezTo>
                    <a:pt x="381" y="71"/>
                    <a:pt x="393" y="65"/>
                    <a:pt x="405" y="59"/>
                  </a:cubicBezTo>
                  <a:cubicBezTo>
                    <a:pt x="429" y="55"/>
                    <a:pt x="450" y="67"/>
                    <a:pt x="461" y="88"/>
                  </a:cubicBezTo>
                  <a:cubicBezTo>
                    <a:pt x="475" y="115"/>
                    <a:pt x="468" y="146"/>
                    <a:pt x="437" y="163"/>
                  </a:cubicBezTo>
                  <a:cubicBezTo>
                    <a:pt x="405" y="179"/>
                    <a:pt x="376" y="167"/>
                    <a:pt x="362" y="140"/>
                  </a:cubicBezTo>
                  <a:cubicBezTo>
                    <a:pt x="350" y="119"/>
                    <a:pt x="353" y="95"/>
                    <a:pt x="369" y="78"/>
                  </a:cubicBezTo>
                  <a:close/>
                  <a:moveTo>
                    <a:pt x="386" y="127"/>
                  </a:moveTo>
                  <a:cubicBezTo>
                    <a:pt x="397" y="147"/>
                    <a:pt x="413" y="151"/>
                    <a:pt x="427" y="144"/>
                  </a:cubicBezTo>
                  <a:cubicBezTo>
                    <a:pt x="441" y="136"/>
                    <a:pt x="447" y="121"/>
                    <a:pt x="436" y="101"/>
                  </a:cubicBezTo>
                  <a:cubicBezTo>
                    <a:pt x="426" y="81"/>
                    <a:pt x="409" y="77"/>
                    <a:pt x="396" y="84"/>
                  </a:cubicBezTo>
                  <a:cubicBezTo>
                    <a:pt x="382" y="92"/>
                    <a:pt x="376" y="107"/>
                    <a:pt x="386" y="127"/>
                  </a:cubicBezTo>
                  <a:close/>
                  <a:moveTo>
                    <a:pt x="725" y="1359"/>
                  </a:moveTo>
                  <a:cubicBezTo>
                    <a:pt x="710" y="1359"/>
                    <a:pt x="699" y="1371"/>
                    <a:pt x="699" y="1385"/>
                  </a:cubicBezTo>
                  <a:cubicBezTo>
                    <a:pt x="699" y="1400"/>
                    <a:pt x="710" y="1411"/>
                    <a:pt x="725" y="1411"/>
                  </a:cubicBezTo>
                  <a:cubicBezTo>
                    <a:pt x="739" y="1411"/>
                    <a:pt x="751" y="1400"/>
                    <a:pt x="751" y="1385"/>
                  </a:cubicBezTo>
                  <a:cubicBezTo>
                    <a:pt x="751" y="1371"/>
                    <a:pt x="739" y="1359"/>
                    <a:pt x="725" y="1359"/>
                  </a:cubicBezTo>
                  <a:close/>
                  <a:moveTo>
                    <a:pt x="522" y="44"/>
                  </a:moveTo>
                  <a:cubicBezTo>
                    <a:pt x="527" y="64"/>
                    <a:pt x="540" y="67"/>
                    <a:pt x="553" y="68"/>
                  </a:cubicBezTo>
                  <a:cubicBezTo>
                    <a:pt x="565" y="68"/>
                    <a:pt x="578" y="66"/>
                    <a:pt x="580" y="75"/>
                  </a:cubicBezTo>
                  <a:cubicBezTo>
                    <a:pt x="582" y="85"/>
                    <a:pt x="574" y="89"/>
                    <a:pt x="566" y="91"/>
                  </a:cubicBezTo>
                  <a:cubicBezTo>
                    <a:pt x="559" y="92"/>
                    <a:pt x="548" y="92"/>
                    <a:pt x="541" y="92"/>
                  </a:cubicBezTo>
                  <a:cubicBezTo>
                    <a:pt x="540" y="113"/>
                    <a:pt x="540" y="113"/>
                    <a:pt x="540" y="113"/>
                  </a:cubicBezTo>
                  <a:cubicBezTo>
                    <a:pt x="550" y="114"/>
                    <a:pt x="562" y="114"/>
                    <a:pt x="573" y="111"/>
                  </a:cubicBezTo>
                  <a:cubicBezTo>
                    <a:pt x="595" y="106"/>
                    <a:pt x="613" y="91"/>
                    <a:pt x="606" y="66"/>
                  </a:cubicBezTo>
                  <a:cubicBezTo>
                    <a:pt x="603" y="52"/>
                    <a:pt x="593" y="43"/>
                    <a:pt x="566" y="44"/>
                  </a:cubicBezTo>
                  <a:cubicBezTo>
                    <a:pt x="554" y="44"/>
                    <a:pt x="550" y="42"/>
                    <a:pt x="549" y="38"/>
                  </a:cubicBezTo>
                  <a:cubicBezTo>
                    <a:pt x="547" y="31"/>
                    <a:pt x="551" y="25"/>
                    <a:pt x="563" y="22"/>
                  </a:cubicBezTo>
                  <a:cubicBezTo>
                    <a:pt x="569" y="21"/>
                    <a:pt x="578" y="21"/>
                    <a:pt x="586" y="21"/>
                  </a:cubicBezTo>
                  <a:cubicBezTo>
                    <a:pt x="589" y="1"/>
                    <a:pt x="589" y="1"/>
                    <a:pt x="589" y="1"/>
                  </a:cubicBezTo>
                  <a:cubicBezTo>
                    <a:pt x="584" y="0"/>
                    <a:pt x="580" y="0"/>
                    <a:pt x="575" y="0"/>
                  </a:cubicBezTo>
                  <a:cubicBezTo>
                    <a:pt x="563" y="3"/>
                    <a:pt x="551" y="5"/>
                    <a:pt x="540" y="8"/>
                  </a:cubicBezTo>
                  <a:cubicBezTo>
                    <a:pt x="527" y="16"/>
                    <a:pt x="518" y="28"/>
                    <a:pt x="522" y="44"/>
                  </a:cubicBezTo>
                  <a:close/>
                  <a:moveTo>
                    <a:pt x="295" y="260"/>
                  </a:moveTo>
                  <a:cubicBezTo>
                    <a:pt x="247" y="210"/>
                    <a:pt x="247" y="210"/>
                    <a:pt x="247" y="210"/>
                  </a:cubicBezTo>
                  <a:cubicBezTo>
                    <a:pt x="323" y="235"/>
                    <a:pt x="323" y="235"/>
                    <a:pt x="323" y="235"/>
                  </a:cubicBezTo>
                  <a:cubicBezTo>
                    <a:pt x="330" y="229"/>
                    <a:pt x="337" y="223"/>
                    <a:pt x="345" y="217"/>
                  </a:cubicBezTo>
                  <a:cubicBezTo>
                    <a:pt x="283" y="135"/>
                    <a:pt x="283" y="135"/>
                    <a:pt x="283" y="135"/>
                  </a:cubicBezTo>
                  <a:cubicBezTo>
                    <a:pt x="276" y="140"/>
                    <a:pt x="269" y="145"/>
                    <a:pt x="262" y="151"/>
                  </a:cubicBezTo>
                  <a:cubicBezTo>
                    <a:pt x="305" y="204"/>
                    <a:pt x="305" y="204"/>
                    <a:pt x="305" y="204"/>
                  </a:cubicBezTo>
                  <a:cubicBezTo>
                    <a:pt x="231" y="179"/>
                    <a:pt x="231" y="179"/>
                    <a:pt x="231" y="179"/>
                  </a:cubicBezTo>
                  <a:cubicBezTo>
                    <a:pt x="222" y="187"/>
                    <a:pt x="213" y="195"/>
                    <a:pt x="205" y="204"/>
                  </a:cubicBezTo>
                  <a:cubicBezTo>
                    <a:pt x="279" y="275"/>
                    <a:pt x="279" y="275"/>
                    <a:pt x="279" y="275"/>
                  </a:cubicBezTo>
                  <a:cubicBezTo>
                    <a:pt x="284" y="270"/>
                    <a:pt x="290" y="265"/>
                    <a:pt x="295" y="260"/>
                  </a:cubicBezTo>
                  <a:close/>
                  <a:moveTo>
                    <a:pt x="149" y="314"/>
                  </a:moveTo>
                  <a:cubicBezTo>
                    <a:pt x="140" y="326"/>
                    <a:pt x="143" y="342"/>
                    <a:pt x="155" y="350"/>
                  </a:cubicBezTo>
                  <a:cubicBezTo>
                    <a:pt x="167" y="358"/>
                    <a:pt x="184" y="355"/>
                    <a:pt x="192" y="343"/>
                  </a:cubicBezTo>
                  <a:cubicBezTo>
                    <a:pt x="200" y="331"/>
                    <a:pt x="197" y="315"/>
                    <a:pt x="185" y="307"/>
                  </a:cubicBezTo>
                  <a:cubicBezTo>
                    <a:pt x="173" y="299"/>
                    <a:pt x="157" y="302"/>
                    <a:pt x="149" y="314"/>
                  </a:cubicBezTo>
                  <a:close/>
                  <a:moveTo>
                    <a:pt x="725" y="11"/>
                  </a:moveTo>
                  <a:cubicBezTo>
                    <a:pt x="710" y="11"/>
                    <a:pt x="699" y="23"/>
                    <a:pt x="699" y="37"/>
                  </a:cubicBezTo>
                  <a:cubicBezTo>
                    <a:pt x="699" y="52"/>
                    <a:pt x="710" y="64"/>
                    <a:pt x="725" y="64"/>
                  </a:cubicBezTo>
                  <a:cubicBezTo>
                    <a:pt x="739" y="64"/>
                    <a:pt x="751" y="52"/>
                    <a:pt x="751" y="37"/>
                  </a:cubicBezTo>
                  <a:cubicBezTo>
                    <a:pt x="751" y="23"/>
                    <a:pt x="739" y="11"/>
                    <a:pt x="72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 name="Tijdelijke aanduiding voor titel 1"/>
          <p:cNvSpPr>
            <a:spLocks noGrp="1"/>
          </p:cNvSpPr>
          <p:nvPr>
            <p:ph type="title"/>
          </p:nvPr>
        </p:nvSpPr>
        <p:spPr>
          <a:xfrm>
            <a:off x="1188000" y="1560014"/>
            <a:ext cx="7308000" cy="910753"/>
          </a:xfrm>
          <a:prstGeom prst="rect">
            <a:avLst/>
          </a:prstGeom>
        </p:spPr>
        <p:txBody>
          <a:bodyPr vert="horz" lIns="0" tIns="0" rIns="0" bIns="0" rtlCol="0" anchor="t" anchorCtr="0">
            <a:noAutofit/>
          </a:bodyPr>
          <a:lstStyle/>
          <a:p>
            <a:r>
              <a:rPr lang="en-GB" noProof="0" dirty="0" err="1" smtClean="0"/>
              <a:t>Klik</a:t>
            </a:r>
            <a:r>
              <a:rPr lang="en-GB" noProof="0" dirty="0" smtClean="0"/>
              <a:t> om de </a:t>
            </a:r>
            <a:r>
              <a:rPr lang="en-GB" noProof="0" dirty="0" err="1" smtClean="0"/>
              <a:t>stijl</a:t>
            </a:r>
            <a:r>
              <a:rPr lang="en-GB" noProof="0" dirty="0" smtClean="0"/>
              <a:t> </a:t>
            </a:r>
            <a:r>
              <a:rPr lang="en-GB" noProof="0" dirty="0" err="1" smtClean="0"/>
              <a:t>te</a:t>
            </a:r>
            <a:r>
              <a:rPr lang="en-GB" noProof="0" dirty="0" smtClean="0"/>
              <a:t> </a:t>
            </a:r>
            <a:r>
              <a:rPr lang="en-GB" noProof="0" dirty="0" err="1" smtClean="0"/>
              <a:t>bewerken</a:t>
            </a:r>
            <a:endParaRPr lang="en-GB" noProof="0" dirty="0"/>
          </a:p>
        </p:txBody>
      </p:sp>
      <p:sp>
        <p:nvSpPr>
          <p:cNvPr id="3" name="Tijdelijke aanduiding voor tekst 2"/>
          <p:cNvSpPr>
            <a:spLocks noGrp="1"/>
          </p:cNvSpPr>
          <p:nvPr>
            <p:ph type="body" idx="1"/>
          </p:nvPr>
        </p:nvSpPr>
        <p:spPr>
          <a:xfrm>
            <a:off x="1188000" y="2428235"/>
            <a:ext cx="7308000" cy="2891017"/>
          </a:xfrm>
          <a:prstGeom prst="rect">
            <a:avLst/>
          </a:prstGeom>
        </p:spPr>
        <p:txBody>
          <a:bodyPr vert="horz" lIns="0" tIns="0" rIns="0" bIns="0" rtlCol="0">
            <a:noAutofit/>
          </a:bodyPr>
          <a:lstStyle/>
          <a:p>
            <a:pPr lvl="0"/>
            <a:r>
              <a:rPr lang="en-GB" noProof="0" dirty="0" err="1" smtClean="0"/>
              <a:t>Klik</a:t>
            </a:r>
            <a:r>
              <a:rPr lang="en-GB" noProof="0" dirty="0" smtClean="0"/>
              <a:t> om de </a:t>
            </a:r>
            <a:r>
              <a:rPr lang="en-GB" noProof="0" dirty="0" err="1" smtClean="0"/>
              <a:t>modelstijlen</a:t>
            </a:r>
            <a:r>
              <a:rPr lang="en-GB" noProof="0" dirty="0" smtClean="0"/>
              <a:t> </a:t>
            </a:r>
            <a:r>
              <a:rPr lang="en-GB" noProof="0" dirty="0" err="1" smtClean="0"/>
              <a:t>te</a:t>
            </a:r>
            <a:r>
              <a:rPr lang="en-GB" noProof="0" dirty="0" smtClean="0"/>
              <a:t> </a:t>
            </a:r>
            <a:r>
              <a:rPr lang="en-GB" noProof="0" dirty="0" err="1" smtClean="0"/>
              <a:t>bewerken</a:t>
            </a:r>
            <a:endParaRPr lang="en-GB" noProof="0" dirty="0" smtClean="0"/>
          </a:p>
          <a:p>
            <a:pPr lvl="1"/>
            <a:r>
              <a:rPr lang="en-GB" noProof="0" dirty="0" err="1" smtClean="0"/>
              <a:t>Tweede</a:t>
            </a:r>
            <a:r>
              <a:rPr lang="en-GB" noProof="0" dirty="0" smtClean="0"/>
              <a:t> </a:t>
            </a:r>
            <a:r>
              <a:rPr lang="en-GB" noProof="0" dirty="0" err="1" smtClean="0"/>
              <a:t>niveau</a:t>
            </a:r>
            <a:endParaRPr lang="en-GB" noProof="0" dirty="0" smtClean="0"/>
          </a:p>
          <a:p>
            <a:pPr lvl="2"/>
            <a:r>
              <a:rPr lang="en-GB" noProof="0" dirty="0" err="1" smtClean="0"/>
              <a:t>Derde</a:t>
            </a:r>
            <a:r>
              <a:rPr lang="en-GB" noProof="0" dirty="0" smtClean="0"/>
              <a:t> </a:t>
            </a:r>
            <a:r>
              <a:rPr lang="en-GB" noProof="0" dirty="0" err="1" smtClean="0"/>
              <a:t>niveau</a:t>
            </a:r>
            <a:endParaRPr lang="en-GB" noProof="0" dirty="0" smtClean="0"/>
          </a:p>
          <a:p>
            <a:pPr lvl="3"/>
            <a:r>
              <a:rPr lang="en-GB" noProof="0" dirty="0" err="1" smtClean="0"/>
              <a:t>Vierde</a:t>
            </a:r>
            <a:r>
              <a:rPr lang="en-GB" noProof="0" dirty="0" smtClean="0"/>
              <a:t> </a:t>
            </a:r>
            <a:r>
              <a:rPr lang="en-GB" noProof="0" dirty="0" err="1" smtClean="0"/>
              <a:t>niveau</a:t>
            </a:r>
            <a:endParaRPr lang="en-GB" noProof="0" dirty="0" smtClean="0"/>
          </a:p>
          <a:p>
            <a:pPr lvl="4"/>
            <a:r>
              <a:rPr lang="en-GB" noProof="0" dirty="0" err="1" smtClean="0"/>
              <a:t>Vijfde</a:t>
            </a:r>
            <a:r>
              <a:rPr lang="en-GB" noProof="0" dirty="0" smtClean="0"/>
              <a:t> </a:t>
            </a:r>
            <a:r>
              <a:rPr lang="en-GB" noProof="0" dirty="0" err="1" smtClean="0"/>
              <a:t>niveau</a:t>
            </a:r>
            <a:endParaRPr lang="en-GB" noProof="0" dirty="0"/>
          </a:p>
        </p:txBody>
      </p:sp>
      <p:sp>
        <p:nvSpPr>
          <p:cNvPr id="4" name="Tijdelijke aanduiding voor datum 3"/>
          <p:cNvSpPr>
            <a:spLocks noGrp="1"/>
          </p:cNvSpPr>
          <p:nvPr>
            <p:ph type="dt" sz="half" idx="2"/>
          </p:nvPr>
        </p:nvSpPr>
        <p:spPr>
          <a:xfrm>
            <a:off x="5832168" y="6156000"/>
            <a:ext cx="2133600" cy="365125"/>
          </a:xfrm>
          <a:prstGeom prst="rect">
            <a:avLst/>
          </a:prstGeom>
        </p:spPr>
        <p:txBody>
          <a:bodyPr vert="horz" lIns="0" tIns="0" rIns="0" bIns="0" rtlCol="0" anchor="ctr">
            <a:noAutofit/>
          </a:bodyPr>
          <a:lstStyle>
            <a:lvl1pPr algn="r">
              <a:defRPr sz="900">
                <a:solidFill>
                  <a:schemeClr val="tx1"/>
                </a:solidFill>
                <a:latin typeface="+mn-lt"/>
              </a:defRPr>
            </a:lvl1pPr>
          </a:lstStyle>
          <a:p>
            <a:endParaRPr lang="en-GB" dirty="0"/>
          </a:p>
        </p:txBody>
      </p:sp>
      <p:sp>
        <p:nvSpPr>
          <p:cNvPr id="5" name="Tijdelijke aanduiding voor voettekst 4"/>
          <p:cNvSpPr>
            <a:spLocks noGrp="1"/>
          </p:cNvSpPr>
          <p:nvPr>
            <p:ph type="ftr" sz="quarter" idx="3"/>
          </p:nvPr>
        </p:nvSpPr>
        <p:spPr>
          <a:xfrm>
            <a:off x="1193800" y="6268138"/>
            <a:ext cx="4368332" cy="365125"/>
          </a:xfrm>
          <a:prstGeom prst="rect">
            <a:avLst/>
          </a:prstGeom>
        </p:spPr>
        <p:txBody>
          <a:bodyPr vert="horz" lIns="0" tIns="0" rIns="0" bIns="0" rtlCol="0" anchor="t" anchorCtr="0">
            <a:noAutofit/>
          </a:bodyPr>
          <a:lstStyle>
            <a:lvl1pPr algn="l">
              <a:defRPr sz="900">
                <a:solidFill>
                  <a:schemeClr val="tx1"/>
                </a:solidFill>
                <a:latin typeface="+mn-lt"/>
              </a:defRPr>
            </a:lvl1pPr>
          </a:lstStyle>
          <a:p>
            <a:r>
              <a:rPr lang="en-US" smtClean="0"/>
              <a:t>To change footer:  Insert | Header &amp; footer Name of Faculty or Division&lt;2spaces&gt;|&lt;2spaces&gt;Title of presentation</a:t>
            </a:r>
            <a:endParaRPr lang="en-GB" dirty="0"/>
          </a:p>
        </p:txBody>
      </p:sp>
      <p:sp>
        <p:nvSpPr>
          <p:cNvPr id="6" name="Tijdelijke aanduiding voor dianummer 5"/>
          <p:cNvSpPr>
            <a:spLocks noGrp="1"/>
          </p:cNvSpPr>
          <p:nvPr>
            <p:ph type="sldNum" sz="quarter" idx="4"/>
          </p:nvPr>
        </p:nvSpPr>
        <p:spPr>
          <a:xfrm>
            <a:off x="7932672" y="6156311"/>
            <a:ext cx="556115" cy="365125"/>
          </a:xfrm>
          <a:prstGeom prst="rect">
            <a:avLst/>
          </a:prstGeom>
        </p:spPr>
        <p:txBody>
          <a:bodyPr vert="horz" lIns="0" tIns="0" rIns="0" bIns="0" rtlCol="0" anchor="ctr">
            <a:noAutofit/>
          </a:bodyPr>
          <a:lstStyle>
            <a:lvl1pPr algn="r">
              <a:defRPr sz="900">
                <a:solidFill>
                  <a:schemeClr val="tx1"/>
                </a:solidFill>
                <a:latin typeface="+mn-lt"/>
              </a:defRPr>
            </a:lvl1pPr>
          </a:lstStyle>
          <a:p>
            <a:fld id="{1336C48C-F87C-4E4B-81EF-5027B17D1F6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50" r:id="rId4"/>
    <p:sldLayoutId id="2147483667" r:id="rId5"/>
    <p:sldLayoutId id="2147483668" r:id="rId6"/>
    <p:sldLayoutId id="2147483669" r:id="rId7"/>
    <p:sldLayoutId id="2147483670" r:id="rId8"/>
  </p:sldLayoutIdLst>
  <p:timing>
    <p:tnLst>
      <p:par>
        <p:cTn id="1" dur="indefinite" restart="never" nodeType="tmRoot"/>
      </p:par>
    </p:tnLst>
  </p:timing>
  <p:hf hdr="0" ftr="0" dt="0"/>
  <p:txStyles>
    <p:titleStyle>
      <a:lvl1pPr algn="l" defTabSz="914400" rtl="0" eaLnBrk="1" latinLnBrk="0" hangingPunct="1">
        <a:spcBef>
          <a:spcPct val="0"/>
        </a:spcBef>
        <a:buNone/>
        <a:defRPr sz="21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1600" b="1"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270000" indent="-270000" algn="l" defTabSz="914400" rtl="0" eaLnBrk="1" latinLnBrk="0" hangingPunct="1">
        <a:lnSpc>
          <a:spcPct val="110000"/>
        </a:lnSpc>
        <a:spcBef>
          <a:spcPts val="2100"/>
        </a:spcBef>
        <a:buFont typeface="Verdana" pitchFamily="34" charset="0"/>
        <a:buChar char="•"/>
        <a:defRPr sz="1600" b="1" kern="1200">
          <a:solidFill>
            <a:schemeClr val="tx1"/>
          </a:solidFill>
          <a:latin typeface="+mn-lt"/>
          <a:ea typeface="+mn-ea"/>
          <a:cs typeface="+mn-cs"/>
        </a:defRPr>
      </a:lvl3pPr>
      <a:lvl4pPr marL="270000" indent="-270000" algn="l" defTabSz="914400" rtl="0" eaLnBrk="1" latinLnBrk="0" hangingPunct="1">
        <a:lnSpc>
          <a:spcPct val="110000"/>
        </a:lnSpc>
        <a:spcBef>
          <a:spcPts val="2100"/>
        </a:spcBef>
        <a:buFont typeface="Verdana" pitchFamily="34" charset="0"/>
        <a:buChar char="•"/>
        <a:defRPr sz="1600" kern="1200">
          <a:solidFill>
            <a:schemeClr val="tx1"/>
          </a:solidFill>
          <a:latin typeface="+mn-lt"/>
          <a:ea typeface="+mn-ea"/>
          <a:cs typeface="+mn-cs"/>
        </a:defRPr>
      </a:lvl4pPr>
      <a:lvl5pPr marL="810000" indent="-270000" algn="l" defTabSz="914400" rtl="0" eaLnBrk="1" latinLnBrk="0" hangingPunct="1">
        <a:lnSpc>
          <a:spcPct val="110000"/>
        </a:lnSpc>
        <a:spcBef>
          <a:spcPts val="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blogg.uit.no/psv000/2016/08/30/significant-mid-level-results-of-generative-linguistics/" TargetMode="External"/><Relationship Id="rId2" Type="http://schemas.openxmlformats.org/officeDocument/2006/relationships/hyperlink" Target="http://generativelinguist.blogspot.nl/2015/05/athens-day-1.html"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p:cNvSpPr>
            <a:spLocks noGrp="1"/>
          </p:cNvSpPr>
          <p:nvPr>
            <p:ph type="sldNum" sz="quarter" idx="12"/>
          </p:nvPr>
        </p:nvSpPr>
        <p:spPr/>
        <p:txBody>
          <a:bodyPr/>
          <a:lstStyle/>
          <a:p>
            <a:fld id="{1336C48C-F87C-4E4B-81EF-5027B17D1F61}" type="slidenum">
              <a:rPr lang="en-GB" smtClean="0"/>
              <a:pPr/>
              <a:t>1</a:t>
            </a:fld>
            <a:endParaRPr lang="en-GB" dirty="0"/>
          </a:p>
        </p:txBody>
      </p:sp>
      <p:sp>
        <p:nvSpPr>
          <p:cNvPr id="12" name="Title 11"/>
          <p:cNvSpPr>
            <a:spLocks noGrp="1"/>
          </p:cNvSpPr>
          <p:nvPr>
            <p:ph type="ctrTitle"/>
          </p:nvPr>
        </p:nvSpPr>
        <p:spPr>
          <a:xfrm>
            <a:off x="2103842" y="1844824"/>
            <a:ext cx="6372000" cy="2376264"/>
          </a:xfrm>
        </p:spPr>
        <p:txBody>
          <a:bodyPr/>
          <a:lstStyle/>
          <a:p>
            <a:r>
              <a:rPr lang="nl-NL" sz="4000" dirty="0" smtClean="0"/>
              <a:t>The achievements of Generative Grammar </a:t>
            </a:r>
            <a:br>
              <a:rPr lang="nl-NL" sz="4000" dirty="0" smtClean="0"/>
            </a:br>
            <a:r>
              <a:rPr lang="nl-NL" sz="2800" dirty="0" smtClean="0"/>
              <a:t>A time chart</a:t>
            </a:r>
            <a:r>
              <a:rPr lang="nl-NL" sz="4000" dirty="0"/>
              <a:t> </a:t>
            </a:r>
            <a:r>
              <a:rPr lang="nl-NL" sz="4000" dirty="0" smtClean="0"/>
              <a:t/>
            </a:r>
            <a:br>
              <a:rPr lang="nl-NL" sz="4000" dirty="0" smtClean="0"/>
            </a:br>
            <a:r>
              <a:rPr lang="nl-NL" sz="2800" dirty="0" smtClean="0"/>
              <a:t>(and some considerations)</a:t>
            </a:r>
            <a:endParaRPr lang="nl-NL" sz="2800" dirty="0"/>
          </a:p>
        </p:txBody>
      </p:sp>
      <p:sp>
        <p:nvSpPr>
          <p:cNvPr id="13" name="Subtitle 12"/>
          <p:cNvSpPr>
            <a:spLocks noGrp="1"/>
          </p:cNvSpPr>
          <p:nvPr>
            <p:ph type="subTitle" idx="1"/>
          </p:nvPr>
        </p:nvSpPr>
        <p:spPr>
          <a:xfrm>
            <a:off x="2103842" y="4725144"/>
            <a:ext cx="6372000" cy="648040"/>
          </a:xfrm>
        </p:spPr>
        <p:txBody>
          <a:bodyPr/>
          <a:lstStyle/>
          <a:p>
            <a:r>
              <a:rPr lang="nl-NL" sz="1800" dirty="0" smtClean="0"/>
              <a:t>Roberta </a:t>
            </a:r>
            <a:r>
              <a:rPr lang="nl-NL" sz="1800" dirty="0" smtClean="0"/>
              <a:t>D’Alessandro </a:t>
            </a:r>
          </a:p>
          <a:p>
            <a:r>
              <a:rPr lang="nl-NL" sz="1800" dirty="0" smtClean="0"/>
              <a:t>UiL OTS Utrecht &amp; CLT UAB</a:t>
            </a:r>
            <a:endParaRPr lang="nl-NL" sz="18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64507"/>
            <a:ext cx="1671594" cy="561575"/>
          </a:xfrm>
          <a:prstGeom prst="rect">
            <a:avLst/>
          </a:prstGeom>
        </p:spPr>
      </p:pic>
      <p:sp>
        <p:nvSpPr>
          <p:cNvPr id="9" name="Text Placeholder 13"/>
          <p:cNvSpPr>
            <a:spLocks noGrp="1"/>
          </p:cNvSpPr>
          <p:nvPr>
            <p:ph type="body" sz="quarter" idx="13"/>
          </p:nvPr>
        </p:nvSpPr>
        <p:spPr>
          <a:xfrm>
            <a:off x="2103842" y="5736070"/>
            <a:ext cx="6372000" cy="576064"/>
          </a:xfrm>
        </p:spPr>
        <p:txBody>
          <a:bodyPr/>
          <a:lstStyle/>
          <a:p>
            <a:r>
              <a:rPr lang="nl-NL" dirty="0" smtClean="0"/>
              <a:t>Generative Syntax 2017</a:t>
            </a:r>
          </a:p>
          <a:p>
            <a:r>
              <a:rPr lang="nl-NL" dirty="0"/>
              <a:t>Barcelona, 21-23 June 2017</a:t>
            </a:r>
          </a:p>
          <a:p>
            <a:endParaRPr lang="nl-NL"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9" y="5668385"/>
            <a:ext cx="685800" cy="685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Movement in general </a:t>
            </a:r>
            <a:r>
              <a:rPr lang="en-US" dirty="0" smtClean="0"/>
              <a:t/>
            </a:r>
            <a:br>
              <a:rPr lang="en-US" dirty="0" smtClean="0"/>
            </a:br>
            <a:r>
              <a:rPr lang="en-US" dirty="0" smtClean="0"/>
              <a:t>(</a:t>
            </a:r>
            <a:r>
              <a:rPr lang="en-US" dirty="0"/>
              <a:t>not restricted to A-bar or A)</a:t>
            </a:r>
            <a:r>
              <a:rPr lang="it-IT" dirty="0"/>
              <a:t/>
            </a:r>
            <a:br>
              <a:rPr lang="it-IT" dirty="0"/>
            </a:br>
            <a:endParaRPr lang="it-IT"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b="0" i="1" dirty="0"/>
              <a:t>Coordinate Structure </a:t>
            </a:r>
            <a:r>
              <a:rPr lang="en-US" b="0" i="1" dirty="0" smtClean="0"/>
              <a:t>Constraint:</a:t>
            </a:r>
            <a:r>
              <a:rPr lang="en-US" b="0" dirty="0" smtClean="0"/>
              <a:t> Ross </a:t>
            </a:r>
            <a:r>
              <a:rPr lang="en-US" b="0" dirty="0"/>
              <a:t>(1967</a:t>
            </a:r>
            <a:r>
              <a:rPr lang="en-US" b="0" dirty="0" smtClean="0"/>
              <a:t>)</a:t>
            </a:r>
          </a:p>
          <a:p>
            <a:pPr lvl="0"/>
            <a:endParaRPr lang="it-IT" b="0" dirty="0"/>
          </a:p>
          <a:p>
            <a:pPr marL="285750" lvl="0" indent="-285750">
              <a:buFont typeface="Arial" panose="020B0604020202020204" pitchFamily="34" charset="0"/>
              <a:buChar char="•"/>
            </a:pPr>
            <a:r>
              <a:rPr lang="en-US" b="0" i="1" dirty="0"/>
              <a:t>Head Movement </a:t>
            </a:r>
            <a:r>
              <a:rPr lang="en-US" b="0" i="1" dirty="0" smtClean="0"/>
              <a:t>Constraint</a:t>
            </a:r>
            <a:r>
              <a:rPr lang="en-US" b="0" dirty="0" smtClean="0"/>
              <a:t>: </a:t>
            </a:r>
            <a:r>
              <a:rPr lang="en-US" b="0" dirty="0"/>
              <a:t>Travis (1984) </a:t>
            </a:r>
            <a:endParaRPr lang="en-US" b="0" dirty="0" smtClean="0"/>
          </a:p>
          <a:p>
            <a:pPr lvl="0"/>
            <a:endParaRPr lang="it-IT" b="0" dirty="0"/>
          </a:p>
          <a:p>
            <a:pPr marL="285750" lvl="0" indent="-285750">
              <a:buFont typeface="Arial" panose="020B0604020202020204" pitchFamily="34" charset="0"/>
              <a:buChar char="•"/>
            </a:pPr>
            <a:r>
              <a:rPr lang="en-US" b="0" i="1" dirty="0"/>
              <a:t>Movement is </a:t>
            </a:r>
            <a:r>
              <a:rPr lang="en-US" b="0" i="1" dirty="0" smtClean="0"/>
              <a:t>upward</a:t>
            </a:r>
            <a:r>
              <a:rPr lang="en-US" b="0" dirty="0" smtClean="0"/>
              <a:t>: </a:t>
            </a:r>
            <a:r>
              <a:rPr lang="en-US" b="0" dirty="0"/>
              <a:t>Ross (1967</a:t>
            </a:r>
            <a:r>
              <a:rPr lang="en-US" b="0" dirty="0" smtClean="0"/>
              <a:t>)</a:t>
            </a:r>
          </a:p>
          <a:p>
            <a:pPr lvl="0"/>
            <a:endParaRPr lang="it-IT" b="0" dirty="0"/>
          </a:p>
          <a:p>
            <a:pPr marL="285750" lvl="0" indent="-285750">
              <a:buFont typeface="Arial" panose="020B0604020202020204" pitchFamily="34" charset="0"/>
              <a:buChar char="•"/>
            </a:pPr>
            <a:r>
              <a:rPr lang="en-US" b="0" i="1" dirty="0"/>
              <a:t>Right Roof</a:t>
            </a:r>
            <a:r>
              <a:rPr lang="en-US" b="0" dirty="0"/>
              <a:t> </a:t>
            </a:r>
            <a:r>
              <a:rPr lang="en-US" b="0" i="1" dirty="0" smtClean="0"/>
              <a:t>constraint</a:t>
            </a:r>
            <a:r>
              <a:rPr lang="en-US" b="0" dirty="0" smtClean="0"/>
              <a:t>: Ross </a:t>
            </a:r>
            <a:r>
              <a:rPr lang="en-US" b="0" dirty="0"/>
              <a:t>(1967</a:t>
            </a:r>
            <a:r>
              <a:rPr lang="en-US" b="0" dirty="0" smtClean="0"/>
              <a:t>)</a:t>
            </a:r>
          </a:p>
          <a:p>
            <a:pPr lvl="0"/>
            <a:endParaRPr lang="it-IT" b="0" dirty="0"/>
          </a:p>
          <a:p>
            <a:pPr marL="285750" indent="-285750">
              <a:buFont typeface="Arial" panose="020B0604020202020204" pitchFamily="34" charset="0"/>
              <a:buChar char="•"/>
            </a:pPr>
            <a:r>
              <a:rPr lang="en-US" b="0" i="1" dirty="0" smtClean="0"/>
              <a:t>Second position</a:t>
            </a:r>
            <a:r>
              <a:rPr lang="en-US" b="0" dirty="0" smtClean="0"/>
              <a:t>: </a:t>
            </a:r>
            <a:r>
              <a:rPr lang="en-US" b="0" dirty="0"/>
              <a:t>Kayne (1994</a:t>
            </a:r>
            <a:r>
              <a:rPr lang="en-US" b="0" dirty="0" smtClean="0"/>
              <a:t>)</a:t>
            </a:r>
          </a:p>
          <a:p>
            <a:endParaRPr lang="it-IT" b="0" dirty="0"/>
          </a:p>
          <a:p>
            <a:pPr marL="285750" lvl="0" indent="-285750">
              <a:buFont typeface="Arial" panose="020B0604020202020204" pitchFamily="34" charset="0"/>
              <a:buChar char="•"/>
            </a:pPr>
            <a:r>
              <a:rPr lang="en-US" b="0" i="1" dirty="0"/>
              <a:t>Syntactic clitic </a:t>
            </a:r>
            <a:r>
              <a:rPr lang="en-US" b="0" i="1" dirty="0" smtClean="0"/>
              <a:t>placement:</a:t>
            </a:r>
            <a:r>
              <a:rPr lang="en-US" b="0" dirty="0" smtClean="0"/>
              <a:t> </a:t>
            </a:r>
            <a:r>
              <a:rPr lang="en-US" b="0" dirty="0"/>
              <a:t>Steele (1977)</a:t>
            </a:r>
            <a:endParaRPr lang="it-IT" b="0" dirty="0"/>
          </a:p>
          <a:p>
            <a:endParaRPr lang="it-IT" b="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10</a:t>
            </a:fld>
            <a:r>
              <a:rPr lang="en-GB" dirty="0" smtClean="0"/>
              <a:t>  of 41</a:t>
            </a:r>
            <a:endParaRPr lang="en-GB" dirty="0"/>
          </a:p>
        </p:txBody>
      </p:sp>
    </p:spTree>
    <p:extLst>
      <p:ext uri="{BB962C8B-B14F-4D97-AF65-F5344CB8AC3E}">
        <p14:creationId xmlns:p14="http://schemas.microsoft.com/office/powerpoint/2010/main" val="380480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Binding Theory</a:t>
            </a:r>
            <a:endParaRPr lang="it-IT"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b="0" i="1" dirty="0"/>
              <a:t>Principle </a:t>
            </a:r>
            <a:r>
              <a:rPr lang="en-US" b="0" i="1" dirty="0" smtClean="0"/>
              <a:t>B</a:t>
            </a:r>
            <a:r>
              <a:rPr lang="en-US" b="0" dirty="0" smtClean="0"/>
              <a:t>: </a:t>
            </a:r>
            <a:r>
              <a:rPr lang="en-US" b="0" dirty="0"/>
              <a:t>Chomsky (1973)/</a:t>
            </a:r>
            <a:r>
              <a:rPr lang="en-US" b="0" dirty="0" err="1"/>
              <a:t>Lasnik</a:t>
            </a:r>
            <a:r>
              <a:rPr lang="en-US" b="0" dirty="0"/>
              <a:t> (1976)/Chomsky (1981</a:t>
            </a:r>
            <a:r>
              <a:rPr lang="en-US" b="0" dirty="0" smtClean="0"/>
              <a:t>)</a:t>
            </a:r>
          </a:p>
          <a:p>
            <a:pPr marL="285750" lvl="0" indent="-285750">
              <a:buFont typeface="Arial" panose="020B0604020202020204" pitchFamily="34" charset="0"/>
              <a:buChar char="•"/>
            </a:pPr>
            <a:endParaRPr lang="it-IT" b="0" dirty="0"/>
          </a:p>
          <a:p>
            <a:pPr marL="285750" lvl="0" indent="-285750">
              <a:buFont typeface="Arial" panose="020B0604020202020204" pitchFamily="34" charset="0"/>
              <a:buChar char="•"/>
            </a:pPr>
            <a:r>
              <a:rPr lang="en-US" b="0" i="1" dirty="0"/>
              <a:t>Principle </a:t>
            </a:r>
            <a:r>
              <a:rPr lang="en-US" b="0" i="1" dirty="0" smtClean="0"/>
              <a:t>C</a:t>
            </a:r>
            <a:r>
              <a:rPr lang="en-US" b="0" dirty="0" smtClean="0"/>
              <a:t>: </a:t>
            </a:r>
            <a:r>
              <a:rPr lang="en-US" b="0" dirty="0"/>
              <a:t>Chomsky (1973)/</a:t>
            </a:r>
            <a:r>
              <a:rPr lang="en-US" b="0" dirty="0" err="1"/>
              <a:t>Lasnik</a:t>
            </a:r>
            <a:r>
              <a:rPr lang="en-US" b="0" dirty="0"/>
              <a:t> (1976)/Chomsky (1981</a:t>
            </a:r>
            <a:r>
              <a:rPr lang="en-US" b="0" dirty="0" smtClean="0"/>
              <a:t>)</a:t>
            </a:r>
          </a:p>
          <a:p>
            <a:pPr marL="285750" lvl="0" indent="-285750">
              <a:buFont typeface="Arial" panose="020B0604020202020204" pitchFamily="34" charset="0"/>
              <a:buChar char="•"/>
            </a:pPr>
            <a:endParaRPr lang="it-IT" b="0" dirty="0"/>
          </a:p>
          <a:p>
            <a:pPr marL="285750" lvl="0" indent="-285750">
              <a:buFont typeface="Arial" panose="020B0604020202020204" pitchFamily="34" charset="0"/>
              <a:buChar char="•"/>
            </a:pPr>
            <a:r>
              <a:rPr lang="en-US" b="0" i="1" dirty="0"/>
              <a:t>Structure relevant to </a:t>
            </a:r>
            <a:r>
              <a:rPr lang="en-US" b="0" i="1" dirty="0" smtClean="0"/>
              <a:t>binding</a:t>
            </a:r>
            <a:r>
              <a:rPr lang="en-US" b="0" dirty="0" smtClean="0"/>
              <a:t>: </a:t>
            </a:r>
            <a:r>
              <a:rPr lang="en-US" b="0" dirty="0" err="1"/>
              <a:t>Langaker</a:t>
            </a:r>
            <a:r>
              <a:rPr lang="en-US" b="0" dirty="0"/>
              <a:t> (1966</a:t>
            </a:r>
            <a:r>
              <a:rPr lang="en-US" b="0" dirty="0" smtClean="0"/>
              <a:t>)</a:t>
            </a:r>
          </a:p>
          <a:p>
            <a:pPr marL="285750" lvl="0" indent="-285750">
              <a:buFont typeface="Arial" panose="020B0604020202020204" pitchFamily="34" charset="0"/>
              <a:buChar char="•"/>
            </a:pPr>
            <a:endParaRPr lang="it-IT" b="0" dirty="0"/>
          </a:p>
          <a:p>
            <a:pPr marL="285750" lvl="0" indent="-285750">
              <a:buFont typeface="Arial" panose="020B0604020202020204" pitchFamily="34" charset="0"/>
              <a:buChar char="•"/>
            </a:pPr>
            <a:r>
              <a:rPr lang="en-US" b="0" i="1" dirty="0"/>
              <a:t>Strong </a:t>
            </a:r>
            <a:r>
              <a:rPr lang="en-US" b="0" i="1" dirty="0" smtClean="0"/>
              <a:t>crossover</a:t>
            </a:r>
            <a:r>
              <a:rPr lang="en-US" b="0" dirty="0" smtClean="0"/>
              <a:t>: </a:t>
            </a:r>
            <a:r>
              <a:rPr lang="en-US" b="0" dirty="0"/>
              <a:t>Postal (1971)/</a:t>
            </a:r>
            <a:r>
              <a:rPr lang="en-US" b="0" dirty="0" err="1"/>
              <a:t>Wasow</a:t>
            </a:r>
            <a:r>
              <a:rPr lang="en-US" b="0" dirty="0"/>
              <a:t> (1972</a:t>
            </a:r>
            <a:r>
              <a:rPr lang="en-US" b="0" dirty="0" smtClean="0"/>
              <a:t>)</a:t>
            </a:r>
          </a:p>
          <a:p>
            <a:pPr marL="285750" lvl="0" indent="-285750">
              <a:buFont typeface="Arial" panose="020B0604020202020204" pitchFamily="34" charset="0"/>
              <a:buChar char="•"/>
            </a:pPr>
            <a:endParaRPr lang="it-IT" b="0" dirty="0"/>
          </a:p>
          <a:p>
            <a:pPr marL="285750" lvl="0" indent="-285750">
              <a:buFont typeface="Arial" panose="020B0604020202020204" pitchFamily="34" charset="0"/>
              <a:buChar char="•"/>
            </a:pPr>
            <a:r>
              <a:rPr lang="en-US" b="0" i="1" dirty="0"/>
              <a:t>Weak </a:t>
            </a:r>
            <a:r>
              <a:rPr lang="en-US" b="0" i="1" dirty="0" smtClean="0"/>
              <a:t>crossover</a:t>
            </a:r>
            <a:r>
              <a:rPr lang="en-US" b="0" dirty="0" smtClean="0"/>
              <a:t>: Postal </a:t>
            </a:r>
            <a:r>
              <a:rPr lang="en-US" b="0" dirty="0"/>
              <a:t>(1971)/</a:t>
            </a:r>
            <a:r>
              <a:rPr lang="en-US" b="0" dirty="0" err="1"/>
              <a:t>Wasow</a:t>
            </a:r>
            <a:r>
              <a:rPr lang="en-US" b="0" dirty="0"/>
              <a:t> (1972)</a:t>
            </a:r>
            <a:endParaRPr lang="it-IT" b="0" dirty="0"/>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11</a:t>
            </a:fld>
            <a:r>
              <a:rPr lang="en-GB" dirty="0" smtClean="0"/>
              <a:t>  of 41</a:t>
            </a:r>
            <a:endParaRPr lang="en-GB" dirty="0"/>
          </a:p>
        </p:txBody>
      </p:sp>
    </p:spTree>
    <p:extLst>
      <p:ext uri="{BB962C8B-B14F-4D97-AF65-F5344CB8AC3E}">
        <p14:creationId xmlns:p14="http://schemas.microsoft.com/office/powerpoint/2010/main" val="3105039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92696"/>
            <a:ext cx="7308000" cy="910753"/>
          </a:xfrm>
        </p:spPr>
        <p:txBody>
          <a:bodyPr/>
          <a:lstStyle/>
          <a:p>
            <a:r>
              <a:rPr lang="it-IT" dirty="0" smtClean="0"/>
              <a:t>Arguments</a:t>
            </a:r>
            <a:endParaRPr lang="it-IT" dirty="0"/>
          </a:p>
        </p:txBody>
      </p:sp>
      <p:sp>
        <p:nvSpPr>
          <p:cNvPr id="3" name="Content Placeholder 2"/>
          <p:cNvSpPr>
            <a:spLocks noGrp="1"/>
          </p:cNvSpPr>
          <p:nvPr>
            <p:ph idx="1"/>
          </p:nvPr>
        </p:nvSpPr>
        <p:spPr>
          <a:xfrm>
            <a:off x="1188000" y="1268761"/>
            <a:ext cx="7308000" cy="4050492"/>
          </a:xfrm>
        </p:spPr>
        <p:txBody>
          <a:bodyPr/>
          <a:lstStyle/>
          <a:p>
            <a:pPr marL="285750" lvl="0" indent="-285750">
              <a:buFont typeface="Arial" panose="020B0604020202020204" pitchFamily="34" charset="0"/>
              <a:buChar char="•"/>
            </a:pPr>
            <a:r>
              <a:rPr lang="en-US" b="0" i="1" dirty="0"/>
              <a:t>Improper </a:t>
            </a:r>
            <a:r>
              <a:rPr lang="en-US" b="0" i="1" dirty="0" smtClean="0"/>
              <a:t>movement</a:t>
            </a:r>
            <a:r>
              <a:rPr lang="en-US" b="0" dirty="0" smtClean="0"/>
              <a:t>: </a:t>
            </a:r>
            <a:r>
              <a:rPr lang="en-US" b="0" dirty="0"/>
              <a:t>Chomsky (1977)?</a:t>
            </a:r>
            <a:endParaRPr lang="it-IT" b="0" dirty="0"/>
          </a:p>
          <a:p>
            <a:pPr marL="285750" lvl="0" indent="-285750">
              <a:buFont typeface="Arial" panose="020B0604020202020204" pitchFamily="34" charset="0"/>
              <a:buChar char="•"/>
            </a:pPr>
            <a:r>
              <a:rPr lang="en-US" b="0" i="1" dirty="0"/>
              <a:t>Control versus </a:t>
            </a:r>
            <a:r>
              <a:rPr lang="en-US" b="0" i="1" dirty="0" smtClean="0"/>
              <a:t>raising</a:t>
            </a:r>
            <a:r>
              <a:rPr lang="en-US" b="0" dirty="0" smtClean="0"/>
              <a:t>: </a:t>
            </a:r>
            <a:r>
              <a:rPr lang="en-US" b="0" dirty="0"/>
              <a:t>Rosenbaum (1965)</a:t>
            </a:r>
            <a:endParaRPr lang="it-IT" b="0" dirty="0"/>
          </a:p>
          <a:p>
            <a:pPr marL="285750" lvl="0" indent="-285750">
              <a:buFont typeface="Arial" panose="020B0604020202020204" pitchFamily="34" charset="0"/>
              <a:buChar char="•"/>
            </a:pPr>
            <a:r>
              <a:rPr lang="en-US" b="0" i="1" dirty="0"/>
              <a:t>Structural </a:t>
            </a:r>
            <a:r>
              <a:rPr lang="en-US" b="0" i="1" dirty="0" smtClean="0"/>
              <a:t>agreement</a:t>
            </a:r>
            <a:r>
              <a:rPr lang="en-US" b="0" dirty="0" smtClean="0"/>
              <a:t>: </a:t>
            </a:r>
            <a:r>
              <a:rPr lang="en-US" b="0" dirty="0" err="1"/>
              <a:t>Aissen</a:t>
            </a:r>
            <a:r>
              <a:rPr lang="en-US" b="0" dirty="0"/>
              <a:t> (1989)</a:t>
            </a:r>
            <a:endParaRPr lang="it-IT" b="0" dirty="0"/>
          </a:p>
          <a:p>
            <a:pPr marL="285750" lvl="0" indent="-285750">
              <a:buFont typeface="Arial" panose="020B0604020202020204" pitchFamily="34" charset="0"/>
              <a:buChar char="•"/>
            </a:pPr>
            <a:r>
              <a:rPr lang="en-US" b="0" i="1" dirty="0"/>
              <a:t>Grammatical </a:t>
            </a:r>
            <a:r>
              <a:rPr lang="en-US" b="0" i="1" dirty="0" smtClean="0"/>
              <a:t>Subject</a:t>
            </a:r>
            <a:r>
              <a:rPr lang="en-US" b="0" dirty="0" smtClean="0"/>
              <a:t>: </a:t>
            </a:r>
            <a:r>
              <a:rPr lang="en-US" b="0" dirty="0"/>
              <a:t>Chomsky (1965)</a:t>
            </a:r>
            <a:endParaRPr lang="it-IT" b="0" dirty="0"/>
          </a:p>
          <a:p>
            <a:pPr marL="285750" lvl="0" indent="-285750">
              <a:buFont typeface="Arial" panose="020B0604020202020204" pitchFamily="34" charset="0"/>
              <a:buChar char="•"/>
            </a:pPr>
            <a:r>
              <a:rPr lang="en-US" b="0" i="1" dirty="0" err="1"/>
              <a:t>Diesing’s</a:t>
            </a:r>
            <a:r>
              <a:rPr lang="en-US" b="0" i="1" dirty="0"/>
              <a:t> </a:t>
            </a:r>
            <a:r>
              <a:rPr lang="en-US" b="0" i="1" dirty="0" smtClean="0"/>
              <a:t>Generalization</a:t>
            </a:r>
            <a:r>
              <a:rPr lang="en-US" b="0" dirty="0" smtClean="0"/>
              <a:t>: </a:t>
            </a:r>
            <a:r>
              <a:rPr lang="en-US" b="0" dirty="0" err="1"/>
              <a:t>Diesing</a:t>
            </a:r>
            <a:r>
              <a:rPr lang="en-US" b="0" dirty="0"/>
              <a:t> (1992)</a:t>
            </a:r>
            <a:endParaRPr lang="it-IT" b="0" dirty="0"/>
          </a:p>
          <a:p>
            <a:pPr marL="285750" lvl="0" indent="-285750">
              <a:buFont typeface="Arial" panose="020B0604020202020204" pitchFamily="34" charset="0"/>
              <a:buChar char="•"/>
            </a:pPr>
            <a:r>
              <a:rPr lang="en-US" b="0" i="1" dirty="0"/>
              <a:t>Person-Case Constraint (</a:t>
            </a:r>
            <a:r>
              <a:rPr lang="en-US" b="0" i="1" dirty="0" smtClean="0"/>
              <a:t>PCC)</a:t>
            </a:r>
            <a:r>
              <a:rPr lang="en-US" b="0" dirty="0" smtClean="0"/>
              <a:t>: </a:t>
            </a:r>
            <a:r>
              <a:rPr lang="en-US" b="0" dirty="0" err="1" smtClean="0"/>
              <a:t>Perlmutter</a:t>
            </a:r>
            <a:r>
              <a:rPr lang="en-US" b="0" dirty="0" smtClean="0"/>
              <a:t> </a:t>
            </a:r>
            <a:r>
              <a:rPr lang="en-US" b="0" dirty="0"/>
              <a:t>(1971)</a:t>
            </a:r>
            <a:endParaRPr lang="it-IT" b="0" dirty="0"/>
          </a:p>
          <a:p>
            <a:pPr marL="285750" lvl="0" indent="-285750">
              <a:buFont typeface="Arial" panose="020B0604020202020204" pitchFamily="34" charset="0"/>
              <a:buChar char="•"/>
            </a:pPr>
            <a:r>
              <a:rPr lang="en-US" i="1" dirty="0">
                <a:solidFill>
                  <a:srgbClr val="FF0000"/>
                </a:solidFill>
              </a:rPr>
              <a:t>No </a:t>
            </a:r>
            <a:r>
              <a:rPr lang="en-US" i="1" dirty="0" smtClean="0">
                <a:solidFill>
                  <a:srgbClr val="FF0000"/>
                </a:solidFill>
              </a:rPr>
              <a:t>NCC</a:t>
            </a:r>
            <a:r>
              <a:rPr lang="en-US" dirty="0" smtClean="0">
                <a:solidFill>
                  <a:srgbClr val="FF0000"/>
                </a:solidFill>
              </a:rPr>
              <a:t>: </a:t>
            </a:r>
            <a:r>
              <a:rPr lang="en-US" dirty="0">
                <a:solidFill>
                  <a:srgbClr val="FF0000"/>
                </a:solidFill>
              </a:rPr>
              <a:t>Nevins (2011)</a:t>
            </a:r>
            <a:endParaRPr lang="it-IT" dirty="0">
              <a:solidFill>
                <a:srgbClr val="FF0000"/>
              </a:solidFill>
            </a:endParaRPr>
          </a:p>
          <a:p>
            <a:pPr marL="285750" lvl="0" indent="-285750">
              <a:buFont typeface="Arial" panose="020B0604020202020204" pitchFamily="34" charset="0"/>
              <a:buChar char="•"/>
            </a:pPr>
            <a:r>
              <a:rPr lang="en-US" b="0" i="1" dirty="0"/>
              <a:t>Ergative </a:t>
            </a:r>
            <a:r>
              <a:rPr lang="en-US" b="0" i="1" dirty="0" smtClean="0"/>
              <a:t>subjects</a:t>
            </a:r>
            <a:r>
              <a:rPr lang="en-US" b="0" dirty="0" smtClean="0"/>
              <a:t>: </a:t>
            </a:r>
            <a:r>
              <a:rPr lang="en-US" b="0" dirty="0"/>
              <a:t>Mahajan (1997)</a:t>
            </a:r>
            <a:endParaRPr lang="it-IT" b="0" dirty="0"/>
          </a:p>
          <a:p>
            <a:pPr marL="285750" lvl="0" indent="-285750">
              <a:buFont typeface="Arial" panose="020B0604020202020204" pitchFamily="34" charset="0"/>
              <a:buChar char="•"/>
            </a:pPr>
            <a:r>
              <a:rPr lang="en-US" b="0" i="1" dirty="0"/>
              <a:t>Null </a:t>
            </a:r>
            <a:r>
              <a:rPr lang="en-US" b="0" i="1" dirty="0" smtClean="0"/>
              <a:t>subjects</a:t>
            </a:r>
            <a:r>
              <a:rPr lang="en-US" b="0" dirty="0" smtClean="0"/>
              <a:t>: </a:t>
            </a:r>
            <a:r>
              <a:rPr lang="en-US" b="0" dirty="0" err="1"/>
              <a:t>Perlmutter</a:t>
            </a:r>
            <a:r>
              <a:rPr lang="en-US" b="0" dirty="0"/>
              <a:t> (1971)</a:t>
            </a:r>
            <a:endParaRPr lang="it-IT" b="0" dirty="0"/>
          </a:p>
          <a:p>
            <a:pPr marL="285750" lvl="0" indent="-285750">
              <a:buFont typeface="Arial" panose="020B0604020202020204" pitchFamily="34" charset="0"/>
              <a:buChar char="•"/>
            </a:pPr>
            <a:r>
              <a:rPr lang="en-US" b="0" i="1" dirty="0"/>
              <a:t>High </a:t>
            </a:r>
            <a:r>
              <a:rPr lang="en-US" b="0" i="1" dirty="0" smtClean="0"/>
              <a:t>causatives</a:t>
            </a:r>
            <a:r>
              <a:rPr lang="en-US" b="0" dirty="0" smtClean="0"/>
              <a:t>: </a:t>
            </a:r>
            <a:r>
              <a:rPr lang="en-US" b="0" dirty="0"/>
              <a:t>Baker (1988)</a:t>
            </a:r>
            <a:endParaRPr lang="it-IT" b="0" dirty="0"/>
          </a:p>
          <a:p>
            <a:pPr marL="285750" lvl="0" indent="-285750">
              <a:buFont typeface="Arial" panose="020B0604020202020204" pitchFamily="34" charset="0"/>
              <a:buChar char="•"/>
            </a:pPr>
            <a:r>
              <a:rPr lang="en-US" b="0" i="1" dirty="0"/>
              <a:t>Marantz’ </a:t>
            </a:r>
            <a:r>
              <a:rPr lang="en-US" b="0" i="1" dirty="0" smtClean="0"/>
              <a:t>Generalization</a:t>
            </a:r>
            <a:r>
              <a:rPr lang="en-US" b="0" dirty="0" smtClean="0"/>
              <a:t>: </a:t>
            </a:r>
            <a:r>
              <a:rPr lang="en-US" b="0" dirty="0"/>
              <a:t>Marantz (1984)</a:t>
            </a:r>
            <a:endParaRPr lang="it-IT" b="0" dirty="0"/>
          </a:p>
          <a:p>
            <a:pPr marL="285750" lvl="0" indent="-285750">
              <a:buFont typeface="Arial" panose="020B0604020202020204" pitchFamily="34" charset="0"/>
              <a:buChar char="•"/>
            </a:pPr>
            <a:r>
              <a:rPr lang="en-US" b="0" i="1" dirty="0"/>
              <a:t>Erg Agreement is dependent on Erg </a:t>
            </a:r>
            <a:r>
              <a:rPr lang="en-US" b="0" i="1" dirty="0" smtClean="0"/>
              <a:t>case</a:t>
            </a:r>
            <a:r>
              <a:rPr lang="en-US" b="0" dirty="0" smtClean="0"/>
              <a:t> </a:t>
            </a:r>
            <a:r>
              <a:rPr lang="en-US" b="0" dirty="0"/>
              <a:t>(Bobaljik 2008, and typological sources</a:t>
            </a:r>
            <a:r>
              <a:rPr lang="en-US" b="0" dirty="0" smtClean="0"/>
              <a:t>)]: </a:t>
            </a:r>
            <a:r>
              <a:rPr lang="en-US" b="0" dirty="0"/>
              <a:t>Anderson (1977)</a:t>
            </a:r>
            <a:endParaRPr lang="it-IT" b="0" dirty="0"/>
          </a:p>
          <a:p>
            <a:pPr marL="285750" lvl="0" indent="-285750">
              <a:buFont typeface="Arial" panose="020B0604020202020204" pitchFamily="34" charset="0"/>
              <a:buChar char="•"/>
            </a:pPr>
            <a:r>
              <a:rPr lang="en-US" b="0" i="1" dirty="0"/>
              <a:t>No Active Case </a:t>
            </a:r>
            <a:r>
              <a:rPr lang="en-US" b="0" dirty="0" smtClean="0"/>
              <a:t>(</a:t>
            </a:r>
            <a:r>
              <a:rPr lang="en-US" b="0" dirty="0"/>
              <a:t>Baker and Bobaljik in press/in progress, but well documented)]: </a:t>
            </a:r>
            <a:r>
              <a:rPr lang="en-US" b="0" dirty="0" err="1"/>
              <a:t>Mithun</a:t>
            </a:r>
            <a:r>
              <a:rPr lang="en-US" b="0" dirty="0"/>
              <a:t> (1991)?</a:t>
            </a:r>
            <a:endParaRPr lang="it-IT" b="0" dirty="0"/>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12</a:t>
            </a:fld>
            <a:r>
              <a:rPr lang="en-GB" dirty="0" smtClean="0"/>
              <a:t>  of 41</a:t>
            </a:r>
            <a:endParaRPr lang="en-GB" dirty="0"/>
          </a:p>
        </p:txBody>
      </p:sp>
    </p:spTree>
    <p:extLst>
      <p:ext uri="{BB962C8B-B14F-4D97-AF65-F5344CB8AC3E}">
        <p14:creationId xmlns:p14="http://schemas.microsoft.com/office/powerpoint/2010/main" val="1602786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Quantifier raising</a:t>
            </a:r>
            <a:endParaRPr lang="it-IT"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b="0" i="1" dirty="0" smtClean="0"/>
              <a:t>QR</a:t>
            </a:r>
            <a:r>
              <a:rPr lang="en-US" b="0" dirty="0" smtClean="0"/>
              <a:t>: </a:t>
            </a:r>
            <a:r>
              <a:rPr lang="en-US" b="0" dirty="0"/>
              <a:t>Bach (1968), May (1977</a:t>
            </a:r>
            <a:r>
              <a:rPr lang="en-US" b="0" dirty="0" smtClean="0"/>
              <a:t>)</a:t>
            </a:r>
          </a:p>
          <a:p>
            <a:pPr marL="285750" lvl="0" indent="-285750">
              <a:buFont typeface="Arial" panose="020B0604020202020204" pitchFamily="34" charset="0"/>
              <a:buChar char="•"/>
            </a:pPr>
            <a:endParaRPr lang="it-IT" b="0" dirty="0"/>
          </a:p>
          <a:p>
            <a:pPr marL="285750" lvl="0" indent="-285750">
              <a:buFont typeface="Arial" panose="020B0604020202020204" pitchFamily="34" charset="0"/>
              <a:buChar char="•"/>
            </a:pPr>
            <a:r>
              <a:rPr lang="en-US" b="0" i="1" dirty="0"/>
              <a:t>QR is clause bound </a:t>
            </a:r>
            <a:r>
              <a:rPr lang="en-US" b="0" dirty="0" smtClean="0"/>
              <a:t>: </a:t>
            </a:r>
            <a:r>
              <a:rPr lang="en-US" b="0" dirty="0"/>
              <a:t>May (1985</a:t>
            </a:r>
            <a:r>
              <a:rPr lang="en-US" b="0" dirty="0" smtClean="0"/>
              <a:t>)</a:t>
            </a:r>
          </a:p>
          <a:p>
            <a:pPr marL="285750" lvl="0" indent="-285750">
              <a:buFont typeface="Arial" panose="020B0604020202020204" pitchFamily="34" charset="0"/>
              <a:buChar char="•"/>
            </a:pPr>
            <a:endParaRPr lang="it-IT" b="0" dirty="0"/>
          </a:p>
          <a:p>
            <a:pPr marL="285750" lvl="0" indent="-285750">
              <a:buFont typeface="Arial" panose="020B0604020202020204" pitchFamily="34" charset="0"/>
              <a:buChar char="•"/>
            </a:pPr>
            <a:r>
              <a:rPr lang="en-US" b="0" i="1" dirty="0"/>
              <a:t>Widest scope </a:t>
            </a:r>
            <a:r>
              <a:rPr lang="en-US" b="0" i="1" dirty="0" smtClean="0"/>
              <a:t>indefinites</a:t>
            </a:r>
            <a:r>
              <a:rPr lang="en-US" b="0" dirty="0" smtClean="0"/>
              <a:t>: </a:t>
            </a:r>
            <a:r>
              <a:rPr lang="en-US" b="0" dirty="0"/>
              <a:t>(Fodor &amp; Sag 1982</a:t>
            </a:r>
            <a:r>
              <a:rPr lang="en-US" b="0" dirty="0" smtClean="0"/>
              <a:t>)</a:t>
            </a:r>
          </a:p>
          <a:p>
            <a:pPr marL="285750" lvl="0" indent="-285750">
              <a:buFont typeface="Arial" panose="020B0604020202020204" pitchFamily="34" charset="0"/>
              <a:buChar char="•"/>
            </a:pPr>
            <a:endParaRPr lang="it-IT" b="0" dirty="0"/>
          </a:p>
          <a:p>
            <a:pPr marL="285750" lvl="0" indent="-285750">
              <a:buFont typeface="Arial" panose="020B0604020202020204" pitchFamily="34" charset="0"/>
              <a:buChar char="•"/>
            </a:pPr>
            <a:r>
              <a:rPr lang="en-US" b="0" i="1" dirty="0"/>
              <a:t>Reconstruction</a:t>
            </a:r>
            <a:r>
              <a:rPr lang="en-US" b="0" dirty="0"/>
              <a:t> </a:t>
            </a:r>
            <a:r>
              <a:rPr lang="en-US" b="0" dirty="0" smtClean="0"/>
              <a:t>: </a:t>
            </a:r>
            <a:r>
              <a:rPr lang="en-US" b="0" dirty="0"/>
              <a:t>Chomsky (1976)</a:t>
            </a:r>
            <a:endParaRPr lang="it-IT" b="0" dirty="0"/>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13</a:t>
            </a:fld>
            <a:r>
              <a:rPr lang="en-GB" dirty="0" smtClean="0"/>
              <a:t>  of 41</a:t>
            </a:r>
            <a:endParaRPr lang="en-GB" dirty="0"/>
          </a:p>
        </p:txBody>
      </p:sp>
    </p:spTree>
    <p:extLst>
      <p:ext uri="{BB962C8B-B14F-4D97-AF65-F5344CB8AC3E}">
        <p14:creationId xmlns:p14="http://schemas.microsoft.com/office/powerpoint/2010/main" val="3440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308000" cy="910753"/>
          </a:xfrm>
        </p:spPr>
        <p:txBody>
          <a:bodyPr/>
          <a:lstStyle/>
          <a:p>
            <a:r>
              <a:rPr lang="it-IT" dirty="0"/>
              <a:t>A-bar. A-bar phenomena</a:t>
            </a:r>
            <a:br>
              <a:rPr lang="it-IT" dirty="0"/>
            </a:br>
            <a:endParaRPr lang="it-IT" dirty="0"/>
          </a:p>
        </p:txBody>
      </p:sp>
      <p:sp>
        <p:nvSpPr>
          <p:cNvPr id="3" name="Content Placeholder 2"/>
          <p:cNvSpPr>
            <a:spLocks noGrp="1"/>
          </p:cNvSpPr>
          <p:nvPr>
            <p:ph idx="1"/>
          </p:nvPr>
        </p:nvSpPr>
        <p:spPr>
          <a:xfrm>
            <a:off x="1115616" y="1556792"/>
            <a:ext cx="7308000" cy="3600400"/>
          </a:xfrm>
        </p:spPr>
        <p:txBody>
          <a:bodyPr/>
          <a:lstStyle/>
          <a:p>
            <a:pPr marL="285750" lvl="0" indent="-285750">
              <a:buFont typeface="Arial" panose="020B0604020202020204" pitchFamily="34" charset="0"/>
              <a:buChar char="•"/>
            </a:pPr>
            <a:r>
              <a:rPr lang="en-US" b="0" i="1" dirty="0"/>
              <a:t>A-bar </a:t>
            </a:r>
            <a:r>
              <a:rPr lang="en-US" b="0" i="1" dirty="0" smtClean="0"/>
              <a:t>Unity</a:t>
            </a:r>
            <a:r>
              <a:rPr lang="en-US" b="0" dirty="0" smtClean="0"/>
              <a:t>: </a:t>
            </a:r>
            <a:r>
              <a:rPr lang="en-US" b="0" dirty="0"/>
              <a:t>Chomsky (1977), Chomsky (</a:t>
            </a:r>
            <a:r>
              <a:rPr lang="en-US" b="0" dirty="0" smtClean="0"/>
              <a:t>1981)</a:t>
            </a:r>
            <a:endParaRPr lang="it-IT" b="0" dirty="0"/>
          </a:p>
          <a:p>
            <a:pPr marL="285750" lvl="0" indent="-285750">
              <a:buFont typeface="Arial" panose="020B0604020202020204" pitchFamily="34" charset="0"/>
              <a:buChar char="•"/>
            </a:pPr>
            <a:r>
              <a:rPr lang="en-US" b="0" i="1" dirty="0" smtClean="0"/>
              <a:t>Successive </a:t>
            </a:r>
            <a:r>
              <a:rPr lang="en-US" b="0" i="1" dirty="0" err="1" smtClean="0"/>
              <a:t>Cyclicity</a:t>
            </a:r>
            <a:r>
              <a:rPr lang="en-US" b="0" dirty="0" smtClean="0"/>
              <a:t>: </a:t>
            </a:r>
            <a:r>
              <a:rPr lang="en-US" b="0" dirty="0"/>
              <a:t>Fillmore (1963)/Chomsky (</a:t>
            </a:r>
            <a:r>
              <a:rPr lang="en-US" b="0" dirty="0" smtClean="0"/>
              <a:t>1973)</a:t>
            </a:r>
            <a:endParaRPr lang="it-IT" b="0" dirty="0"/>
          </a:p>
          <a:p>
            <a:pPr marL="285750" lvl="0" indent="-285750">
              <a:buFont typeface="Arial" panose="020B0604020202020204" pitchFamily="34" charset="0"/>
              <a:buChar char="•"/>
            </a:pPr>
            <a:r>
              <a:rPr lang="en-US" b="0" i="1" dirty="0" smtClean="0"/>
              <a:t>Covert </a:t>
            </a:r>
            <a:r>
              <a:rPr lang="en-US" b="0" i="1" dirty="0"/>
              <a:t>A-bar </a:t>
            </a:r>
            <a:r>
              <a:rPr lang="en-US" b="0" i="1" dirty="0" smtClean="0"/>
              <a:t>dependencies</a:t>
            </a:r>
            <a:r>
              <a:rPr lang="en-US" b="0" dirty="0" smtClean="0"/>
              <a:t>: </a:t>
            </a:r>
            <a:r>
              <a:rPr lang="en-US" b="0" dirty="0"/>
              <a:t>Huang (</a:t>
            </a:r>
            <a:r>
              <a:rPr lang="en-US" b="0" dirty="0" smtClean="0"/>
              <a:t>1982)</a:t>
            </a:r>
            <a:endParaRPr lang="it-IT" b="0" dirty="0"/>
          </a:p>
          <a:p>
            <a:pPr marL="285750" lvl="0" indent="-285750">
              <a:buFont typeface="Arial" panose="020B0604020202020204" pitchFamily="34" charset="0"/>
              <a:buChar char="•"/>
            </a:pPr>
            <a:r>
              <a:rPr lang="en-US" b="0" i="1" dirty="0" smtClean="0"/>
              <a:t>Subject-object </a:t>
            </a:r>
            <a:r>
              <a:rPr lang="en-US" b="0" i="1" dirty="0"/>
              <a:t>asymmetry for </a:t>
            </a:r>
            <a:r>
              <a:rPr lang="en-US" b="0" i="1" dirty="0" smtClean="0"/>
              <a:t>A-bar</a:t>
            </a:r>
            <a:r>
              <a:rPr lang="en-US" b="0" dirty="0" smtClean="0"/>
              <a:t>: </a:t>
            </a:r>
            <a:r>
              <a:rPr lang="en-US" b="0" dirty="0"/>
              <a:t>Ross (</a:t>
            </a:r>
            <a:r>
              <a:rPr lang="en-US" b="0" dirty="0" smtClean="0"/>
              <a:t>1967)</a:t>
            </a:r>
            <a:endParaRPr lang="it-IT" b="0" dirty="0"/>
          </a:p>
          <a:p>
            <a:pPr marL="285750" lvl="0" indent="-285750">
              <a:buFont typeface="Arial" panose="020B0604020202020204" pitchFamily="34" charset="0"/>
              <a:buChar char="•"/>
            </a:pPr>
            <a:r>
              <a:rPr lang="en-US" b="0" i="1" dirty="0" smtClean="0"/>
              <a:t>Freezing</a:t>
            </a:r>
            <a:r>
              <a:rPr lang="en-US" b="0" dirty="0" smtClean="0"/>
              <a:t>: </a:t>
            </a:r>
            <a:r>
              <a:rPr lang="en-US" b="0" dirty="0"/>
              <a:t>Ross (</a:t>
            </a:r>
            <a:r>
              <a:rPr lang="en-US" b="0" dirty="0" smtClean="0"/>
              <a:t>1967)</a:t>
            </a:r>
            <a:endParaRPr lang="it-IT" b="0" dirty="0"/>
          </a:p>
          <a:p>
            <a:pPr marL="285750" lvl="0" indent="-285750">
              <a:buFont typeface="Arial" panose="020B0604020202020204" pitchFamily="34" charset="0"/>
              <a:buChar char="•"/>
            </a:pPr>
            <a:r>
              <a:rPr lang="en-US" b="0" i="1" dirty="0" smtClean="0"/>
              <a:t>Specifier </a:t>
            </a:r>
            <a:r>
              <a:rPr lang="en-US" b="0" i="1" dirty="0"/>
              <a:t>bias in </a:t>
            </a:r>
            <a:r>
              <a:rPr lang="en-US" b="0" i="1" dirty="0" smtClean="0"/>
              <a:t>Pied-piping</a:t>
            </a:r>
            <a:r>
              <a:rPr lang="en-US" b="0" dirty="0" smtClean="0"/>
              <a:t>: </a:t>
            </a:r>
            <a:r>
              <a:rPr lang="en-US" b="0" dirty="0"/>
              <a:t>Ross (1967</a:t>
            </a:r>
            <a:r>
              <a:rPr lang="en-US" b="0" dirty="0" smtClean="0"/>
              <a:t>)?</a:t>
            </a:r>
            <a:endParaRPr lang="it-IT" b="0" dirty="0"/>
          </a:p>
          <a:p>
            <a:pPr marL="285750" lvl="0" indent="-285750">
              <a:buFont typeface="Arial" panose="020B0604020202020204" pitchFamily="34" charset="0"/>
              <a:buChar char="•"/>
            </a:pPr>
            <a:r>
              <a:rPr lang="en-US" b="0" i="1" dirty="0" smtClean="0"/>
              <a:t>Adjunct </a:t>
            </a:r>
            <a:r>
              <a:rPr lang="en-US" b="0" i="1" dirty="0"/>
              <a:t>extraction is </a:t>
            </a:r>
            <a:r>
              <a:rPr lang="en-US" b="0" i="1" dirty="0" smtClean="0"/>
              <a:t>hard</a:t>
            </a:r>
            <a:r>
              <a:rPr lang="en-US" b="0" dirty="0" smtClean="0"/>
              <a:t>: </a:t>
            </a:r>
            <a:r>
              <a:rPr lang="en-US" b="0" dirty="0"/>
              <a:t>Huang (</a:t>
            </a:r>
            <a:r>
              <a:rPr lang="en-US" b="0" dirty="0" smtClean="0"/>
              <a:t>1982)</a:t>
            </a:r>
            <a:endParaRPr lang="it-IT" b="0" dirty="0"/>
          </a:p>
          <a:p>
            <a:pPr marL="285750" lvl="0" indent="-285750">
              <a:buFont typeface="Arial" panose="020B0604020202020204" pitchFamily="34" charset="0"/>
              <a:buChar char="•"/>
            </a:pPr>
            <a:r>
              <a:rPr lang="en-US" b="0" i="1" dirty="0" smtClean="0"/>
              <a:t>Parasitic gaps</a:t>
            </a:r>
            <a:r>
              <a:rPr lang="en-US" b="0" dirty="0" smtClean="0"/>
              <a:t>: </a:t>
            </a:r>
            <a:r>
              <a:rPr lang="en-US" b="0" dirty="0"/>
              <a:t>Ross (1967) </a:t>
            </a:r>
            <a:endParaRPr lang="it-IT" b="0" dirty="0"/>
          </a:p>
          <a:p>
            <a:pPr marL="285750" lvl="0" indent="-285750">
              <a:buFont typeface="Arial" panose="020B0604020202020204" pitchFamily="34" charset="0"/>
              <a:buChar char="•"/>
            </a:pPr>
            <a:r>
              <a:rPr lang="en-US" b="0" i="1" dirty="0" err="1" smtClean="0"/>
              <a:t>Resumptive</a:t>
            </a:r>
            <a:r>
              <a:rPr lang="en-US" b="0" i="1" dirty="0" smtClean="0"/>
              <a:t> pronouns</a:t>
            </a:r>
            <a:r>
              <a:rPr lang="en-US" b="0" dirty="0" smtClean="0"/>
              <a:t>: </a:t>
            </a:r>
            <a:r>
              <a:rPr lang="en-US" b="0" dirty="0"/>
              <a:t>Ross (</a:t>
            </a:r>
            <a:r>
              <a:rPr lang="en-US" b="0" dirty="0" smtClean="0"/>
              <a:t>1967)</a:t>
            </a:r>
            <a:endParaRPr lang="it-IT" b="0" dirty="0"/>
          </a:p>
          <a:p>
            <a:pPr marL="285750" lvl="0" indent="-285750">
              <a:buFont typeface="Arial" panose="020B0604020202020204" pitchFamily="34" charset="0"/>
              <a:buChar char="•"/>
            </a:pPr>
            <a:r>
              <a:rPr lang="en-US" b="0" i="1" dirty="0" err="1" smtClean="0"/>
              <a:t>Resumptive</a:t>
            </a:r>
            <a:r>
              <a:rPr lang="en-US" b="0" i="1" dirty="0" smtClean="0"/>
              <a:t> </a:t>
            </a:r>
            <a:r>
              <a:rPr lang="en-US" b="0" i="1" dirty="0"/>
              <a:t>pronoun island </a:t>
            </a:r>
            <a:r>
              <a:rPr lang="en-US" b="0" i="1" dirty="0" smtClean="0"/>
              <a:t>alleviation</a:t>
            </a:r>
            <a:r>
              <a:rPr lang="en-US" b="0" dirty="0" smtClean="0"/>
              <a:t>: </a:t>
            </a:r>
            <a:r>
              <a:rPr lang="en-US" b="0" dirty="0"/>
              <a:t>Ross (</a:t>
            </a:r>
            <a:r>
              <a:rPr lang="en-US" b="0" dirty="0" smtClean="0"/>
              <a:t>1967)</a:t>
            </a:r>
            <a:endParaRPr lang="it-IT" b="0" dirty="0"/>
          </a:p>
          <a:p>
            <a:pPr marL="285750" lvl="0" indent="-285750">
              <a:buFont typeface="Arial" panose="020B0604020202020204" pitchFamily="34" charset="0"/>
              <a:buChar char="•"/>
            </a:pPr>
            <a:r>
              <a:rPr lang="en-US" b="0" i="1" dirty="0" smtClean="0"/>
              <a:t>Local </a:t>
            </a:r>
            <a:r>
              <a:rPr lang="en-US" b="0" i="1" dirty="0"/>
              <a:t>subject condition on </a:t>
            </a:r>
            <a:r>
              <a:rPr lang="en-US" b="0" i="1" dirty="0" smtClean="0"/>
              <a:t>resumption</a:t>
            </a:r>
            <a:r>
              <a:rPr lang="en-US" b="0" dirty="0" smtClean="0"/>
              <a:t>: </a:t>
            </a:r>
            <a:r>
              <a:rPr lang="en-US" b="0" dirty="0"/>
              <a:t>McCloskey (</a:t>
            </a:r>
            <a:r>
              <a:rPr lang="en-US" b="0" dirty="0" smtClean="0"/>
              <a:t>1990)</a:t>
            </a:r>
            <a:endParaRPr lang="it-IT" b="0" dirty="0"/>
          </a:p>
          <a:p>
            <a:pPr marL="285750" lvl="0" indent="-285750">
              <a:buFont typeface="Arial" panose="020B0604020202020204" pitchFamily="34" charset="0"/>
              <a:buChar char="•"/>
            </a:pPr>
            <a:r>
              <a:rPr lang="en-US" b="0" i="1" dirty="0" smtClean="0"/>
              <a:t>Left-dislocation</a:t>
            </a:r>
            <a:r>
              <a:rPr lang="en-US" b="0" dirty="0" smtClean="0"/>
              <a:t>: </a:t>
            </a:r>
            <a:r>
              <a:rPr lang="en-US" b="0" dirty="0" err="1"/>
              <a:t>Lambrecht</a:t>
            </a:r>
            <a:r>
              <a:rPr lang="en-US" b="0" dirty="0"/>
              <a:t> (</a:t>
            </a:r>
            <a:r>
              <a:rPr lang="en-US" b="0" dirty="0" smtClean="0"/>
              <a:t>1994)</a:t>
            </a:r>
            <a:endParaRPr lang="it-IT" b="0" dirty="0"/>
          </a:p>
          <a:p>
            <a:pPr marL="285750" lvl="0" indent="-285750">
              <a:buFont typeface="Arial" panose="020B0604020202020204" pitchFamily="34" charset="0"/>
              <a:buChar char="•"/>
            </a:pPr>
            <a:r>
              <a:rPr lang="en-US" b="0" i="1" dirty="0" smtClean="0"/>
              <a:t>Intervention </a:t>
            </a:r>
            <a:r>
              <a:rPr lang="en-US" b="0" i="1" dirty="0"/>
              <a:t>Effects (Beck Effects</a:t>
            </a:r>
            <a:r>
              <a:rPr lang="en-US" b="0" i="1" dirty="0" smtClean="0"/>
              <a:t>)</a:t>
            </a:r>
            <a:r>
              <a:rPr lang="en-US" b="0" dirty="0" smtClean="0"/>
              <a:t> Beck </a:t>
            </a:r>
            <a:r>
              <a:rPr lang="en-US" b="0" dirty="0"/>
              <a:t>(1996)</a:t>
            </a:r>
            <a:endParaRPr lang="it-IT" b="0" dirty="0"/>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14</a:t>
            </a:fld>
            <a:r>
              <a:rPr lang="en-GB" dirty="0" smtClean="0"/>
              <a:t>  of 41</a:t>
            </a:r>
            <a:endParaRPr lang="en-GB" dirty="0"/>
          </a:p>
        </p:txBody>
      </p:sp>
    </p:spTree>
    <p:extLst>
      <p:ext uri="{BB962C8B-B14F-4D97-AF65-F5344CB8AC3E}">
        <p14:creationId xmlns:p14="http://schemas.microsoft.com/office/powerpoint/2010/main" val="1471617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308000" cy="910753"/>
          </a:xfrm>
        </p:spPr>
        <p:txBody>
          <a:bodyPr/>
          <a:lstStyle/>
          <a:p>
            <a:r>
              <a:rPr lang="it-IT" dirty="0" smtClean="0"/>
              <a:t>Time chart</a:t>
            </a:r>
            <a:endParaRPr lang="it-IT"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90129450"/>
              </p:ext>
            </p:extLst>
          </p:nvPr>
        </p:nvGraphicFramePr>
        <p:xfrm>
          <a:off x="755576" y="1340768"/>
          <a:ext cx="792088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0"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15</a:t>
            </a:fld>
            <a:r>
              <a:rPr lang="en-GB" dirty="0" smtClean="0"/>
              <a:t>  of 41</a:t>
            </a:r>
            <a:endParaRPr lang="en-GB" dirty="0"/>
          </a:p>
        </p:txBody>
      </p:sp>
    </p:spTree>
    <p:extLst>
      <p:ext uri="{BB962C8B-B14F-4D97-AF65-F5344CB8AC3E}">
        <p14:creationId xmlns:p14="http://schemas.microsoft.com/office/powerpoint/2010/main" val="2461940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340768"/>
            <a:ext cx="7308000" cy="910753"/>
          </a:xfrm>
        </p:spPr>
        <p:txBody>
          <a:bodyPr/>
          <a:lstStyle/>
          <a:p>
            <a:r>
              <a:rPr lang="it-IT" dirty="0" smtClean="0"/>
              <a:t>Additions</a:t>
            </a:r>
            <a:endParaRPr lang="it-IT" dirty="0"/>
          </a:p>
        </p:txBody>
      </p:sp>
      <p:sp>
        <p:nvSpPr>
          <p:cNvPr id="3" name="Content Placeholder 2"/>
          <p:cNvSpPr>
            <a:spLocks noGrp="1"/>
          </p:cNvSpPr>
          <p:nvPr>
            <p:ph idx="1"/>
          </p:nvPr>
        </p:nvSpPr>
        <p:spPr>
          <a:xfrm>
            <a:off x="1187624" y="2348880"/>
            <a:ext cx="7308000" cy="3384375"/>
          </a:xfrm>
        </p:spPr>
        <p:txBody>
          <a:bodyPr/>
          <a:lstStyle/>
          <a:p>
            <a:pPr marL="285750" indent="-285750">
              <a:buFont typeface="Arial" panose="020B0604020202020204" pitchFamily="34" charset="0"/>
              <a:buChar char="•"/>
            </a:pPr>
            <a:r>
              <a:rPr lang="en-US" b="0" dirty="0" smtClean="0"/>
              <a:t>Root </a:t>
            </a:r>
            <a:r>
              <a:rPr lang="en-US" b="0" dirty="0"/>
              <a:t>vs </a:t>
            </a:r>
            <a:r>
              <a:rPr lang="en-US" b="0" i="1" dirty="0"/>
              <a:t>non­</a:t>
            </a:r>
            <a:r>
              <a:rPr lang="en-US" b="0" dirty="0"/>
              <a:t>-root transformations [Some transformations can only take place in root environments.]: </a:t>
            </a:r>
            <a:r>
              <a:rPr lang="en-US" b="0" dirty="0" err="1"/>
              <a:t>Emonds</a:t>
            </a:r>
            <a:r>
              <a:rPr lang="en-US" b="0" dirty="0"/>
              <a:t> (1969)</a:t>
            </a:r>
            <a:endParaRPr lang="it-IT" b="0" dirty="0"/>
          </a:p>
          <a:p>
            <a:pPr marL="285750" indent="-285750">
              <a:buFont typeface="Arial" panose="020B0604020202020204" pitchFamily="34" charset="0"/>
              <a:buChar char="•"/>
            </a:pPr>
            <a:r>
              <a:rPr lang="en-US" b="0" dirty="0" smtClean="0"/>
              <a:t>Accessibility </a:t>
            </a:r>
            <a:r>
              <a:rPr lang="en-US" b="0" dirty="0"/>
              <a:t>hierarchy for </a:t>
            </a:r>
            <a:r>
              <a:rPr lang="en-US" b="0" dirty="0" err="1"/>
              <a:t>relativization</a:t>
            </a:r>
            <a:r>
              <a:rPr lang="en-US" b="0" dirty="0"/>
              <a:t> [see also the  Agent asymmetry above]: Keenan &amp; </a:t>
            </a:r>
            <a:r>
              <a:rPr lang="en-US" b="0" dirty="0" err="1"/>
              <a:t>Comrie</a:t>
            </a:r>
            <a:r>
              <a:rPr lang="en-US" b="0" dirty="0"/>
              <a:t> (1972) </a:t>
            </a:r>
            <a:endParaRPr lang="it-IT" b="0" dirty="0"/>
          </a:p>
          <a:p>
            <a:r>
              <a:rPr lang="en-US" dirty="0"/>
              <a:t>X-bar theory, categories, and </a:t>
            </a:r>
            <a:r>
              <a:rPr lang="en-US" dirty="0" smtClean="0"/>
              <a:t>headedness</a:t>
            </a:r>
            <a:endParaRPr lang="it-IT" dirty="0"/>
          </a:p>
          <a:p>
            <a:pPr marL="285750" indent="-285750">
              <a:buFont typeface="Arial" panose="020B0604020202020204" pitchFamily="34" charset="0"/>
              <a:buChar char="•"/>
            </a:pPr>
            <a:r>
              <a:rPr lang="en-US" b="0" dirty="0" smtClean="0"/>
              <a:t>C-command</a:t>
            </a:r>
            <a:r>
              <a:rPr lang="en-US" b="0" dirty="0"/>
              <a:t>: </a:t>
            </a:r>
            <a:r>
              <a:rPr lang="en-US" b="0" dirty="0" err="1"/>
              <a:t>Klima</a:t>
            </a:r>
            <a:r>
              <a:rPr lang="en-US" b="0" dirty="0"/>
              <a:t> (1964)/Reinhart (</a:t>
            </a:r>
            <a:r>
              <a:rPr lang="en-US" b="0" dirty="0" smtClean="0"/>
              <a:t>1976)</a:t>
            </a:r>
            <a:endParaRPr lang="it-IT" b="0" dirty="0"/>
          </a:p>
          <a:p>
            <a:pPr marL="285750" indent="-285750">
              <a:buFont typeface="Arial" panose="020B0604020202020204" pitchFamily="34" charset="0"/>
              <a:buChar char="•"/>
            </a:pPr>
            <a:r>
              <a:rPr lang="en-US" b="0" dirty="0" smtClean="0"/>
              <a:t>COMP/C</a:t>
            </a:r>
            <a:r>
              <a:rPr lang="en-US" b="0" dirty="0"/>
              <a:t>: Bresnan (</a:t>
            </a:r>
            <a:r>
              <a:rPr lang="en-US" b="0" dirty="0" smtClean="0"/>
              <a:t>1972)</a:t>
            </a:r>
            <a:endParaRPr lang="it-IT" b="0" dirty="0"/>
          </a:p>
          <a:p>
            <a:r>
              <a:rPr lang="en-US" dirty="0" smtClean="0"/>
              <a:t>Movement</a:t>
            </a:r>
            <a:r>
              <a:rPr lang="en-US" dirty="0"/>
              <a:t> in general (not restricted to A-bar or </a:t>
            </a:r>
            <a:r>
              <a:rPr lang="en-US" dirty="0" smtClean="0"/>
              <a:t>A)</a:t>
            </a:r>
            <a:endParaRPr lang="it-IT" dirty="0"/>
          </a:p>
          <a:p>
            <a:pPr marL="285750" indent="-285750">
              <a:buFont typeface="Arial" panose="020B0604020202020204" pitchFamily="34" charset="0"/>
              <a:buChar char="•"/>
            </a:pPr>
            <a:r>
              <a:rPr lang="en-US" b="0" dirty="0" smtClean="0"/>
              <a:t>Remnant </a:t>
            </a:r>
            <a:r>
              <a:rPr lang="en-US" b="0" dirty="0"/>
              <a:t>movement: </a:t>
            </a:r>
            <a:r>
              <a:rPr lang="en-US" b="0" dirty="0" err="1"/>
              <a:t>Tiersch</a:t>
            </a:r>
            <a:r>
              <a:rPr lang="en-US" b="0" dirty="0"/>
              <a:t> (</a:t>
            </a:r>
            <a:r>
              <a:rPr lang="en-US" b="0" dirty="0" smtClean="0"/>
              <a:t>1985)</a:t>
            </a:r>
            <a:endParaRPr lang="it-IT" b="0" dirty="0"/>
          </a:p>
          <a:p>
            <a:pPr marL="285750" indent="-285750">
              <a:buFont typeface="Arial" panose="020B0604020202020204" pitchFamily="34" charset="0"/>
              <a:buChar char="•"/>
            </a:pPr>
            <a:r>
              <a:rPr lang="en-US" b="0" dirty="0" smtClean="0"/>
              <a:t>Principle </a:t>
            </a:r>
            <a:r>
              <a:rPr lang="en-US" b="0" dirty="0"/>
              <a:t>of Minimal Compliance: Richards (</a:t>
            </a:r>
            <a:r>
              <a:rPr lang="en-US" b="0" dirty="0" smtClean="0"/>
              <a:t>1989)</a:t>
            </a:r>
            <a:endParaRPr lang="it-IT" b="0" dirty="0"/>
          </a:p>
          <a:p>
            <a:pPr marL="285750" indent="-285750">
              <a:buFont typeface="Arial" panose="020B0604020202020204" pitchFamily="34" charset="0"/>
              <a:buChar char="•"/>
            </a:pPr>
            <a:r>
              <a:rPr lang="en-US" b="0" dirty="0" err="1" smtClean="0"/>
              <a:t>Minimality</a:t>
            </a:r>
            <a:r>
              <a:rPr lang="en-US" b="0" dirty="0" smtClean="0"/>
              <a:t>/Relativized </a:t>
            </a:r>
            <a:r>
              <a:rPr lang="en-US" b="0" dirty="0" err="1"/>
              <a:t>Minimality</a:t>
            </a:r>
            <a:r>
              <a:rPr lang="en-US" b="0" dirty="0"/>
              <a:t>: Chomsky (1986)/Rizzi (</a:t>
            </a:r>
            <a:r>
              <a:rPr lang="en-US" b="0" dirty="0" smtClean="0"/>
              <a:t>1990)</a:t>
            </a:r>
            <a:endParaRPr lang="it-IT" b="0" dirty="0"/>
          </a:p>
          <a:p>
            <a:pPr marL="285750" indent="-285750">
              <a:buFont typeface="Arial" panose="020B0604020202020204" pitchFamily="34" charset="0"/>
              <a:buChar char="•"/>
            </a:pPr>
            <a:r>
              <a:rPr lang="en-US" b="0" dirty="0" smtClean="0"/>
              <a:t>Clitic </a:t>
            </a:r>
            <a:r>
              <a:rPr lang="en-US" b="0" dirty="0"/>
              <a:t>doubling voids A-</a:t>
            </a:r>
            <a:r>
              <a:rPr lang="en-US" b="0" dirty="0" err="1"/>
              <a:t>minimality</a:t>
            </a:r>
            <a:r>
              <a:rPr lang="en-US" b="0" dirty="0"/>
              <a:t> effects: Anagnostopoulou (2003)</a:t>
            </a:r>
            <a:endParaRPr lang="it-IT" b="0" dirty="0"/>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16</a:t>
            </a:fld>
            <a:r>
              <a:rPr lang="en-GB" dirty="0" smtClean="0"/>
              <a:t>  of 41</a:t>
            </a:r>
            <a:endParaRPr lang="en-GB" dirty="0"/>
          </a:p>
        </p:txBody>
      </p:sp>
    </p:spTree>
    <p:extLst>
      <p:ext uri="{BB962C8B-B14F-4D97-AF65-F5344CB8AC3E}">
        <p14:creationId xmlns:p14="http://schemas.microsoft.com/office/powerpoint/2010/main" val="4264724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Additions/2</a:t>
            </a:r>
            <a:endParaRPr lang="it-IT" dirty="0"/>
          </a:p>
        </p:txBody>
      </p:sp>
      <p:sp>
        <p:nvSpPr>
          <p:cNvPr id="3" name="Content Placeholder 2"/>
          <p:cNvSpPr>
            <a:spLocks noGrp="1"/>
          </p:cNvSpPr>
          <p:nvPr>
            <p:ph idx="1"/>
          </p:nvPr>
        </p:nvSpPr>
        <p:spPr>
          <a:xfrm>
            <a:off x="1188000" y="2428235"/>
            <a:ext cx="7308000" cy="3377029"/>
          </a:xfrm>
        </p:spPr>
        <p:txBody>
          <a:bodyPr/>
          <a:lstStyle/>
          <a:p>
            <a:r>
              <a:rPr lang="en-US" dirty="0"/>
              <a:t>Arguments</a:t>
            </a:r>
            <a:endParaRPr lang="it-IT" dirty="0"/>
          </a:p>
          <a:p>
            <a:pPr marL="285750" indent="-285750">
              <a:buFont typeface="Arial" panose="020B0604020202020204" pitchFamily="34" charset="0"/>
              <a:buChar char="•"/>
            </a:pPr>
            <a:r>
              <a:rPr lang="en-US" b="0" dirty="0" smtClean="0"/>
              <a:t>VP-shells</a:t>
            </a:r>
            <a:r>
              <a:rPr lang="en-US" b="0" dirty="0"/>
              <a:t>: Chomsky (1955)/Larson (</a:t>
            </a:r>
            <a:r>
              <a:rPr lang="en-US" b="0" dirty="0" smtClean="0"/>
              <a:t>1988)</a:t>
            </a:r>
            <a:endParaRPr lang="it-IT" b="0" dirty="0"/>
          </a:p>
          <a:p>
            <a:pPr marL="285750" indent="-285750">
              <a:buFont typeface="Arial" panose="020B0604020202020204" pitchFamily="34" charset="0"/>
              <a:buChar char="•"/>
            </a:pPr>
            <a:r>
              <a:rPr lang="en-US" b="0" dirty="0" smtClean="0"/>
              <a:t>Non-nominative </a:t>
            </a:r>
            <a:r>
              <a:rPr lang="en-US" b="0" dirty="0"/>
              <a:t>subjects [Non-nominative subjects behave like structural subjects]: Andrews (</a:t>
            </a:r>
            <a:r>
              <a:rPr lang="en-US" b="0" dirty="0" smtClean="0"/>
              <a:t>1976)</a:t>
            </a:r>
            <a:endParaRPr lang="it-IT" b="0" dirty="0"/>
          </a:p>
          <a:p>
            <a:pPr marL="285750" indent="-285750">
              <a:buFont typeface="Arial" panose="020B0604020202020204" pitchFamily="34" charset="0"/>
              <a:buChar char="•"/>
            </a:pPr>
            <a:r>
              <a:rPr lang="en-US" b="0" dirty="0" smtClean="0"/>
              <a:t>Split </a:t>
            </a:r>
            <a:r>
              <a:rPr lang="en-US" b="0" dirty="0"/>
              <a:t>subject position/two subject positions: </a:t>
            </a:r>
            <a:r>
              <a:rPr lang="en-US" b="0" dirty="0" err="1"/>
              <a:t>Schachter</a:t>
            </a:r>
            <a:r>
              <a:rPr lang="en-US" b="0" dirty="0"/>
              <a:t> (1976)/</a:t>
            </a:r>
            <a:r>
              <a:rPr lang="en-US" b="0" dirty="0" smtClean="0"/>
              <a:t>Guilfoyle</a:t>
            </a:r>
            <a:endParaRPr lang="it-IT" b="0" dirty="0"/>
          </a:p>
          <a:p>
            <a:pPr marL="285750" indent="-285750">
              <a:buFont typeface="Arial" panose="020B0604020202020204" pitchFamily="34" charset="0"/>
              <a:buChar char="•"/>
            </a:pPr>
            <a:r>
              <a:rPr lang="en-US" b="0" dirty="0" smtClean="0"/>
              <a:t>Exceptional </a:t>
            </a:r>
            <a:r>
              <a:rPr lang="en-US" b="0" dirty="0"/>
              <a:t>Case Marking: Chomsky (1981)</a:t>
            </a:r>
            <a:endParaRPr lang="it-IT" b="0" dirty="0"/>
          </a:p>
          <a:p>
            <a:r>
              <a:rPr lang="en-US" dirty="0"/>
              <a:t>QR</a:t>
            </a:r>
            <a:endParaRPr lang="it-IT" dirty="0"/>
          </a:p>
          <a:p>
            <a:pPr marL="285750" indent="-285750">
              <a:buFont typeface="Arial" panose="020B0604020202020204" pitchFamily="34" charset="0"/>
              <a:buChar char="•"/>
            </a:pPr>
            <a:r>
              <a:rPr lang="en-US" b="0" dirty="0" smtClean="0"/>
              <a:t>Quantifier </a:t>
            </a:r>
            <a:r>
              <a:rPr lang="en-US" b="0" dirty="0"/>
              <a:t>lowering is subject to island constraints: </a:t>
            </a:r>
            <a:r>
              <a:rPr lang="en-US" b="0" dirty="0" err="1"/>
              <a:t>Lakoff</a:t>
            </a:r>
            <a:r>
              <a:rPr lang="en-US" b="0" dirty="0"/>
              <a:t> (1965)/(1970)</a:t>
            </a:r>
            <a:endParaRPr lang="it-IT" b="0" dirty="0"/>
          </a:p>
          <a:p>
            <a:r>
              <a:rPr lang="it-IT" dirty="0"/>
              <a:t>A-bar. A-bar phenomena.</a:t>
            </a:r>
          </a:p>
          <a:p>
            <a:pPr marL="285750" indent="-285750">
              <a:buFont typeface="Arial" panose="020B0604020202020204" pitchFamily="34" charset="0"/>
              <a:buChar char="•"/>
            </a:pPr>
            <a:r>
              <a:rPr lang="en-US" b="0" dirty="0" smtClean="0"/>
              <a:t>Some </a:t>
            </a:r>
            <a:r>
              <a:rPr lang="en-US" b="0" dirty="0"/>
              <a:t>kinds of sluicing ameliorates islands: Ross (1969)</a:t>
            </a:r>
            <a:endParaRPr lang="it-IT" b="0" dirty="0"/>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17</a:t>
            </a:fld>
            <a:r>
              <a:rPr lang="en-GB" dirty="0" smtClean="0"/>
              <a:t>  of 41</a:t>
            </a:r>
            <a:endParaRPr lang="en-GB" dirty="0"/>
          </a:p>
        </p:txBody>
      </p:sp>
    </p:spTree>
    <p:extLst>
      <p:ext uri="{BB962C8B-B14F-4D97-AF65-F5344CB8AC3E}">
        <p14:creationId xmlns:p14="http://schemas.microsoft.com/office/powerpoint/2010/main" val="3358971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7308000" cy="910753"/>
          </a:xfrm>
        </p:spPr>
        <p:txBody>
          <a:bodyPr/>
          <a:lstStyle/>
          <a:p>
            <a:r>
              <a:rPr lang="it-IT" dirty="0" smtClean="0"/>
              <a:t>Integrated time chart</a:t>
            </a:r>
            <a:endParaRPr lang="it-IT"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44956445"/>
              </p:ext>
            </p:extLst>
          </p:nvPr>
        </p:nvGraphicFramePr>
        <p:xfrm>
          <a:off x="683568" y="1340768"/>
          <a:ext cx="799288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1"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18</a:t>
            </a:fld>
            <a:r>
              <a:rPr lang="en-GB" dirty="0" smtClean="0"/>
              <a:t>  of 41</a:t>
            </a:r>
            <a:endParaRPr lang="en-GB" dirty="0"/>
          </a:p>
        </p:txBody>
      </p:sp>
    </p:spTree>
    <p:extLst>
      <p:ext uri="{BB962C8B-B14F-4D97-AF65-F5344CB8AC3E}">
        <p14:creationId xmlns:p14="http://schemas.microsoft.com/office/powerpoint/2010/main" val="117984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Issues</a:t>
            </a:r>
            <a:endParaRPr lang="it-IT" dirty="0"/>
          </a:p>
        </p:txBody>
      </p:sp>
      <p:sp>
        <p:nvSpPr>
          <p:cNvPr id="3" name="Content Placeholder 2"/>
          <p:cNvSpPr>
            <a:spLocks noGrp="1"/>
          </p:cNvSpPr>
          <p:nvPr>
            <p:ph idx="1"/>
          </p:nvPr>
        </p:nvSpPr>
        <p:spPr>
          <a:xfrm>
            <a:off x="1188000" y="2428235"/>
            <a:ext cx="7308000" cy="3521045"/>
          </a:xfrm>
        </p:spPr>
        <p:txBody>
          <a:bodyPr/>
          <a:lstStyle/>
          <a:p>
            <a:pPr marL="285750" indent="-285750">
              <a:buFont typeface="Arial" panose="020B0604020202020204" pitchFamily="34" charset="0"/>
              <a:buChar char="•"/>
            </a:pPr>
            <a:r>
              <a:rPr lang="it-IT" b="0" dirty="0" smtClean="0"/>
              <a:t>Decline in findings?</a:t>
            </a:r>
          </a:p>
          <a:p>
            <a:pPr marL="285750" indent="-285750">
              <a:buFont typeface="Arial" panose="020B0604020202020204" pitchFamily="34" charset="0"/>
              <a:buChar char="•"/>
            </a:pPr>
            <a:endParaRPr lang="it-IT" b="0" dirty="0" smtClean="0"/>
          </a:p>
          <a:p>
            <a:pPr marL="285750" indent="-285750">
              <a:buFont typeface="Arial" panose="020B0604020202020204" pitchFamily="34" charset="0"/>
              <a:buChar char="•"/>
            </a:pPr>
            <a:r>
              <a:rPr lang="it-IT" b="0" dirty="0" smtClean="0"/>
              <a:t>How can we interpret these tables?</a:t>
            </a:r>
          </a:p>
          <a:p>
            <a:pPr marL="285750" indent="-285750">
              <a:buFont typeface="Arial" panose="020B0604020202020204" pitchFamily="34" charset="0"/>
              <a:buChar char="•"/>
            </a:pPr>
            <a:endParaRPr lang="it-IT" b="0" dirty="0" smtClean="0"/>
          </a:p>
          <a:p>
            <a:pPr marL="285750" indent="-285750">
              <a:buFont typeface="Arial" panose="020B0604020202020204" pitchFamily="34" charset="0"/>
              <a:buChar char="•"/>
            </a:pPr>
            <a:r>
              <a:rPr lang="it-IT" b="0" dirty="0" smtClean="0"/>
              <a:t>GB vs MP/biolinguistics</a:t>
            </a:r>
          </a:p>
          <a:p>
            <a:endParaRPr lang="it-IT" b="0" dirty="0" smtClean="0"/>
          </a:p>
          <a:p>
            <a:pPr marL="285750" indent="-285750">
              <a:buFont typeface="Arial" panose="020B0604020202020204" pitchFamily="34" charset="0"/>
              <a:buChar char="•"/>
            </a:pPr>
            <a:r>
              <a:rPr lang="it-IT" b="0" dirty="0" smtClean="0"/>
              <a:t>Outsourcing to other modules</a:t>
            </a:r>
          </a:p>
          <a:p>
            <a:endParaRPr lang="it-IT" b="0" dirty="0" smtClean="0"/>
          </a:p>
          <a:p>
            <a:pPr marL="285750" indent="-285750">
              <a:buFont typeface="Arial" panose="020B0604020202020204" pitchFamily="34" charset="0"/>
              <a:buChar char="•"/>
            </a:pPr>
            <a:r>
              <a:rPr lang="it-IT" b="0" dirty="0" smtClean="0"/>
              <a:t>Do we still want to know about languages?</a:t>
            </a:r>
          </a:p>
          <a:p>
            <a:endParaRPr lang="it-IT" b="0" dirty="0" smtClean="0"/>
          </a:p>
          <a:p>
            <a:pPr marL="285750" indent="-285750">
              <a:buFont typeface="Arial" panose="020B0604020202020204" pitchFamily="34" charset="0"/>
              <a:buChar char="•"/>
            </a:pPr>
            <a:r>
              <a:rPr lang="it-IT" b="0" dirty="0" smtClean="0"/>
              <a:t>What do languages tell us about UG/FL?</a:t>
            </a:r>
          </a:p>
          <a:p>
            <a:pPr marL="285750" indent="-285750">
              <a:buFont typeface="Arial" panose="020B0604020202020204" pitchFamily="34" charset="0"/>
              <a:buChar char="•"/>
            </a:pPr>
            <a:endParaRPr lang="it-IT" b="0" dirty="0"/>
          </a:p>
          <a:p>
            <a:pPr marL="285750" indent="-285750">
              <a:buFont typeface="Arial" panose="020B0604020202020204" pitchFamily="34" charset="0"/>
              <a:buChar char="•"/>
            </a:pPr>
            <a:r>
              <a:rPr lang="it-IT" b="0" dirty="0" smtClean="0"/>
              <a:t>What about the architecture of grammar/modules?</a:t>
            </a:r>
          </a:p>
          <a:p>
            <a:pPr marL="285750" indent="-285750">
              <a:buFont typeface="Arial" panose="020B0604020202020204" pitchFamily="34" charset="0"/>
              <a:buChar char="•"/>
            </a:pPr>
            <a:endParaRPr lang="it-IT" b="0" dirty="0" smtClean="0"/>
          </a:p>
          <a:p>
            <a:pPr marL="285750" indent="-285750">
              <a:buFont typeface="Arial" panose="020B0604020202020204" pitchFamily="34" charset="0"/>
              <a:buChar char="•"/>
            </a:pPr>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19</a:t>
            </a:fld>
            <a:r>
              <a:rPr lang="en-GB" dirty="0" smtClean="0"/>
              <a:t>  of 41</a:t>
            </a:r>
            <a:endParaRPr lang="en-GB" dirty="0"/>
          </a:p>
        </p:txBody>
      </p:sp>
    </p:spTree>
    <p:extLst>
      <p:ext uri="{BB962C8B-B14F-4D97-AF65-F5344CB8AC3E}">
        <p14:creationId xmlns:p14="http://schemas.microsoft.com/office/powerpoint/2010/main" val="38888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smtClean="0"/>
              <a:t>The achievements of generative grammar</a:t>
            </a:r>
            <a:endParaRPr lang="en-GB" dirty="0"/>
          </a:p>
        </p:txBody>
      </p:sp>
      <p:sp>
        <p:nvSpPr>
          <p:cNvPr id="3" name="Tijdelijke aanduiding voor inhoud 2"/>
          <p:cNvSpPr>
            <a:spLocks noGrp="1"/>
          </p:cNvSpPr>
          <p:nvPr>
            <p:ph idx="1"/>
          </p:nvPr>
        </p:nvSpPr>
        <p:spPr>
          <a:xfrm>
            <a:off x="1187624" y="2420888"/>
            <a:ext cx="7308000" cy="4032448"/>
          </a:xfrm>
        </p:spPr>
        <p:txBody>
          <a:bodyPr/>
          <a:lstStyle/>
          <a:p>
            <a:r>
              <a:rPr lang="en-GB" dirty="0" smtClean="0"/>
              <a:t>Introduction</a:t>
            </a:r>
          </a:p>
          <a:p>
            <a:pPr lvl="2"/>
            <a:r>
              <a:rPr lang="en-GB" b="0" dirty="0" smtClean="0"/>
              <a:t>What </a:t>
            </a:r>
            <a:r>
              <a:rPr lang="en-GB" b="0" dirty="0" smtClean="0"/>
              <a:t>have we achieved?</a:t>
            </a:r>
          </a:p>
          <a:p>
            <a:pPr lvl="2"/>
            <a:r>
              <a:rPr lang="en-GB" b="0" dirty="0" smtClean="0"/>
              <a:t>What can still be achieved and how?</a:t>
            </a:r>
          </a:p>
          <a:p>
            <a:pPr lvl="2"/>
            <a:r>
              <a:rPr lang="en-GB" b="0" dirty="0" smtClean="0"/>
              <a:t>Does it make sense to keep working on the analysis of language phenomena? </a:t>
            </a:r>
          </a:p>
          <a:p>
            <a:pPr marL="0" lvl="4" indent="0">
              <a:buNone/>
            </a:pPr>
            <a:endParaRPr lang="en-GB" dirty="0" smtClean="0"/>
          </a:p>
          <a:p>
            <a:pPr marL="0" lvl="4" indent="0">
              <a:buNone/>
            </a:pPr>
            <a:r>
              <a:rPr lang="en-GB" b="1" dirty="0" smtClean="0"/>
              <a:t>Triggers</a:t>
            </a:r>
          </a:p>
          <a:p>
            <a:pPr marL="0" lvl="4" indent="0">
              <a:buNone/>
            </a:pPr>
            <a:endParaRPr lang="en-GB" b="1" dirty="0" smtClean="0"/>
          </a:p>
          <a:p>
            <a:pPr marL="285750" lvl="4" indent="-285750">
              <a:buFont typeface="Arial" panose="020B0604020202020204" pitchFamily="34" charset="0"/>
              <a:buChar char="•"/>
            </a:pPr>
            <a:r>
              <a:rPr lang="en-GB" dirty="0" smtClean="0"/>
              <a:t>Ángel and Dennis’s invitation</a:t>
            </a:r>
          </a:p>
          <a:p>
            <a:pPr marL="285750" lvl="4" indent="-285750">
              <a:buFont typeface="Arial" panose="020B0604020202020204" pitchFamily="34" charset="0"/>
              <a:buChar char="•"/>
            </a:pPr>
            <a:r>
              <a:rPr lang="en-GB" dirty="0" smtClean="0"/>
              <a:t>Facebook inquiry about “discoveries”</a:t>
            </a:r>
          </a:p>
          <a:p>
            <a:pPr marL="285750" lvl="4" indent="-285750">
              <a:buFont typeface="Arial" panose="020B0604020202020204" pitchFamily="34" charset="0"/>
              <a:buChar char="•"/>
            </a:pPr>
            <a:r>
              <a:rPr lang="en-GB" b="0" dirty="0" smtClean="0"/>
              <a:t>Athens workshop </a:t>
            </a:r>
            <a:r>
              <a:rPr lang="en-US" b="0" i="1" dirty="0"/>
              <a:t>Generative Syntax in the Twenty-First Century: The Road Ahead.</a:t>
            </a:r>
            <a:endParaRPr lang="it-IT" b="0" dirty="0"/>
          </a:p>
          <a:p>
            <a:pPr lvl="1"/>
            <a:endParaRPr lang="en-GB" dirty="0" smtClean="0"/>
          </a:p>
          <a:p>
            <a:pPr lvl="1"/>
            <a:endParaRPr lang="en-GB" dirty="0"/>
          </a:p>
        </p:txBody>
      </p:sp>
      <p:sp>
        <p:nvSpPr>
          <p:cNvPr id="12"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a:t>
            </a:fld>
            <a:r>
              <a:rPr lang="en-GB" dirty="0" smtClean="0"/>
              <a:t>  of 41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Workshop on Language Universals and Variation</a:t>
            </a:r>
            <a:endParaRPr lang="it-IT" dirty="0"/>
          </a:p>
        </p:txBody>
      </p:sp>
      <p:sp>
        <p:nvSpPr>
          <p:cNvPr id="3" name="Content Placeholder 2"/>
          <p:cNvSpPr>
            <a:spLocks noGrp="1"/>
          </p:cNvSpPr>
          <p:nvPr>
            <p:ph idx="1"/>
          </p:nvPr>
        </p:nvSpPr>
        <p:spPr/>
        <p:txBody>
          <a:bodyPr/>
          <a:lstStyle/>
          <a:p>
            <a:r>
              <a:rPr lang="en-US" b="0" dirty="0"/>
              <a:t>The implications of typological evidence for formal grammar</a:t>
            </a:r>
          </a:p>
          <a:p>
            <a:endParaRPr lang="it-IT" dirty="0" smtClean="0"/>
          </a:p>
          <a:p>
            <a:r>
              <a:rPr lang="it-IT" dirty="0" smtClean="0"/>
              <a:t>Typologists</a:t>
            </a:r>
            <a:endParaRPr lang="it-IT" dirty="0"/>
          </a:p>
          <a:p>
            <a:r>
              <a:rPr lang="it-IT" dirty="0" smtClean="0"/>
              <a:t>Syntacticians</a:t>
            </a:r>
            <a:endParaRPr lang="it-IT" dirty="0"/>
          </a:p>
          <a:p>
            <a:r>
              <a:rPr lang="it-IT" dirty="0" smtClean="0"/>
              <a:t>Phonologists</a:t>
            </a:r>
          </a:p>
          <a:p>
            <a:endParaRPr lang="it-IT" dirty="0"/>
          </a:p>
          <a:p>
            <a:r>
              <a:rPr lang="it-IT" b="0" dirty="0" smtClean="0"/>
              <a:t>In what follows:</a:t>
            </a:r>
          </a:p>
          <a:p>
            <a:endParaRPr lang="it-IT" b="0" dirty="0"/>
          </a:p>
          <a:p>
            <a:pPr marL="285750" indent="-285750">
              <a:buFont typeface="Arial" panose="020B0604020202020204" pitchFamily="34" charset="0"/>
              <a:buChar char="•"/>
            </a:pPr>
            <a:r>
              <a:rPr lang="it-IT" b="0" dirty="0" smtClean="0"/>
              <a:t>What we can learn from talking to non-generativists</a:t>
            </a:r>
          </a:p>
          <a:p>
            <a:pPr marL="285750" indent="-285750">
              <a:buFont typeface="Arial" panose="020B0604020202020204" pitchFamily="34" charset="0"/>
              <a:buChar char="•"/>
            </a:pPr>
            <a:r>
              <a:rPr lang="it-IT" b="0" dirty="0" smtClean="0"/>
              <a:t>What we can learn from inter-modular communication </a:t>
            </a:r>
            <a:r>
              <a:rPr lang="it-IT" b="0" dirty="0" smtClean="0">
                <a:sym typeface="Wingdings" panose="05000000000000000000" pitchFamily="2" charset="2"/>
              </a:rPr>
              <a:t> </a:t>
            </a:r>
            <a:endParaRPr lang="it-IT" b="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20</a:t>
            </a:fld>
            <a:r>
              <a:rPr lang="en-GB" dirty="0" smtClean="0"/>
              <a:t>  of 41</a:t>
            </a:r>
            <a:endParaRPr lang="en-GB" dirty="0"/>
          </a:p>
        </p:txBody>
      </p:sp>
    </p:spTree>
    <p:extLst>
      <p:ext uri="{BB962C8B-B14F-4D97-AF65-F5344CB8AC3E}">
        <p14:creationId xmlns:p14="http://schemas.microsoft.com/office/powerpoint/2010/main" val="2551704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Workshop on Language Universals and Variation</a:t>
            </a:r>
            <a:endParaRPr lang="it-IT" dirty="0"/>
          </a:p>
        </p:txBody>
      </p:sp>
      <p:sp>
        <p:nvSpPr>
          <p:cNvPr id="3" name="Content Placeholder 2"/>
          <p:cNvSpPr>
            <a:spLocks noGrp="1"/>
          </p:cNvSpPr>
          <p:nvPr>
            <p:ph idx="1"/>
          </p:nvPr>
        </p:nvSpPr>
        <p:spPr>
          <a:xfrm>
            <a:off x="1187624" y="2420888"/>
            <a:ext cx="7308000" cy="2891017"/>
          </a:xfrm>
        </p:spPr>
        <p:txBody>
          <a:bodyPr/>
          <a:lstStyle/>
          <a:p>
            <a:r>
              <a:rPr lang="it-IT" dirty="0" smtClean="0"/>
              <a:t>Most interesting findings</a:t>
            </a:r>
            <a:endParaRPr lang="it-IT" dirty="0"/>
          </a:p>
          <a:p>
            <a:pPr marL="285750" indent="-285750">
              <a:buFont typeface="Arial" panose="020B0604020202020204" pitchFamily="34" charset="0"/>
              <a:buChar char="•"/>
            </a:pPr>
            <a:r>
              <a:rPr lang="it-IT" b="0" dirty="0" smtClean="0"/>
              <a:t>Typologists and generativists can talk to each other (in fact, Martin Haspelmath turned out to be a core minimalist)</a:t>
            </a:r>
          </a:p>
          <a:p>
            <a:pPr marL="285750" indent="-285750">
              <a:buFont typeface="Arial" panose="020B0604020202020204" pitchFamily="34" charset="0"/>
              <a:buChar char="•"/>
            </a:pPr>
            <a:r>
              <a:rPr lang="it-IT" b="0" dirty="0" smtClean="0"/>
              <a:t>Generative models of grammar accounting for variation / from NS and from PF we get to the same ideas</a:t>
            </a:r>
          </a:p>
          <a:p>
            <a:pPr marL="285750" indent="-285750">
              <a:buFont typeface="Arial" panose="020B0604020202020204" pitchFamily="34" charset="0"/>
              <a:buChar char="•"/>
            </a:pPr>
            <a:endParaRPr lang="it-IT" b="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21</a:t>
            </a:fld>
            <a:r>
              <a:rPr lang="en-GB" dirty="0" smtClean="0"/>
              <a:t>  of 41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861048"/>
            <a:ext cx="5182415" cy="275766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645024"/>
            <a:ext cx="6187440" cy="2194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920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764704"/>
            <a:ext cx="7308000" cy="910753"/>
          </a:xfrm>
        </p:spPr>
        <p:txBody>
          <a:bodyPr/>
          <a:lstStyle/>
          <a:p>
            <a:r>
              <a:rPr lang="it-IT" dirty="0" smtClean="0"/>
              <a:t>Coetzee (2017)/Crecchio workshop</a:t>
            </a: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4680520" cy="4766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0"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22</a:t>
            </a:fld>
            <a:r>
              <a:rPr lang="en-GB" dirty="0" smtClean="0"/>
              <a:t>  of 41</a:t>
            </a:r>
            <a:endParaRPr lang="en-GB" dirty="0"/>
          </a:p>
        </p:txBody>
      </p:sp>
      <p:sp>
        <p:nvSpPr>
          <p:cNvPr id="8" name="TextBox 7"/>
          <p:cNvSpPr txBox="1"/>
          <p:nvPr/>
        </p:nvSpPr>
        <p:spPr>
          <a:xfrm>
            <a:off x="5364088" y="3429000"/>
            <a:ext cx="2304256" cy="184666"/>
          </a:xfrm>
          <a:prstGeom prst="rect">
            <a:avLst/>
          </a:prstGeom>
          <a:noFill/>
        </p:spPr>
        <p:txBody>
          <a:bodyPr wrap="square" lIns="0" tIns="0" rIns="0" bIns="0" rtlCol="0">
            <a:spAutoFit/>
          </a:bodyPr>
          <a:lstStyle/>
          <a:p>
            <a:r>
              <a:rPr lang="it-IT" sz="1200" dirty="0" smtClean="0"/>
              <a:t>Coetzee (2017:12)</a:t>
            </a:r>
            <a:endParaRPr lang="it-IT" sz="1200" dirty="0"/>
          </a:p>
        </p:txBody>
      </p:sp>
    </p:spTree>
    <p:extLst>
      <p:ext uri="{BB962C8B-B14F-4D97-AF65-F5344CB8AC3E}">
        <p14:creationId xmlns:p14="http://schemas.microsoft.com/office/powerpoint/2010/main" val="831241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308000" cy="910753"/>
          </a:xfrm>
        </p:spPr>
        <p:txBody>
          <a:bodyPr/>
          <a:lstStyle/>
          <a:p>
            <a:r>
              <a:rPr lang="it-IT" dirty="0" smtClean="0"/>
              <a:t>Coetzee (2017) Crecchio workshop</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89" y="980728"/>
            <a:ext cx="6971619" cy="5449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0"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23</a:t>
            </a:fld>
            <a:r>
              <a:rPr lang="en-GB" dirty="0" smtClean="0"/>
              <a:t>  of 41</a:t>
            </a:r>
            <a:endParaRPr lang="en-GB" dirty="0"/>
          </a:p>
        </p:txBody>
      </p:sp>
      <p:sp>
        <p:nvSpPr>
          <p:cNvPr id="8" name="TextBox 7"/>
          <p:cNvSpPr txBox="1"/>
          <p:nvPr/>
        </p:nvSpPr>
        <p:spPr>
          <a:xfrm>
            <a:off x="7020272" y="2780928"/>
            <a:ext cx="1584176" cy="184666"/>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spAutoFit/>
          </a:bodyPr>
          <a:lstStyle/>
          <a:p>
            <a:r>
              <a:rPr lang="it-IT" sz="1200" dirty="0" smtClean="0"/>
              <a:t>Coetzee (2017:13)</a:t>
            </a:r>
            <a:endParaRPr lang="it-IT" sz="1200" dirty="0"/>
          </a:p>
        </p:txBody>
      </p:sp>
    </p:spTree>
    <p:extLst>
      <p:ext uri="{BB962C8B-B14F-4D97-AF65-F5344CB8AC3E}">
        <p14:creationId xmlns:p14="http://schemas.microsoft.com/office/powerpoint/2010/main" val="3853957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308000" cy="910753"/>
          </a:xfrm>
        </p:spPr>
        <p:txBody>
          <a:bodyPr/>
          <a:lstStyle/>
          <a:p>
            <a:r>
              <a:rPr lang="it-IT" dirty="0" smtClean="0"/>
              <a:t>Coetzee (2006, 2017) AND Adger (2015)</a:t>
            </a:r>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724094"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557" y="2060848"/>
            <a:ext cx="6403911" cy="302433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940152" y="4581128"/>
            <a:ext cx="2304256" cy="169277"/>
          </a:xfrm>
          <a:prstGeom prst="rect">
            <a:avLst/>
          </a:prstGeom>
          <a:noFill/>
        </p:spPr>
        <p:txBody>
          <a:bodyPr wrap="square" lIns="0" tIns="0" rIns="0" bIns="0" rtlCol="0">
            <a:spAutoFit/>
          </a:bodyPr>
          <a:lstStyle/>
          <a:p>
            <a:r>
              <a:rPr lang="it-IT" sz="1100" dirty="0" smtClean="0"/>
              <a:t>(Adger 2015:14)</a:t>
            </a:r>
            <a:endParaRPr lang="it-IT" sz="1100" dirty="0"/>
          </a:p>
        </p:txBody>
      </p:sp>
      <p:sp>
        <p:nvSpPr>
          <p:cNvPr id="11"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2"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24</a:t>
            </a:fld>
            <a:r>
              <a:rPr lang="en-GB" dirty="0" smtClean="0"/>
              <a:t>  of 41</a:t>
            </a:r>
            <a:endParaRPr lang="en-GB" dirty="0"/>
          </a:p>
        </p:txBody>
      </p:sp>
    </p:spTree>
    <p:extLst>
      <p:ext uri="{BB962C8B-B14F-4D97-AF65-F5344CB8AC3E}">
        <p14:creationId xmlns:p14="http://schemas.microsoft.com/office/powerpoint/2010/main" val="5813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Let’s talk to each other!</a:t>
            </a:r>
            <a:endParaRPr lang="it-IT" dirty="0"/>
          </a:p>
        </p:txBody>
      </p:sp>
      <p:sp>
        <p:nvSpPr>
          <p:cNvPr id="3" name="Content Placeholder 2"/>
          <p:cNvSpPr>
            <a:spLocks noGrp="1"/>
          </p:cNvSpPr>
          <p:nvPr>
            <p:ph idx="1"/>
          </p:nvPr>
        </p:nvSpPr>
        <p:spPr/>
        <p:txBody>
          <a:bodyPr/>
          <a:lstStyle/>
          <a:p>
            <a:r>
              <a:rPr lang="it-IT" b="0" dirty="0" smtClean="0"/>
              <a:t>Observing phonological and syntactic language variation Coetzee and Adger came to the same idea about the architecture of grammar</a:t>
            </a:r>
          </a:p>
          <a:p>
            <a:endParaRPr lang="it-IT" b="0" dirty="0" smtClean="0"/>
          </a:p>
          <a:p>
            <a:r>
              <a:rPr lang="it-IT" b="0" dirty="0" smtClean="0"/>
              <a:t>Inter-modular communication = talking to phonologists and semanticists</a:t>
            </a:r>
          </a:p>
          <a:p>
            <a:endParaRPr lang="it-IT" b="0" dirty="0"/>
          </a:p>
          <a:p>
            <a:pPr marL="285750" indent="-285750">
              <a:buFont typeface="Arial" panose="020B0604020202020204" pitchFamily="34" charset="0"/>
              <a:buChar char="•"/>
            </a:pPr>
            <a:r>
              <a:rPr lang="it-IT" b="0" dirty="0" smtClean="0"/>
              <a:t>D’Alessandro &amp; van Oostendorp (2016)</a:t>
            </a:r>
          </a:p>
          <a:p>
            <a:pPr marL="285750" indent="-285750">
              <a:buFont typeface="Arial" panose="020B0604020202020204" pitchFamily="34" charset="0"/>
              <a:buChar char="•"/>
            </a:pPr>
            <a:r>
              <a:rPr lang="it-IT" b="0" dirty="0" smtClean="0"/>
              <a:t>D’Alessandro &amp; Scheer (2015)</a:t>
            </a:r>
            <a:endParaRPr lang="it-IT" b="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25</a:t>
            </a:fld>
            <a:r>
              <a:rPr lang="en-GB" dirty="0" smtClean="0"/>
              <a:t>  of 41</a:t>
            </a:r>
            <a:endParaRPr lang="en-GB" dirty="0"/>
          </a:p>
        </p:txBody>
      </p:sp>
    </p:spTree>
    <p:extLst>
      <p:ext uri="{BB962C8B-B14F-4D97-AF65-F5344CB8AC3E}">
        <p14:creationId xmlns:p14="http://schemas.microsoft.com/office/powerpoint/2010/main" val="2865976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Magnetic grammar</a:t>
            </a:r>
            <a:endParaRPr lang="it-IT" dirty="0"/>
          </a:p>
        </p:txBody>
      </p:sp>
      <p:sp>
        <p:nvSpPr>
          <p:cNvPr id="3" name="Content Placeholder 2"/>
          <p:cNvSpPr>
            <a:spLocks noGrp="1"/>
          </p:cNvSpPr>
          <p:nvPr>
            <p:ph idx="1"/>
          </p:nvPr>
        </p:nvSpPr>
        <p:spPr/>
        <p:txBody>
          <a:bodyPr/>
          <a:lstStyle/>
          <a:p>
            <a:r>
              <a:rPr lang="it-IT" dirty="0" smtClean="0"/>
              <a:t>Feature strength determines variation</a:t>
            </a:r>
          </a:p>
          <a:p>
            <a:endParaRPr lang="it-IT" dirty="0"/>
          </a:p>
          <a:p>
            <a:r>
              <a:rPr lang="it-IT" b="0" dirty="0" smtClean="0"/>
              <a:t>Old idea: strong and weak features</a:t>
            </a:r>
          </a:p>
          <a:p>
            <a:r>
              <a:rPr lang="it-IT" b="0" dirty="0" smtClean="0"/>
              <a:t>(old idea in SYNTAX – not in Phonology)</a:t>
            </a:r>
          </a:p>
          <a:p>
            <a:endParaRPr lang="it-IT" b="0" dirty="0"/>
          </a:p>
          <a:p>
            <a:r>
              <a:rPr lang="it-IT" b="0" dirty="0" smtClean="0"/>
              <a:t>Parallel phenomena in SYN and PHON</a:t>
            </a:r>
          </a:p>
          <a:p>
            <a:endParaRPr lang="it-IT" b="0" dirty="0"/>
          </a:p>
          <a:p>
            <a:r>
              <a:rPr lang="it-IT" b="0" dirty="0" smtClean="0"/>
              <a:t>Model of language variation</a:t>
            </a:r>
          </a:p>
          <a:p>
            <a:endParaRPr lang="it-IT" b="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26</a:t>
            </a:fld>
            <a:r>
              <a:rPr lang="en-GB" dirty="0" smtClean="0"/>
              <a:t>  of 41</a:t>
            </a:r>
            <a:endParaRPr lang="en-GB" dirty="0"/>
          </a:p>
        </p:txBody>
      </p:sp>
    </p:spTree>
    <p:extLst>
      <p:ext uri="{BB962C8B-B14F-4D97-AF65-F5344CB8AC3E}">
        <p14:creationId xmlns:p14="http://schemas.microsoft.com/office/powerpoint/2010/main" val="3411419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556792"/>
            <a:ext cx="7308000" cy="910753"/>
          </a:xfrm>
        </p:spPr>
        <p:txBody>
          <a:bodyPr/>
          <a:lstStyle/>
          <a:p>
            <a:r>
              <a:rPr lang="it-IT" dirty="0" smtClean="0"/>
              <a:t>Features</a:t>
            </a:r>
            <a:endParaRPr lang="it-IT" dirty="0"/>
          </a:p>
        </p:txBody>
      </p:sp>
      <p:sp>
        <p:nvSpPr>
          <p:cNvPr id="3" name="Content Placeholder 2"/>
          <p:cNvSpPr>
            <a:spLocks noGrp="1"/>
          </p:cNvSpPr>
          <p:nvPr>
            <p:ph idx="1"/>
          </p:nvPr>
        </p:nvSpPr>
        <p:spPr>
          <a:xfrm>
            <a:off x="1188000" y="2204865"/>
            <a:ext cx="7308000" cy="3744416"/>
          </a:xfrm>
        </p:spPr>
        <p:txBody>
          <a:bodyPr/>
          <a:lstStyle/>
          <a:p>
            <a:r>
              <a:rPr lang="it-IT" dirty="0" smtClean="0"/>
              <a:t>Features can be combined</a:t>
            </a:r>
          </a:p>
          <a:p>
            <a:endParaRPr lang="it-IT" dirty="0"/>
          </a:p>
          <a:p>
            <a:r>
              <a:rPr lang="it-IT" dirty="0" smtClean="0"/>
              <a:t>They have properties of attraction (</a:t>
            </a:r>
            <a:r>
              <a:rPr lang="it-IT" dirty="0" smtClean="0">
                <a:latin typeface="Cambria"/>
              </a:rPr>
              <a:t>⊃) </a:t>
            </a:r>
            <a:r>
              <a:rPr lang="it-IT" dirty="0" smtClean="0"/>
              <a:t>and repulsion (*)</a:t>
            </a:r>
          </a:p>
          <a:p>
            <a:endParaRPr lang="it-IT" dirty="0"/>
          </a:p>
          <a:p>
            <a:r>
              <a:rPr lang="it-IT" dirty="0" smtClean="0"/>
              <a:t>			</a:t>
            </a:r>
            <a:endParaRPr lang="it-IT" dirty="0"/>
          </a:p>
        </p:txBody>
      </p:sp>
      <p:graphicFrame>
        <p:nvGraphicFramePr>
          <p:cNvPr id="9" name="Table 8"/>
          <p:cNvGraphicFramePr>
            <a:graphicFrameLocks noGrp="1"/>
          </p:cNvGraphicFramePr>
          <p:nvPr>
            <p:extLst>
              <p:ext uri="{D42A27DB-BD31-4B8C-83A1-F6EECF244321}">
                <p14:modId xmlns:p14="http://schemas.microsoft.com/office/powerpoint/2010/main" val="3975364250"/>
              </p:ext>
            </p:extLst>
          </p:nvPr>
        </p:nvGraphicFramePr>
        <p:xfrm>
          <a:off x="1619672" y="3645024"/>
          <a:ext cx="4308648" cy="1483360"/>
        </p:xfrm>
        <a:graphic>
          <a:graphicData uri="http://schemas.openxmlformats.org/drawingml/2006/table">
            <a:tbl>
              <a:tblPr firstRow="1" bandRow="1">
                <a:tableStyleId>{00A15C55-8517-42AA-B614-E9B94910E393}</a:tableStyleId>
              </a:tblPr>
              <a:tblGrid>
                <a:gridCol w="1932384"/>
                <a:gridCol w="2376264"/>
              </a:tblGrid>
              <a:tr h="370840">
                <a:tc>
                  <a:txBody>
                    <a:bodyPr/>
                    <a:lstStyle/>
                    <a:p>
                      <a:r>
                        <a:rPr lang="it-IT" dirty="0" smtClean="0"/>
                        <a:t>Language 1</a:t>
                      </a:r>
                      <a:endParaRPr lang="it-IT" dirty="0"/>
                    </a:p>
                  </a:txBody>
                  <a:tcPr/>
                </a:tc>
                <a:tc>
                  <a:txBody>
                    <a:bodyPr/>
                    <a:lstStyle/>
                    <a:p>
                      <a:r>
                        <a:rPr lang="it-IT" dirty="0" smtClean="0"/>
                        <a:t>Language 2</a:t>
                      </a:r>
                      <a:endParaRPr lang="it-IT" dirty="0"/>
                    </a:p>
                  </a:txBody>
                  <a:tcPr/>
                </a:tc>
              </a:tr>
              <a:tr h="370840">
                <a:tc>
                  <a:txBody>
                    <a:bodyPr/>
                    <a:lstStyle/>
                    <a:p>
                      <a:pPr algn="ctr"/>
                      <a:r>
                        <a:rPr lang="it-IT" dirty="0" smtClean="0"/>
                        <a:t>F</a:t>
                      </a:r>
                      <a:endParaRPr lang="it-IT" dirty="0"/>
                    </a:p>
                  </a:txBody>
                  <a:tcPr/>
                </a:tc>
                <a:tc>
                  <a:txBody>
                    <a:bodyPr/>
                    <a:lstStyle/>
                    <a:p>
                      <a:pPr algn="ctr"/>
                      <a:r>
                        <a:rPr lang="it-IT" dirty="0" smtClean="0"/>
                        <a:t>F</a:t>
                      </a:r>
                      <a:endParaRPr lang="it-IT" dirty="0"/>
                    </a:p>
                  </a:txBody>
                  <a:tcPr/>
                </a:tc>
              </a:tr>
              <a:tr h="370840">
                <a:tc>
                  <a:txBody>
                    <a:bodyPr/>
                    <a:lstStyle/>
                    <a:p>
                      <a:pPr algn="ctr"/>
                      <a:r>
                        <a:rPr lang="it-IT" sz="1600" dirty="0" smtClean="0">
                          <a:latin typeface="Cambria"/>
                        </a:rPr>
                        <a:t>      ⊃ G</a:t>
                      </a:r>
                      <a:endParaRPr lang="it-IT"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smtClean="0">
                          <a:latin typeface="Cambria"/>
                        </a:rPr>
                        <a:t>* G</a:t>
                      </a:r>
                      <a:endParaRPr lang="it-IT" sz="1600" dirty="0" smtClean="0"/>
                    </a:p>
                  </a:txBody>
                  <a:tcPr/>
                </a:tc>
              </a:tr>
              <a:tr h="370840">
                <a:tc>
                  <a:txBody>
                    <a:bodyPr/>
                    <a:lstStyle/>
                    <a:p>
                      <a:pPr algn="ctr"/>
                      <a:r>
                        <a:rPr lang="it-IT" sz="1400" dirty="0" smtClean="0">
                          <a:latin typeface="Cambria" panose="02040503050406030204" pitchFamily="18" charset="0"/>
                        </a:rPr>
                        <a:t>      * H</a:t>
                      </a:r>
                      <a:endParaRPr lang="it-IT" sz="1400" dirty="0">
                        <a:latin typeface="Cambria" panose="02040503050406030204" pitchFamily="18" charset="0"/>
                      </a:endParaRPr>
                    </a:p>
                  </a:txBody>
                  <a:tcPr/>
                </a:tc>
                <a:tc>
                  <a:txBody>
                    <a:bodyPr/>
                    <a:lstStyle/>
                    <a:p>
                      <a:endParaRPr lang="it-IT" dirty="0"/>
                    </a:p>
                  </a:txBody>
                  <a:tcPr/>
                </a:tc>
              </a:tr>
            </a:tbl>
          </a:graphicData>
        </a:graphic>
      </p:graphicFrame>
      <p:sp>
        <p:nvSpPr>
          <p:cNvPr id="10" name="TextBox 9"/>
          <p:cNvSpPr txBox="1"/>
          <p:nvPr/>
        </p:nvSpPr>
        <p:spPr>
          <a:xfrm>
            <a:off x="1259632" y="5373216"/>
            <a:ext cx="6048672" cy="553998"/>
          </a:xfrm>
          <a:prstGeom prst="rect">
            <a:avLst/>
          </a:prstGeom>
          <a:noFill/>
        </p:spPr>
        <p:txBody>
          <a:bodyPr wrap="square" lIns="0" tIns="0" rIns="0" bIns="0" rtlCol="0">
            <a:spAutoFit/>
          </a:bodyPr>
          <a:lstStyle/>
          <a:p>
            <a:r>
              <a:rPr lang="it-IT" dirty="0" smtClean="0"/>
              <a:t>Features come with a specification for interaction (extended BCC)</a:t>
            </a:r>
            <a:endParaRPr lang="it-IT" dirty="0"/>
          </a:p>
        </p:txBody>
      </p:sp>
      <p:sp>
        <p:nvSpPr>
          <p:cNvPr id="13"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4"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27</a:t>
            </a:fld>
            <a:r>
              <a:rPr lang="en-GB" dirty="0" smtClean="0"/>
              <a:t>  of 41</a:t>
            </a:r>
            <a:endParaRPr lang="en-GB" dirty="0"/>
          </a:p>
        </p:txBody>
      </p:sp>
    </p:spTree>
    <p:extLst>
      <p:ext uri="{BB962C8B-B14F-4D97-AF65-F5344CB8AC3E}">
        <p14:creationId xmlns:p14="http://schemas.microsoft.com/office/powerpoint/2010/main" val="796397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Attraction</a:t>
            </a:r>
            <a:endParaRPr lang="it-IT" dirty="0"/>
          </a:p>
        </p:txBody>
      </p:sp>
      <p:sp>
        <p:nvSpPr>
          <p:cNvPr id="3" name="Content Placeholder 2"/>
          <p:cNvSpPr>
            <a:spLocks noGrp="1"/>
          </p:cNvSpPr>
          <p:nvPr>
            <p:ph idx="1"/>
          </p:nvPr>
        </p:nvSpPr>
        <p:spPr/>
        <p:txBody>
          <a:bodyPr/>
          <a:lstStyle/>
          <a:p>
            <a:r>
              <a:rPr lang="az-Cyrl-AZ" dirty="0" smtClean="0">
                <a:latin typeface="Cambria"/>
              </a:rPr>
              <a:t>Ѫ</a:t>
            </a:r>
            <a:r>
              <a:rPr lang="it-IT" dirty="0" smtClean="0">
                <a:latin typeface="Cambria"/>
              </a:rPr>
              <a:t> Syntax : V-movement; wh-movement, agreement</a:t>
            </a:r>
          </a:p>
          <a:p>
            <a:endParaRPr lang="it-IT" dirty="0">
              <a:latin typeface="Cambria"/>
            </a:endParaRPr>
          </a:p>
          <a:p>
            <a:r>
              <a:rPr lang="az-Cyrl-AZ" dirty="0">
                <a:latin typeface="Cambria"/>
              </a:rPr>
              <a:t>Ѣ</a:t>
            </a:r>
            <a:r>
              <a:rPr lang="it-IT" dirty="0">
                <a:latin typeface="Cambria"/>
              </a:rPr>
              <a:t> </a:t>
            </a:r>
            <a:r>
              <a:rPr lang="it-IT" dirty="0" smtClean="0">
                <a:latin typeface="Cambria"/>
              </a:rPr>
              <a:t>Phonology: harmony, assimilation</a:t>
            </a:r>
          </a:p>
          <a:p>
            <a:endParaRPr lang="it-IT" dirty="0">
              <a:latin typeface="Cambria"/>
            </a:endParaRPr>
          </a:p>
          <a:p>
            <a:r>
              <a:rPr lang="it-IT" dirty="0" smtClean="0">
                <a:latin typeface="Cambria"/>
              </a:rPr>
              <a:t>		Verb movement</a:t>
            </a:r>
          </a:p>
          <a:p>
            <a:endParaRPr lang="it-IT" dirty="0"/>
          </a:p>
        </p:txBody>
      </p:sp>
      <p:graphicFrame>
        <p:nvGraphicFramePr>
          <p:cNvPr id="8" name="Table 7"/>
          <p:cNvGraphicFramePr>
            <a:graphicFrameLocks noGrp="1"/>
          </p:cNvGraphicFramePr>
          <p:nvPr>
            <p:extLst>
              <p:ext uri="{D42A27DB-BD31-4B8C-83A1-F6EECF244321}">
                <p14:modId xmlns:p14="http://schemas.microsoft.com/office/powerpoint/2010/main" val="252518712"/>
              </p:ext>
            </p:extLst>
          </p:nvPr>
        </p:nvGraphicFramePr>
        <p:xfrm>
          <a:off x="1259632" y="3861048"/>
          <a:ext cx="6096000" cy="111252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r>
                        <a:rPr lang="it-IT" dirty="0" smtClean="0"/>
                        <a:t>Romance</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it-IT" dirty="0" smtClean="0"/>
                        <a:t>V-to-T</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it-IT" dirty="0" smtClean="0"/>
                        <a:t>T </a:t>
                      </a:r>
                      <a:r>
                        <a:rPr lang="it-IT" dirty="0" smtClean="0">
                          <a:latin typeface="Cambria"/>
                        </a:rPr>
                        <a:t>⊃</a:t>
                      </a:r>
                      <a:r>
                        <a:rPr lang="it-IT" sz="1400" dirty="0" smtClean="0">
                          <a:latin typeface="Cambria"/>
                        </a:rPr>
                        <a:t>V</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it-IT" dirty="0" smtClean="0"/>
                        <a:t>Germanic</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it-IT" dirty="0" smtClean="0"/>
                        <a:t>V-to-C</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latin typeface="+mn-lt"/>
                        </a:rPr>
                        <a:t>C </a:t>
                      </a:r>
                      <a:r>
                        <a:rPr lang="it-IT" dirty="0" smtClean="0">
                          <a:latin typeface="Cambria"/>
                        </a:rPr>
                        <a:t>⊃</a:t>
                      </a:r>
                      <a:r>
                        <a:rPr lang="it-IT" sz="1400" dirty="0" smtClean="0">
                          <a:latin typeface="Cambria"/>
                        </a:rPr>
                        <a:t>V</a:t>
                      </a:r>
                      <a:endParaRPr lang="it-IT"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it-IT" dirty="0" smtClean="0"/>
                        <a:t>English</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it-IT" dirty="0" smtClean="0"/>
                        <a:t>no</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(T </a:t>
                      </a:r>
                      <a:r>
                        <a:rPr lang="it-IT" dirty="0" smtClean="0">
                          <a:latin typeface="Cambria"/>
                        </a:rPr>
                        <a:t>⊃</a:t>
                      </a:r>
                      <a:r>
                        <a:rPr lang="it-IT" sz="1400" dirty="0" smtClean="0">
                          <a:latin typeface="Cambria"/>
                        </a:rPr>
                        <a:t>V</a:t>
                      </a:r>
                      <a:r>
                        <a:rPr lang="it-IT" sz="1800" dirty="0" smtClean="0">
                          <a:latin typeface="+mn-lt"/>
                        </a:rPr>
                        <a:t>)</a:t>
                      </a:r>
                      <a:endParaRPr lang="it-IT"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9" name="TextBox 8"/>
          <p:cNvSpPr txBox="1"/>
          <p:nvPr/>
        </p:nvSpPr>
        <p:spPr>
          <a:xfrm>
            <a:off x="1835696" y="5229200"/>
            <a:ext cx="5544616" cy="830997"/>
          </a:xfrm>
          <a:prstGeom prst="rect">
            <a:avLst/>
          </a:prstGeom>
          <a:noFill/>
        </p:spPr>
        <p:txBody>
          <a:bodyPr wrap="square" lIns="0" tIns="0" rIns="0" bIns="0" rtlCol="0">
            <a:spAutoFit/>
          </a:bodyPr>
          <a:lstStyle/>
          <a:p>
            <a:r>
              <a:rPr lang="it-IT" dirty="0" smtClean="0"/>
              <a:t>(we leave pied-piping/free riders etc aside here; features can move alone or pied-pipe their host)</a:t>
            </a:r>
            <a:endParaRPr lang="it-IT" dirty="0"/>
          </a:p>
        </p:txBody>
      </p:sp>
      <p:sp>
        <p:nvSpPr>
          <p:cNvPr id="10"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1"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28</a:t>
            </a:fld>
            <a:r>
              <a:rPr lang="en-GB" dirty="0" smtClean="0"/>
              <a:t>  of 41</a:t>
            </a:r>
            <a:endParaRPr lang="en-GB" dirty="0"/>
          </a:p>
        </p:txBody>
      </p:sp>
    </p:spTree>
    <p:extLst>
      <p:ext uri="{BB962C8B-B14F-4D97-AF65-F5344CB8AC3E}">
        <p14:creationId xmlns:p14="http://schemas.microsoft.com/office/powerpoint/2010/main" val="3185137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80728"/>
            <a:ext cx="7308000" cy="910753"/>
          </a:xfrm>
        </p:spPr>
        <p:txBody>
          <a:bodyPr/>
          <a:lstStyle/>
          <a:p>
            <a:r>
              <a:rPr lang="it-IT" dirty="0" smtClean="0"/>
              <a:t>Attraction</a:t>
            </a:r>
            <a:endParaRPr lang="it-IT"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40786"/>
            <a:ext cx="6912768" cy="47068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0"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29</a:t>
            </a:fld>
            <a:r>
              <a:rPr lang="en-GB" dirty="0" smtClean="0"/>
              <a:t>  of 41</a:t>
            </a:r>
            <a:endParaRPr lang="en-GB" dirty="0"/>
          </a:p>
        </p:txBody>
      </p:sp>
    </p:spTree>
    <p:extLst>
      <p:ext uri="{BB962C8B-B14F-4D97-AF65-F5344CB8AC3E}">
        <p14:creationId xmlns:p14="http://schemas.microsoft.com/office/powerpoint/2010/main" val="3718758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Facebook query</a:t>
            </a:r>
            <a:endParaRPr lang="it-IT"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988840"/>
            <a:ext cx="5189220" cy="201168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717032"/>
            <a:ext cx="4678680" cy="7391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581128"/>
            <a:ext cx="4503420" cy="9982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514" y="1628800"/>
            <a:ext cx="4137660" cy="62484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2529840"/>
            <a:ext cx="4526280" cy="179832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9294" y="2919968"/>
            <a:ext cx="4922520" cy="332232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1399" y="1052736"/>
            <a:ext cx="5097780" cy="4274820"/>
          </a:xfrm>
          <a:prstGeom prst="rect">
            <a:avLst/>
          </a:prstGeom>
        </p:spPr>
      </p:pic>
      <p:sp>
        <p:nvSpPr>
          <p:cNvPr id="15" name="Text Placeholder 11"/>
          <p:cNvSpPr txBox="1">
            <a:spLocks/>
          </p:cNvSpPr>
          <p:nvPr/>
        </p:nvSpPr>
        <p:spPr>
          <a:xfrm>
            <a:off x="5364088" y="162000"/>
            <a:ext cx="3128312" cy="396000"/>
          </a:xfrm>
          <a:prstGeom prst="rect">
            <a:avLst/>
          </a:prstGeom>
        </p:spPr>
        <p:txBody>
          <a:bodyPr vert="horz" lIns="0" tIns="0" rIns="0" bIns="0" rtlCol="0">
            <a:noAutofit/>
          </a:bodyPr>
          <a:lstStyle>
            <a:lvl1pPr marL="0" indent="0" algn="r" defTabSz="914400" rtl="0" eaLnBrk="1" latinLnBrk="0" hangingPunct="1">
              <a:lnSpc>
                <a:spcPct val="110000"/>
              </a:lnSpc>
              <a:spcBef>
                <a:spcPts val="0"/>
              </a:spcBef>
              <a:buFont typeface="Arial" pitchFamily="34" charset="0"/>
              <a:buNone/>
              <a:defRPr sz="1200" b="0" kern="1200" baseline="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270000" indent="-270000" algn="l" defTabSz="914400" rtl="0" eaLnBrk="1" latinLnBrk="0" hangingPunct="1">
              <a:lnSpc>
                <a:spcPct val="110000"/>
              </a:lnSpc>
              <a:spcBef>
                <a:spcPts val="2100"/>
              </a:spcBef>
              <a:buFont typeface="Verdana" pitchFamily="34" charset="0"/>
              <a:buChar char="•"/>
              <a:defRPr sz="1600" b="1" kern="1200">
                <a:solidFill>
                  <a:schemeClr val="tx1"/>
                </a:solidFill>
                <a:latin typeface="+mn-lt"/>
                <a:ea typeface="+mn-ea"/>
                <a:cs typeface="+mn-cs"/>
              </a:defRPr>
            </a:lvl3pPr>
            <a:lvl4pPr marL="270000" indent="-270000" algn="l" defTabSz="914400" rtl="0" eaLnBrk="1" latinLnBrk="0" hangingPunct="1">
              <a:lnSpc>
                <a:spcPct val="110000"/>
              </a:lnSpc>
              <a:spcBef>
                <a:spcPts val="2100"/>
              </a:spcBef>
              <a:buFont typeface="Verdana" pitchFamily="34" charset="0"/>
              <a:buChar char="•"/>
              <a:defRPr sz="1600" kern="1200">
                <a:solidFill>
                  <a:schemeClr val="tx1"/>
                </a:solidFill>
                <a:latin typeface="+mn-lt"/>
                <a:ea typeface="+mn-ea"/>
                <a:cs typeface="+mn-cs"/>
              </a:defRPr>
            </a:lvl4pPr>
            <a:lvl5pPr marL="810000" indent="-270000" algn="l" defTabSz="914400" rtl="0" eaLnBrk="1" latinLnBrk="0" hangingPunct="1">
              <a:lnSpc>
                <a:spcPct val="110000"/>
              </a:lnSpc>
              <a:spcBef>
                <a:spcPts val="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nl-NL" smtClean="0"/>
              <a:t>Roberta D’Alessandro</a:t>
            </a:r>
          </a:p>
          <a:p>
            <a:pPr lvl="0"/>
            <a:r>
              <a:rPr lang="nl-NL" smtClean="0"/>
              <a:t>Barcelona, 21 June 2017</a:t>
            </a:r>
            <a:endParaRPr lang="nl-NL" dirty="0"/>
          </a:p>
        </p:txBody>
      </p:sp>
      <p:sp>
        <p:nvSpPr>
          <p:cNvPr id="16"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a:t>
            </a:fld>
            <a:r>
              <a:rPr lang="en-GB" dirty="0" smtClean="0"/>
              <a:t>  of 41</a:t>
            </a:r>
            <a:endParaRPr lang="en-GB" dirty="0"/>
          </a:p>
        </p:txBody>
      </p:sp>
    </p:spTree>
    <p:extLst>
      <p:ext uri="{BB962C8B-B14F-4D97-AF65-F5344CB8AC3E}">
        <p14:creationId xmlns:p14="http://schemas.microsoft.com/office/powerpoint/2010/main" val="30292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More syntactic attraction	</a:t>
            </a:r>
            <a:endParaRPr lang="it-IT" dirty="0"/>
          </a:p>
        </p:txBody>
      </p:sp>
      <p:sp>
        <p:nvSpPr>
          <p:cNvPr id="3" name="Content Placeholder 2"/>
          <p:cNvSpPr>
            <a:spLocks noGrp="1"/>
          </p:cNvSpPr>
          <p:nvPr>
            <p:ph idx="1"/>
          </p:nvPr>
        </p:nvSpPr>
        <p:spPr/>
        <p:txBody>
          <a:bodyPr/>
          <a:lstStyle/>
          <a:p>
            <a:r>
              <a:rPr lang="it-IT" dirty="0" smtClean="0"/>
              <a:t>Scrambling</a:t>
            </a:r>
          </a:p>
          <a:p>
            <a:endParaRPr lang="it-IT" dirty="0"/>
          </a:p>
          <a:p>
            <a:r>
              <a:rPr lang="it-IT" dirty="0" smtClean="0"/>
              <a:t>Negative concord</a:t>
            </a:r>
          </a:p>
          <a:p>
            <a:endParaRPr lang="it-IT" dirty="0"/>
          </a:p>
          <a:p>
            <a:r>
              <a:rPr lang="it-IT" dirty="0" smtClean="0"/>
              <a:t>Clitic (doubling)</a:t>
            </a:r>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30</a:t>
            </a:fld>
            <a:r>
              <a:rPr lang="en-GB" dirty="0" smtClean="0"/>
              <a:t>  of 41</a:t>
            </a:r>
            <a:endParaRPr lang="en-GB" dirty="0"/>
          </a:p>
        </p:txBody>
      </p:sp>
    </p:spTree>
    <p:extLst>
      <p:ext uri="{BB962C8B-B14F-4D97-AF65-F5344CB8AC3E}">
        <p14:creationId xmlns:p14="http://schemas.microsoft.com/office/powerpoint/2010/main" val="2931385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Attraction in phonology</a:t>
            </a:r>
            <a:endParaRPr lang="it-IT"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420888"/>
            <a:ext cx="5643180" cy="244827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932040" y="5157192"/>
            <a:ext cx="2952328" cy="288032"/>
          </a:xfrm>
          <a:prstGeom prst="rect">
            <a:avLst/>
          </a:prstGeom>
          <a:noFill/>
        </p:spPr>
        <p:txBody>
          <a:bodyPr wrap="square" lIns="0" tIns="0" rIns="0" bIns="0" rtlCol="0">
            <a:spAutoFit/>
          </a:bodyPr>
          <a:lstStyle/>
          <a:p>
            <a:r>
              <a:rPr lang="it-IT" dirty="0" smtClean="0"/>
              <a:t>Jensen (2004:139)</a:t>
            </a:r>
            <a:endParaRPr lang="it-IT" dirty="0"/>
          </a:p>
        </p:txBody>
      </p:sp>
      <p:sp>
        <p:nvSpPr>
          <p:cNvPr id="10" name="TextBox 9"/>
          <p:cNvSpPr txBox="1"/>
          <p:nvPr/>
        </p:nvSpPr>
        <p:spPr>
          <a:xfrm>
            <a:off x="1475656" y="2132856"/>
            <a:ext cx="3600400" cy="276999"/>
          </a:xfrm>
          <a:prstGeom prst="rect">
            <a:avLst/>
          </a:prstGeom>
          <a:noFill/>
        </p:spPr>
        <p:txBody>
          <a:bodyPr wrap="square" lIns="0" tIns="0" rIns="0" bIns="0" rtlCol="0">
            <a:spAutoFit/>
          </a:bodyPr>
          <a:lstStyle/>
          <a:p>
            <a:r>
              <a:rPr lang="it-IT" dirty="0" smtClean="0"/>
              <a:t>Turkish vowel harmony</a:t>
            </a:r>
            <a:endParaRPr lang="it-IT" dirty="0"/>
          </a:p>
        </p:txBody>
      </p:sp>
      <p:sp>
        <p:nvSpPr>
          <p:cNvPr id="11"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2"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31</a:t>
            </a:fld>
            <a:r>
              <a:rPr lang="en-GB" dirty="0" smtClean="0"/>
              <a:t>  of 41</a:t>
            </a:r>
            <a:endParaRPr lang="en-GB" dirty="0"/>
          </a:p>
        </p:txBody>
      </p:sp>
    </p:spTree>
    <p:extLst>
      <p:ext uri="{BB962C8B-B14F-4D97-AF65-F5344CB8AC3E}">
        <p14:creationId xmlns:p14="http://schemas.microsoft.com/office/powerpoint/2010/main" val="3356799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60032" y="4005064"/>
            <a:ext cx="2592288"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 name="Title 1"/>
          <p:cNvSpPr>
            <a:spLocks noGrp="1"/>
          </p:cNvSpPr>
          <p:nvPr>
            <p:ph type="title"/>
          </p:nvPr>
        </p:nvSpPr>
        <p:spPr/>
        <p:txBody>
          <a:bodyPr/>
          <a:lstStyle/>
          <a:p>
            <a:r>
              <a:rPr lang="it-IT" dirty="0" smtClean="0"/>
              <a:t>Turkish vowel harmony</a:t>
            </a:r>
            <a:endParaRPr lang="it-IT" dirty="0"/>
          </a:p>
        </p:txBody>
      </p:sp>
      <p:sp>
        <p:nvSpPr>
          <p:cNvPr id="3" name="Content Placeholder 2"/>
          <p:cNvSpPr>
            <a:spLocks noGrp="1"/>
          </p:cNvSpPr>
          <p:nvPr>
            <p:ph idx="1"/>
          </p:nvPr>
        </p:nvSpPr>
        <p:spPr/>
        <p:txBody>
          <a:bodyPr/>
          <a:lstStyle/>
          <a:p>
            <a:endParaRPr lang="it-IT" dirty="0" smtClean="0"/>
          </a:p>
          <a:p>
            <a:r>
              <a:rPr lang="it-IT" dirty="0" smtClean="0"/>
              <a:t>Turkish</a:t>
            </a:r>
          </a:p>
          <a:p>
            <a:endParaRPr lang="it-IT" dirty="0"/>
          </a:p>
          <a:p>
            <a:r>
              <a:rPr lang="it-IT" dirty="0" smtClean="0"/>
              <a:t>	</a:t>
            </a:r>
            <a:r>
              <a:rPr lang="it-IT" sz="2000" b="0" dirty="0" smtClean="0"/>
              <a:t>vocalic</a:t>
            </a:r>
            <a:r>
              <a:rPr lang="it-IT" b="0" dirty="0" smtClean="0"/>
              <a:t> </a:t>
            </a:r>
            <a:r>
              <a:rPr lang="it-IT" b="0" dirty="0" smtClean="0">
                <a:latin typeface="Cambria"/>
              </a:rPr>
              <a:t>⊃ color, ⊃ front, </a:t>
            </a:r>
            <a:r>
              <a:rPr lang="it-IT" b="0" dirty="0">
                <a:latin typeface="Cambria"/>
              </a:rPr>
              <a:t>⊃ </a:t>
            </a:r>
            <a:r>
              <a:rPr lang="it-IT" b="0" dirty="0" smtClean="0">
                <a:latin typeface="Cambria"/>
              </a:rPr>
              <a:t>round</a:t>
            </a:r>
          </a:p>
          <a:p>
            <a:r>
              <a:rPr lang="it-IT" b="0" dirty="0" smtClean="0">
                <a:latin typeface="Cambria"/>
              </a:rPr>
              <a:t>	low * round			</a:t>
            </a:r>
          </a:p>
          <a:p>
            <a:endParaRPr lang="it-IT" b="0" dirty="0">
              <a:latin typeface="Cambria"/>
            </a:endParaRPr>
          </a:p>
          <a:p>
            <a:r>
              <a:rPr lang="it-IT" dirty="0" smtClean="0"/>
              <a:t>Dutch 	</a:t>
            </a:r>
            <a:r>
              <a:rPr lang="it-IT" sz="2000" b="0" dirty="0" smtClean="0"/>
              <a:t>vocalic				color</a:t>
            </a:r>
          </a:p>
          <a:p>
            <a:r>
              <a:rPr lang="it-IT" sz="2000" b="0" dirty="0"/>
              <a:t>	</a:t>
            </a:r>
            <a:r>
              <a:rPr lang="it-IT" sz="2000" b="0" dirty="0" smtClean="0"/>
              <a:t>				</a:t>
            </a:r>
            <a:endParaRPr lang="it-IT" sz="2000" b="0" dirty="0"/>
          </a:p>
          <a:p>
            <a:endParaRPr lang="it-IT" dirty="0"/>
          </a:p>
          <a:p>
            <a:r>
              <a:rPr lang="it-IT" b="0" dirty="0" smtClean="0"/>
              <a:t>				       front      round</a:t>
            </a:r>
            <a:endParaRPr lang="it-IT" b="0" dirty="0"/>
          </a:p>
        </p:txBody>
      </p:sp>
      <p:cxnSp>
        <p:nvCxnSpPr>
          <p:cNvPr id="9" name="Straight Connector 8"/>
          <p:cNvCxnSpPr/>
          <p:nvPr/>
        </p:nvCxnSpPr>
        <p:spPr>
          <a:xfrm flipH="1">
            <a:off x="5724128" y="4509120"/>
            <a:ext cx="28803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2160" y="4509120"/>
            <a:ext cx="36004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4"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32</a:t>
            </a:fld>
            <a:r>
              <a:rPr lang="en-GB" dirty="0" smtClean="0"/>
              <a:t>  of 41</a:t>
            </a:r>
            <a:endParaRPr lang="en-GB" dirty="0"/>
          </a:p>
        </p:txBody>
      </p:sp>
    </p:spTree>
    <p:extLst>
      <p:ext uri="{BB962C8B-B14F-4D97-AF65-F5344CB8AC3E}">
        <p14:creationId xmlns:p14="http://schemas.microsoft.com/office/powerpoint/2010/main" val="2869785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Static attraction</a:t>
            </a:r>
            <a:endParaRPr lang="it-IT" dirty="0"/>
          </a:p>
        </p:txBody>
      </p:sp>
      <p:sp>
        <p:nvSpPr>
          <p:cNvPr id="3" name="Content Placeholder 2"/>
          <p:cNvSpPr>
            <a:spLocks noGrp="1"/>
          </p:cNvSpPr>
          <p:nvPr>
            <p:ph idx="1"/>
          </p:nvPr>
        </p:nvSpPr>
        <p:spPr/>
        <p:txBody>
          <a:bodyPr/>
          <a:lstStyle/>
          <a:p>
            <a:r>
              <a:rPr lang="it-IT" dirty="0" smtClean="0"/>
              <a:t>Phonology also provides static evidence for attraction</a:t>
            </a:r>
          </a:p>
          <a:p>
            <a:endParaRPr lang="it-IT" dirty="0"/>
          </a:p>
          <a:p>
            <a:r>
              <a:rPr lang="it-IT" b="0" dirty="0" smtClean="0"/>
              <a:t>In some languages the only nasal is /m/</a:t>
            </a:r>
          </a:p>
          <a:p>
            <a:endParaRPr lang="it-IT" b="0" dirty="0"/>
          </a:p>
          <a:p>
            <a:r>
              <a:rPr lang="it-IT" b="0" dirty="0" smtClean="0"/>
              <a:t>		nasal </a:t>
            </a:r>
            <a:r>
              <a:rPr lang="it-IT" dirty="0" smtClean="0">
                <a:latin typeface="Cambria"/>
              </a:rPr>
              <a:t>⊃</a:t>
            </a:r>
            <a:r>
              <a:rPr lang="it-IT" sz="1400" dirty="0" smtClean="0">
                <a:latin typeface="Cambria"/>
              </a:rPr>
              <a:t>labial</a:t>
            </a:r>
            <a:endParaRPr lang="it-IT" sz="140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33</a:t>
            </a:fld>
            <a:r>
              <a:rPr lang="en-GB" dirty="0" smtClean="0"/>
              <a:t>  of 41</a:t>
            </a:r>
            <a:endParaRPr lang="en-GB" dirty="0"/>
          </a:p>
        </p:txBody>
      </p:sp>
    </p:spTree>
    <p:extLst>
      <p:ext uri="{BB962C8B-B14F-4D97-AF65-F5344CB8AC3E}">
        <p14:creationId xmlns:p14="http://schemas.microsoft.com/office/powerpoint/2010/main" val="2837506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Repulsion in syntax</a:t>
            </a:r>
            <a:endParaRPr lang="it-IT" dirty="0"/>
          </a:p>
        </p:txBody>
      </p:sp>
      <p:sp>
        <p:nvSpPr>
          <p:cNvPr id="3" name="Content Placeholder 2"/>
          <p:cNvSpPr>
            <a:spLocks noGrp="1"/>
          </p:cNvSpPr>
          <p:nvPr>
            <p:ph idx="1"/>
          </p:nvPr>
        </p:nvSpPr>
        <p:spPr/>
        <p:txBody>
          <a:bodyPr/>
          <a:lstStyle/>
          <a:p>
            <a:r>
              <a:rPr lang="it-IT" dirty="0" smtClean="0"/>
              <a:t>A feature repels some other feature</a:t>
            </a:r>
          </a:p>
          <a:p>
            <a:endParaRPr lang="it-IT" dirty="0"/>
          </a:p>
          <a:p>
            <a:r>
              <a:rPr lang="it-IT" b="0" dirty="0" smtClean="0"/>
              <a:t>In Italian, negation repels imperative</a:t>
            </a:r>
            <a:endParaRPr lang="it-IT" b="0" dirty="0"/>
          </a:p>
          <a:p>
            <a:endParaRPr lang="it-IT" b="0" dirty="0" smtClean="0"/>
          </a:p>
          <a:p>
            <a:pPr marL="342900" lvl="1" indent="-342900">
              <a:buAutoNum type="arabicParenBoth"/>
            </a:pPr>
            <a:r>
              <a:rPr lang="it-IT" b="0" dirty="0" smtClean="0"/>
              <a:t>dam-mi la penna</a:t>
            </a:r>
          </a:p>
          <a:p>
            <a:r>
              <a:rPr lang="it-IT" b="0" dirty="0" smtClean="0"/>
              <a:t>     give-me the pen</a:t>
            </a:r>
          </a:p>
          <a:p>
            <a:endParaRPr lang="it-IT" b="0" dirty="0"/>
          </a:p>
          <a:p>
            <a:r>
              <a:rPr lang="it-IT" b="0" dirty="0" smtClean="0"/>
              <a:t>(2) *non dammi la penna</a:t>
            </a:r>
          </a:p>
          <a:p>
            <a:pPr marL="342900" indent="-342900">
              <a:buAutoNum type="arabicParenBoth" startAt="3"/>
            </a:pPr>
            <a:r>
              <a:rPr lang="it-IT" b="0" dirty="0" smtClean="0"/>
              <a:t> Non dar-mi la penna</a:t>
            </a:r>
          </a:p>
          <a:p>
            <a:r>
              <a:rPr lang="it-IT" b="0" dirty="0"/>
              <a:t> </a:t>
            </a:r>
            <a:r>
              <a:rPr lang="it-IT" b="0" dirty="0" smtClean="0"/>
              <a:t>    not   give.inf-me the pen  </a:t>
            </a:r>
            <a:r>
              <a:rPr lang="it-IT" b="0" dirty="0"/>
              <a:t>	</a:t>
            </a:r>
          </a:p>
        </p:txBody>
      </p:sp>
      <p:sp>
        <p:nvSpPr>
          <p:cNvPr id="8" name="TextBox 7"/>
          <p:cNvSpPr txBox="1"/>
          <p:nvPr/>
        </p:nvSpPr>
        <p:spPr>
          <a:xfrm>
            <a:off x="5436096" y="3356992"/>
            <a:ext cx="122413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r>
              <a:rPr lang="it-IT" dirty="0" smtClean="0"/>
              <a:t>Neg </a:t>
            </a:r>
            <a:r>
              <a:rPr lang="it-IT" sz="1400" dirty="0" smtClean="0"/>
              <a:t>* inf</a:t>
            </a:r>
            <a:endParaRPr lang="it-IT" sz="1400" dirty="0"/>
          </a:p>
        </p:txBody>
      </p:sp>
      <p:sp>
        <p:nvSpPr>
          <p:cNvPr id="9"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0"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34</a:t>
            </a:fld>
            <a:r>
              <a:rPr lang="en-GB" dirty="0" smtClean="0"/>
              <a:t>  of 41</a:t>
            </a:r>
            <a:endParaRPr lang="en-GB" dirty="0"/>
          </a:p>
        </p:txBody>
      </p:sp>
    </p:spTree>
    <p:extLst>
      <p:ext uri="{BB962C8B-B14F-4D97-AF65-F5344CB8AC3E}">
        <p14:creationId xmlns:p14="http://schemas.microsoft.com/office/powerpoint/2010/main" val="1031111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More repulsion in syntax</a:t>
            </a:r>
            <a:endParaRPr lang="it-IT" dirty="0"/>
          </a:p>
        </p:txBody>
      </p:sp>
      <p:sp>
        <p:nvSpPr>
          <p:cNvPr id="3" name="Content Placeholder 2"/>
          <p:cNvSpPr>
            <a:spLocks noGrp="1"/>
          </p:cNvSpPr>
          <p:nvPr>
            <p:ph idx="1"/>
          </p:nvPr>
        </p:nvSpPr>
        <p:spPr/>
        <p:txBody>
          <a:bodyPr/>
          <a:lstStyle/>
          <a:p>
            <a:r>
              <a:rPr lang="it-IT" dirty="0" smtClean="0"/>
              <a:t>PCC </a:t>
            </a:r>
            <a:r>
              <a:rPr lang="it-IT" b="0" dirty="0" smtClean="0"/>
              <a:t>(3 Dat </a:t>
            </a:r>
            <a:r>
              <a:rPr lang="it-IT" sz="1200" b="0" dirty="0" smtClean="0"/>
              <a:t>*1,2 acc)</a:t>
            </a:r>
          </a:p>
          <a:p>
            <a:endParaRPr lang="it-IT" sz="1200" b="0" dirty="0"/>
          </a:p>
          <a:p>
            <a:r>
              <a:rPr lang="it-IT" dirty="0" smtClean="0">
                <a:solidFill>
                  <a:prstClr val="black"/>
                </a:solidFill>
              </a:rPr>
              <a:t>OCP in syntax </a:t>
            </a:r>
            <a:r>
              <a:rPr lang="it-IT" b="0" dirty="0" smtClean="0">
                <a:solidFill>
                  <a:prstClr val="black"/>
                </a:solidFill>
              </a:rPr>
              <a:t>(*le lo, *si si, *gli lo)</a:t>
            </a:r>
          </a:p>
          <a:p>
            <a:endParaRPr lang="it-IT" b="0" dirty="0">
              <a:solidFill>
                <a:prstClr val="black"/>
              </a:solidFill>
            </a:endParaRPr>
          </a:p>
          <a:p>
            <a:r>
              <a:rPr lang="it-IT" b="0" dirty="0" smtClean="0">
                <a:solidFill>
                  <a:prstClr val="black"/>
                </a:solidFill>
              </a:rPr>
              <a:t>Also some mysterious forbidden clitic clusters can be accounted for in this system, like those found in some Italian dialect</a:t>
            </a:r>
          </a:p>
          <a:p>
            <a:endParaRPr lang="it-IT" sz="1200" b="0" dirty="0">
              <a:solidFill>
                <a:prstClr val="black"/>
              </a:solidFill>
            </a:endParaRPr>
          </a:p>
          <a:p>
            <a:endParaRPr lang="it-IT" sz="1200" b="0" dirty="0" smtClean="0"/>
          </a:p>
          <a:p>
            <a:endParaRPr lang="it-IT" sz="1200" b="0" dirty="0"/>
          </a:p>
          <a:p>
            <a:endParaRPr lang="it-IT" b="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77072"/>
            <a:ext cx="4602480" cy="2667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156176" y="4077072"/>
            <a:ext cx="1728192" cy="184666"/>
          </a:xfrm>
          <a:prstGeom prst="rect">
            <a:avLst/>
          </a:prstGeom>
          <a:noFill/>
        </p:spPr>
        <p:txBody>
          <a:bodyPr wrap="square" lIns="0" tIns="0" rIns="0" bIns="0" rtlCol="0">
            <a:spAutoFit/>
          </a:bodyPr>
          <a:lstStyle/>
          <a:p>
            <a:r>
              <a:rPr lang="it-IT" sz="1200" dirty="0" smtClean="0"/>
              <a:t>Pescarini (2011: 12)</a:t>
            </a:r>
            <a:endParaRPr lang="it-IT" sz="1200" dirty="0"/>
          </a:p>
        </p:txBody>
      </p:sp>
      <p:sp>
        <p:nvSpPr>
          <p:cNvPr id="10"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1"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35</a:t>
            </a:fld>
            <a:r>
              <a:rPr lang="en-GB" dirty="0" smtClean="0"/>
              <a:t>  of 41</a:t>
            </a:r>
            <a:endParaRPr lang="en-GB" dirty="0"/>
          </a:p>
        </p:txBody>
      </p:sp>
    </p:spTree>
    <p:extLst>
      <p:ext uri="{BB962C8B-B14F-4D97-AF65-F5344CB8AC3E}">
        <p14:creationId xmlns:p14="http://schemas.microsoft.com/office/powerpoint/2010/main" val="734337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Repulsion in Phonology</a:t>
            </a:r>
            <a:endParaRPr lang="it-IT" dirty="0"/>
          </a:p>
        </p:txBody>
      </p:sp>
      <p:sp>
        <p:nvSpPr>
          <p:cNvPr id="3" name="Content Placeholder 2"/>
          <p:cNvSpPr>
            <a:spLocks noGrp="1"/>
          </p:cNvSpPr>
          <p:nvPr>
            <p:ph idx="1"/>
          </p:nvPr>
        </p:nvSpPr>
        <p:spPr>
          <a:xfrm>
            <a:off x="1188000" y="2428235"/>
            <a:ext cx="7308000" cy="3305021"/>
          </a:xfrm>
        </p:spPr>
        <p:txBody>
          <a:bodyPr/>
          <a:lstStyle/>
          <a:p>
            <a:r>
              <a:rPr lang="it-IT" dirty="0" smtClean="0"/>
              <a:t>Dutch does not have voiced velars</a:t>
            </a:r>
          </a:p>
          <a:p>
            <a:endParaRPr lang="it-IT" dirty="0"/>
          </a:p>
          <a:p>
            <a:r>
              <a:rPr lang="it-IT" dirty="0" smtClean="0"/>
              <a:t>		</a:t>
            </a:r>
            <a:r>
              <a:rPr lang="it-IT" sz="2400" b="0" dirty="0" smtClean="0"/>
              <a:t>velar</a:t>
            </a:r>
            <a:r>
              <a:rPr lang="it-IT" b="0" dirty="0" smtClean="0"/>
              <a:t> *voice</a:t>
            </a:r>
          </a:p>
          <a:p>
            <a:endParaRPr lang="it-IT" b="0" dirty="0"/>
          </a:p>
          <a:p>
            <a:r>
              <a:rPr lang="it-IT" b="0" dirty="0" smtClean="0"/>
              <a:t>(Van ‘t Veer: acquisional patterns work with features)—</a:t>
            </a:r>
          </a:p>
          <a:p>
            <a:endParaRPr lang="it-IT" b="0" dirty="0"/>
          </a:p>
          <a:p>
            <a:r>
              <a:rPr lang="it-IT" b="0" dirty="0" smtClean="0"/>
              <a:t>OCP in phonology (Leben 1973)</a:t>
            </a:r>
          </a:p>
          <a:p>
            <a:r>
              <a:rPr lang="it-IT" b="0" dirty="0"/>
              <a:t>	</a:t>
            </a:r>
            <a:r>
              <a:rPr lang="it-IT" b="0" dirty="0" smtClean="0"/>
              <a:t>	</a:t>
            </a:r>
            <a:r>
              <a:rPr lang="it-IT" sz="2400" b="0" dirty="0" smtClean="0"/>
              <a:t>H</a:t>
            </a:r>
            <a:r>
              <a:rPr lang="it-IT" b="0" dirty="0" smtClean="0"/>
              <a:t>*H</a:t>
            </a:r>
          </a:p>
          <a:p>
            <a:endParaRPr lang="it-IT" b="0" dirty="0"/>
          </a:p>
          <a:p>
            <a:r>
              <a:rPr lang="it-IT" b="0" dirty="0" smtClean="0"/>
              <a:t>(two high tones are not allowed to be adjacent in Chichewa, for instance)</a:t>
            </a:r>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36</a:t>
            </a:fld>
            <a:r>
              <a:rPr lang="en-GB" dirty="0" smtClean="0"/>
              <a:t>  of 41</a:t>
            </a:r>
            <a:endParaRPr lang="en-GB" dirty="0"/>
          </a:p>
        </p:txBody>
      </p:sp>
    </p:spTree>
    <p:extLst>
      <p:ext uri="{BB962C8B-B14F-4D97-AF65-F5344CB8AC3E}">
        <p14:creationId xmlns:p14="http://schemas.microsoft.com/office/powerpoint/2010/main" val="911134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Mapping</a:t>
            </a:r>
            <a:endParaRPr lang="it-IT" dirty="0"/>
          </a:p>
        </p:txBody>
      </p:sp>
      <p:sp>
        <p:nvSpPr>
          <p:cNvPr id="3" name="Content Placeholder 2"/>
          <p:cNvSpPr>
            <a:spLocks noGrp="1"/>
          </p:cNvSpPr>
          <p:nvPr>
            <p:ph idx="1"/>
          </p:nvPr>
        </p:nvSpPr>
        <p:spPr/>
        <p:txBody>
          <a:bodyPr/>
          <a:lstStyle/>
          <a:p>
            <a:r>
              <a:rPr lang="it-IT" dirty="0" smtClean="0"/>
              <a:t>We look at Transfer from NS </a:t>
            </a:r>
            <a:r>
              <a:rPr lang="it-IT" b="0" dirty="0" smtClean="0"/>
              <a:t>(outsourcing to other modules)</a:t>
            </a:r>
            <a:endParaRPr lang="it-IT" dirty="0" smtClean="0"/>
          </a:p>
          <a:p>
            <a:endParaRPr lang="it-IT" dirty="0"/>
          </a:p>
          <a:p>
            <a:r>
              <a:rPr lang="it-IT" dirty="0" smtClean="0"/>
              <a:t>What if we look at mapping from PF?</a:t>
            </a:r>
          </a:p>
          <a:p>
            <a:endParaRPr lang="it-IT" dirty="0"/>
          </a:p>
          <a:p>
            <a:r>
              <a:rPr lang="it-IT" b="0" dirty="0" smtClean="0"/>
              <a:t>D’Alessandro &amp; Scheer (2015): Modular PIC</a:t>
            </a:r>
          </a:p>
          <a:p>
            <a:endParaRPr lang="it-IT" b="0" dirty="0"/>
          </a:p>
          <a:p>
            <a:r>
              <a:rPr lang="it-IT" b="0" dirty="0" smtClean="0"/>
              <a:t>The PIC is associated to different heads in different languages</a:t>
            </a:r>
          </a:p>
          <a:p>
            <a:endParaRPr lang="it-IT" b="0" dirty="0"/>
          </a:p>
          <a:p>
            <a:r>
              <a:rPr lang="it-IT" b="0" dirty="0" smtClean="0"/>
              <a:t>Transfer does not mean opacity (like weak phases in the past)</a:t>
            </a:r>
            <a:endParaRPr lang="it-IT" b="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37</a:t>
            </a:fld>
            <a:r>
              <a:rPr lang="en-GB" dirty="0" smtClean="0"/>
              <a:t>  of 41</a:t>
            </a:r>
            <a:endParaRPr lang="en-GB" dirty="0"/>
          </a:p>
        </p:txBody>
      </p:sp>
    </p:spTree>
    <p:extLst>
      <p:ext uri="{BB962C8B-B14F-4D97-AF65-F5344CB8AC3E}">
        <p14:creationId xmlns:p14="http://schemas.microsoft.com/office/powerpoint/2010/main" val="129844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Modular PIC</a:t>
            </a:r>
            <a:endParaRPr lang="it-IT"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102" y="2132856"/>
            <a:ext cx="8111467" cy="3384376"/>
          </a:xfrm>
        </p:spPr>
      </p:pic>
      <p:sp>
        <p:nvSpPr>
          <p:cNvPr id="9" name="TextBox 8"/>
          <p:cNvSpPr txBox="1"/>
          <p:nvPr/>
        </p:nvSpPr>
        <p:spPr>
          <a:xfrm>
            <a:off x="4788024" y="5733256"/>
            <a:ext cx="3528392" cy="184666"/>
          </a:xfrm>
          <a:prstGeom prst="rect">
            <a:avLst/>
          </a:prstGeom>
          <a:noFill/>
        </p:spPr>
        <p:txBody>
          <a:bodyPr wrap="square" lIns="0" tIns="0" rIns="0" bIns="0" rtlCol="0">
            <a:spAutoFit/>
          </a:bodyPr>
          <a:lstStyle/>
          <a:p>
            <a:r>
              <a:rPr lang="it-IT" sz="1200" dirty="0" smtClean="0"/>
              <a:t>D’Alessandro &amp; Scheer (2015:602)</a:t>
            </a:r>
            <a:endParaRPr lang="it-IT" sz="1200" dirty="0"/>
          </a:p>
        </p:txBody>
      </p:sp>
      <p:sp>
        <p:nvSpPr>
          <p:cNvPr id="10"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11" name="Slide Number Placeholder 3"/>
          <p:cNvSpPr txBox="1">
            <a:spLocks/>
          </p:cNvSpPr>
          <p:nvPr/>
        </p:nvSpPr>
        <p:spPr>
          <a:xfrm>
            <a:off x="7676728" y="6308711"/>
            <a:ext cx="964459" cy="365125"/>
          </a:xfrm>
          <a:prstGeom prst="rect">
            <a:avLst/>
          </a:prstGeom>
        </p:spPr>
        <p:txBody>
          <a:bodyPr vert="horz" lIns="0" tIns="0" rIns="0" bIns="0" rtlCol="0" anchor="ctr">
            <a:noAutofit/>
          </a:bodyPr>
          <a:lstStyle>
            <a:defPPr lvl="0">
              <a:defRPr lang="nl-NL"/>
            </a:defPPr>
            <a:lvl1pPr marL="0" lvl="1" algn="r" defTabSz="914400" rtl="0" eaLnBrk="1" latinLnBrk="0" hangingPunct="1">
              <a:defRPr sz="9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Slide </a:t>
            </a:r>
            <a:fld id="{ECA79FDD-4358-43F6-B168-65E3B0828603}" type="slidenum">
              <a:rPr lang="en-GB" smtClean="0"/>
              <a:pPr/>
              <a:t>38</a:t>
            </a:fld>
            <a:r>
              <a:rPr lang="en-GB" smtClean="0"/>
              <a:t>  of 41</a:t>
            </a:r>
            <a:endParaRPr lang="en-GB" dirty="0"/>
          </a:p>
        </p:txBody>
      </p:sp>
    </p:spTree>
    <p:extLst>
      <p:ext uri="{BB962C8B-B14F-4D97-AF65-F5344CB8AC3E}">
        <p14:creationId xmlns:p14="http://schemas.microsoft.com/office/powerpoint/2010/main" val="2186942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This is all to say...</a:t>
            </a:r>
            <a:endParaRPr lang="it-IT" b="1"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it-IT" b="0" dirty="0" smtClean="0"/>
              <a:t>There is a lot to learn from language analysis</a:t>
            </a:r>
          </a:p>
          <a:p>
            <a:endParaRPr lang="it-IT" b="0" dirty="0"/>
          </a:p>
          <a:p>
            <a:pPr marL="285750" indent="-285750">
              <a:buFont typeface="Arial" panose="020B0604020202020204" pitchFamily="34" charset="0"/>
              <a:buChar char="•"/>
            </a:pPr>
            <a:r>
              <a:rPr lang="it-IT" b="0" dirty="0" smtClean="0"/>
              <a:t>Merge is not the only interesting thing to worry about</a:t>
            </a:r>
          </a:p>
          <a:p>
            <a:endParaRPr lang="it-IT" b="0" dirty="0"/>
          </a:p>
          <a:p>
            <a:pPr marL="285750" indent="-285750">
              <a:buFont typeface="Arial" panose="020B0604020202020204" pitchFamily="34" charset="0"/>
              <a:buChar char="•"/>
            </a:pPr>
            <a:r>
              <a:rPr lang="it-IT" b="0" dirty="0" smtClean="0"/>
              <a:t>There is a lot to learn from other subfields</a:t>
            </a:r>
          </a:p>
          <a:p>
            <a:endParaRPr lang="it-IT" dirty="0"/>
          </a:p>
          <a:p>
            <a:r>
              <a:rPr lang="it-IT" dirty="0" smtClean="0"/>
              <a:t>If we come to the same conclusions from different directions...we’re probably right!</a:t>
            </a:r>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39</a:t>
            </a:fld>
            <a:r>
              <a:rPr lang="en-GB" dirty="0" smtClean="0"/>
              <a:t>  of 41</a:t>
            </a:r>
            <a:endParaRPr lang="en-GB" dirty="0"/>
          </a:p>
        </p:txBody>
      </p:sp>
    </p:spTree>
    <p:extLst>
      <p:ext uri="{BB962C8B-B14F-4D97-AF65-F5344CB8AC3E}">
        <p14:creationId xmlns:p14="http://schemas.microsoft.com/office/powerpoint/2010/main" val="2886070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Achievements/results: different definitions</a:t>
            </a:r>
            <a:r>
              <a:rPr lang="it-IT" dirty="0"/>
              <a:t/>
            </a:r>
            <a:br>
              <a:rPr lang="it-IT" dirty="0"/>
            </a:br>
            <a:endParaRPr lang="it-IT"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it-IT" dirty="0" smtClean="0"/>
              <a:t>Generalizations on languages which wouldn’t be otherwise possible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«Laws» of Grammar (generalizations on grammars</a:t>
            </a:r>
            <a:r>
              <a:rPr lang="it-IT" dirty="0" smtClean="0"/>
              <a:t>) </a:t>
            </a: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Experimental proof of what we think we know from observation</a:t>
            </a:r>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4</a:t>
            </a:fld>
            <a:r>
              <a:rPr lang="en-GB" dirty="0" smtClean="0"/>
              <a:t>  of 41</a:t>
            </a:r>
            <a:endParaRPr lang="en-GB" dirty="0"/>
          </a:p>
        </p:txBody>
      </p:sp>
    </p:spTree>
    <p:extLst>
      <p:ext uri="{BB962C8B-B14F-4D97-AF65-F5344CB8AC3E}">
        <p14:creationId xmlns:p14="http://schemas.microsoft.com/office/powerpoint/2010/main" val="1282784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Issues</a:t>
            </a:r>
            <a:endParaRPr lang="it-IT" dirty="0"/>
          </a:p>
        </p:txBody>
      </p:sp>
      <p:sp>
        <p:nvSpPr>
          <p:cNvPr id="3" name="Content Placeholder 2"/>
          <p:cNvSpPr>
            <a:spLocks noGrp="1"/>
          </p:cNvSpPr>
          <p:nvPr>
            <p:ph idx="1"/>
          </p:nvPr>
        </p:nvSpPr>
        <p:spPr>
          <a:xfrm>
            <a:off x="1188000" y="2428235"/>
            <a:ext cx="7308000" cy="3521045"/>
          </a:xfrm>
        </p:spPr>
        <p:txBody>
          <a:bodyPr/>
          <a:lstStyle/>
          <a:p>
            <a:pPr marL="285750" indent="-285750">
              <a:buFont typeface="Arial" panose="020B0604020202020204" pitchFamily="34" charset="0"/>
              <a:buChar char="•"/>
            </a:pPr>
            <a:r>
              <a:rPr lang="it-IT" b="0" dirty="0" smtClean="0"/>
              <a:t>Decline in findings?</a:t>
            </a:r>
          </a:p>
          <a:p>
            <a:pPr marL="285750" indent="-285750">
              <a:buFont typeface="Arial" panose="020B0604020202020204" pitchFamily="34" charset="0"/>
              <a:buChar char="•"/>
            </a:pPr>
            <a:endParaRPr lang="it-IT" b="0" dirty="0" smtClean="0"/>
          </a:p>
          <a:p>
            <a:pPr marL="285750" indent="-285750">
              <a:buFont typeface="Arial" panose="020B0604020202020204" pitchFamily="34" charset="0"/>
              <a:buChar char="•"/>
            </a:pPr>
            <a:r>
              <a:rPr lang="it-IT" b="0" dirty="0" smtClean="0"/>
              <a:t>How can we interpret these tables?</a:t>
            </a:r>
          </a:p>
          <a:p>
            <a:pPr marL="285750" indent="-285750">
              <a:buFont typeface="Arial" panose="020B0604020202020204" pitchFamily="34" charset="0"/>
              <a:buChar char="•"/>
            </a:pPr>
            <a:endParaRPr lang="it-IT" b="0" dirty="0" smtClean="0"/>
          </a:p>
          <a:p>
            <a:pPr marL="285750" indent="-285750">
              <a:buFont typeface="Arial" panose="020B0604020202020204" pitchFamily="34" charset="0"/>
              <a:buChar char="•"/>
            </a:pPr>
            <a:r>
              <a:rPr lang="it-IT" b="0" dirty="0" smtClean="0"/>
              <a:t>GB vs MP/biolinguistics</a:t>
            </a:r>
          </a:p>
          <a:p>
            <a:endParaRPr lang="it-IT" b="0" dirty="0" smtClean="0"/>
          </a:p>
          <a:p>
            <a:pPr marL="285750" indent="-285750">
              <a:buFont typeface="Arial" panose="020B0604020202020204" pitchFamily="34" charset="0"/>
              <a:buChar char="•"/>
            </a:pPr>
            <a:r>
              <a:rPr lang="it-IT" b="0" dirty="0" smtClean="0"/>
              <a:t>Outsourcing to other modules</a:t>
            </a:r>
          </a:p>
          <a:p>
            <a:endParaRPr lang="it-IT" b="0" dirty="0" smtClean="0"/>
          </a:p>
          <a:p>
            <a:pPr marL="285750" indent="-285750">
              <a:buFont typeface="Arial" panose="020B0604020202020204" pitchFamily="34" charset="0"/>
              <a:buChar char="•"/>
            </a:pPr>
            <a:r>
              <a:rPr lang="it-IT" b="0" dirty="0" smtClean="0"/>
              <a:t>Do we still want to know about languages?</a:t>
            </a:r>
          </a:p>
          <a:p>
            <a:endParaRPr lang="it-IT" b="0" dirty="0" smtClean="0"/>
          </a:p>
          <a:p>
            <a:pPr marL="285750" indent="-285750">
              <a:buFont typeface="Arial" panose="020B0604020202020204" pitchFamily="34" charset="0"/>
              <a:buChar char="•"/>
            </a:pPr>
            <a:r>
              <a:rPr lang="it-IT" b="0" dirty="0" smtClean="0"/>
              <a:t>What do languages tell us about UG/FL?</a:t>
            </a:r>
          </a:p>
          <a:p>
            <a:pPr marL="285750" indent="-285750">
              <a:buFont typeface="Arial" panose="020B0604020202020204" pitchFamily="34" charset="0"/>
              <a:buChar char="•"/>
            </a:pPr>
            <a:endParaRPr lang="it-IT" b="0" dirty="0"/>
          </a:p>
          <a:p>
            <a:pPr marL="285750" indent="-285750">
              <a:buFont typeface="Arial" panose="020B0604020202020204" pitchFamily="34" charset="0"/>
              <a:buChar char="•"/>
            </a:pPr>
            <a:r>
              <a:rPr lang="it-IT" b="0" dirty="0" smtClean="0"/>
              <a:t>What about the architecture of grammar/modules?</a:t>
            </a:r>
          </a:p>
          <a:p>
            <a:pPr marL="285750" indent="-285750">
              <a:buFont typeface="Arial" panose="020B0604020202020204" pitchFamily="34" charset="0"/>
              <a:buChar char="•"/>
            </a:pPr>
            <a:endParaRPr lang="it-IT" b="0" dirty="0" smtClean="0"/>
          </a:p>
          <a:p>
            <a:pPr marL="285750" indent="-285750">
              <a:buFont typeface="Arial" panose="020B0604020202020204" pitchFamily="34" charset="0"/>
              <a:buChar char="•"/>
            </a:pPr>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40</a:t>
            </a:fld>
            <a:r>
              <a:rPr lang="en-GB" dirty="0" smtClean="0"/>
              <a:t>  of 41</a:t>
            </a:r>
            <a:endParaRPr lang="en-GB" dirty="0"/>
          </a:p>
        </p:txBody>
      </p:sp>
    </p:spTree>
    <p:extLst>
      <p:ext uri="{BB962C8B-B14F-4D97-AF65-F5344CB8AC3E}">
        <p14:creationId xmlns:p14="http://schemas.microsoft.com/office/powerpoint/2010/main" val="335962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7308000" cy="576064"/>
          </a:xfrm>
        </p:spPr>
        <p:txBody>
          <a:bodyPr/>
          <a:lstStyle/>
          <a:p>
            <a:r>
              <a:rPr lang="it-IT" dirty="0" smtClean="0"/>
              <a:t>References</a:t>
            </a:r>
            <a:endParaRPr lang="it-IT" dirty="0"/>
          </a:p>
        </p:txBody>
      </p:sp>
      <p:sp>
        <p:nvSpPr>
          <p:cNvPr id="3" name="Content Placeholder 2"/>
          <p:cNvSpPr>
            <a:spLocks noGrp="1"/>
          </p:cNvSpPr>
          <p:nvPr>
            <p:ph idx="1"/>
          </p:nvPr>
        </p:nvSpPr>
        <p:spPr>
          <a:xfrm>
            <a:off x="1187624" y="1412776"/>
            <a:ext cx="7308000" cy="4680520"/>
          </a:xfrm>
        </p:spPr>
        <p:txBody>
          <a:bodyPr/>
          <a:lstStyle/>
          <a:p>
            <a:r>
              <a:rPr lang="it-IT" dirty="0" smtClean="0"/>
              <a:t>Gillian Ramchand’s blog: </a:t>
            </a:r>
            <a:r>
              <a:rPr lang="en-US" b="0" dirty="0">
                <a:hlinkClick r:id="rId2"/>
              </a:rPr>
              <a:t>http://</a:t>
            </a:r>
            <a:r>
              <a:rPr lang="en-US" b="0" dirty="0" smtClean="0">
                <a:hlinkClick r:id="rId2"/>
              </a:rPr>
              <a:t>generativelinguist.blogspot.nl/2015/05/athens-day-1.html</a:t>
            </a:r>
            <a:endParaRPr lang="en-US" b="0" dirty="0" smtClean="0"/>
          </a:p>
          <a:p>
            <a:endParaRPr lang="it-IT" dirty="0" smtClean="0"/>
          </a:p>
          <a:p>
            <a:r>
              <a:rPr lang="it-IT" dirty="0" smtClean="0"/>
              <a:t>Peter Svenonius’s blog:</a:t>
            </a:r>
          </a:p>
          <a:p>
            <a:r>
              <a:rPr lang="en-US" b="0" dirty="0">
                <a:solidFill>
                  <a:srgbClr val="000000"/>
                </a:solidFill>
                <a:hlinkClick r:id="rId3"/>
              </a:rPr>
              <a:t>http://blogg.uit.no/psv000/2016/08/30/significant-mid-level-results-of-generative-linguistics/</a:t>
            </a:r>
            <a:endParaRPr lang="it-IT" b="0" dirty="0">
              <a:solidFill>
                <a:srgbClr val="000000"/>
              </a:solidFill>
            </a:endParaRPr>
          </a:p>
          <a:p>
            <a:endParaRPr lang="it-IT" b="0" dirty="0" smtClean="0"/>
          </a:p>
          <a:p>
            <a:r>
              <a:rPr lang="it-IT" b="0" dirty="0" smtClean="0"/>
              <a:t>Refs for «the list»: in the position paper</a:t>
            </a:r>
          </a:p>
          <a:p>
            <a:endParaRPr lang="it-IT" b="0" dirty="0" smtClean="0"/>
          </a:p>
          <a:p>
            <a:r>
              <a:rPr lang="it-IT" b="0" dirty="0"/>
              <a:t>Refs for Coetzee’s work: </a:t>
            </a:r>
            <a:r>
              <a:rPr lang="it-IT" b="0" dirty="0" smtClean="0"/>
              <a:t>in Coetzee’s position statement https</a:t>
            </a:r>
            <a:r>
              <a:rPr lang="it-IT" b="0" dirty="0"/>
              <a:t>://www.robertadalessandro.it/description</a:t>
            </a:r>
          </a:p>
          <a:p>
            <a:endParaRPr lang="it-IT" b="0" dirty="0" smtClean="0"/>
          </a:p>
          <a:p>
            <a:r>
              <a:rPr lang="it-IT" b="0" dirty="0"/>
              <a:t>Adger’s model of variation: Adger, D (2016) “Language Variability in Syntactic Theory” L. Eguren, O. Fernández-Soriano and A. Mendikoetxea. (ed) Rethinking Parameters. New York: Oxford </a:t>
            </a:r>
            <a:r>
              <a:rPr lang="it-IT" b="0" dirty="0" smtClean="0"/>
              <a:t>           University </a:t>
            </a:r>
            <a:r>
              <a:rPr lang="it-IT" b="0" dirty="0"/>
              <a:t>Press. 49-63.</a:t>
            </a:r>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txBox="1">
            <a:spLocks/>
          </p:cNvSpPr>
          <p:nvPr/>
        </p:nvSpPr>
        <p:spPr>
          <a:xfrm>
            <a:off x="7676728" y="6308711"/>
            <a:ext cx="964459" cy="365125"/>
          </a:xfrm>
          <a:prstGeom prst="rect">
            <a:avLst/>
          </a:prstGeom>
        </p:spPr>
        <p:txBody>
          <a:bodyPr vert="horz" lIns="0" tIns="0" rIns="0" bIns="0" rtlCol="0" anchor="ctr">
            <a:noAutofit/>
          </a:bodyPr>
          <a:lstStyle>
            <a:defPPr lvl="0">
              <a:defRPr lang="nl-NL"/>
            </a:defPPr>
            <a:lvl1pPr marL="0" lvl="1" algn="r" defTabSz="914400" rtl="0" eaLnBrk="1" latinLnBrk="0" hangingPunct="1">
              <a:defRPr sz="9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Slide </a:t>
            </a:r>
            <a:fld id="{ECA79FDD-4358-43F6-B168-65E3B0828603}" type="slidenum">
              <a:rPr lang="en-GB" smtClean="0"/>
              <a:pPr/>
              <a:t>41</a:t>
            </a:fld>
            <a:r>
              <a:rPr lang="en-GB" smtClean="0"/>
              <a:t>  of 41</a:t>
            </a:r>
            <a:endParaRPr lang="en-GB" dirty="0"/>
          </a:p>
        </p:txBody>
      </p:sp>
    </p:spTree>
    <p:extLst>
      <p:ext uri="{BB962C8B-B14F-4D97-AF65-F5344CB8AC3E}">
        <p14:creationId xmlns:p14="http://schemas.microsoft.com/office/powerpoint/2010/main" val="298284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People who helped with the list</a:t>
            </a:r>
            <a:endParaRPr lang="it-IT" dirty="0"/>
          </a:p>
        </p:txBody>
      </p:sp>
      <p:sp>
        <p:nvSpPr>
          <p:cNvPr id="3" name="Content Placeholder 2"/>
          <p:cNvSpPr>
            <a:spLocks noGrp="1"/>
          </p:cNvSpPr>
          <p:nvPr>
            <p:ph idx="1"/>
          </p:nvPr>
        </p:nvSpPr>
        <p:spPr/>
        <p:txBody>
          <a:bodyPr/>
          <a:lstStyle/>
          <a:p>
            <a:r>
              <a:rPr lang="en-US" b="0" dirty="0"/>
              <a:t>Avery Andrews, </a:t>
            </a:r>
            <a:r>
              <a:rPr lang="en-US" b="0" dirty="0" err="1"/>
              <a:t>Tista</a:t>
            </a:r>
            <a:r>
              <a:rPr lang="en-US" b="0" dirty="0"/>
              <a:t> </a:t>
            </a:r>
            <a:r>
              <a:rPr lang="en-US" b="0" dirty="0" err="1"/>
              <a:t>Bagchi</a:t>
            </a:r>
            <a:r>
              <a:rPr lang="en-US" b="0" dirty="0"/>
              <a:t>, Theresa Biberauer, Jonathan Bobaljik, </a:t>
            </a:r>
            <a:r>
              <a:rPr lang="en-US" b="0" dirty="0" err="1"/>
              <a:t>Hagit</a:t>
            </a:r>
            <a:r>
              <a:rPr lang="en-US" b="0" dirty="0"/>
              <a:t> Borer, Stanley Dubinsky, Dan Everett, </a:t>
            </a:r>
            <a:r>
              <a:rPr lang="en-US" b="0" dirty="0" err="1"/>
              <a:t>Berit</a:t>
            </a:r>
            <a:r>
              <a:rPr lang="en-US" b="0" dirty="0"/>
              <a:t> </a:t>
            </a:r>
            <a:r>
              <a:rPr lang="en-US" b="0" dirty="0" err="1"/>
              <a:t>Gehrke</a:t>
            </a:r>
            <a:r>
              <a:rPr lang="en-US" b="0" dirty="0"/>
              <a:t>, Alessandra Giorgi, Vera </a:t>
            </a:r>
            <a:r>
              <a:rPr lang="en-US" b="0" dirty="0" err="1"/>
              <a:t>Gribanova</a:t>
            </a:r>
            <a:r>
              <a:rPr lang="en-US" b="0" dirty="0"/>
              <a:t>, Heidi Harley, Martin Haspelmath, Monica Irimia, Pauline Jacobson,  </a:t>
            </a:r>
            <a:r>
              <a:rPr lang="en-US" b="0" dirty="0" err="1"/>
              <a:t>Dalina</a:t>
            </a:r>
            <a:r>
              <a:rPr lang="en-US" b="0" dirty="0"/>
              <a:t> </a:t>
            </a:r>
            <a:r>
              <a:rPr lang="en-US" b="0" dirty="0" err="1"/>
              <a:t>Kallulli</a:t>
            </a:r>
            <a:r>
              <a:rPr lang="en-US" b="0" dirty="0"/>
              <a:t>, Alec Marantz, Jason Merchant, Gereon Müller, Francisco </a:t>
            </a:r>
            <a:r>
              <a:rPr lang="en-US" b="0" dirty="0" err="1"/>
              <a:t>Ordoñez</a:t>
            </a:r>
            <a:r>
              <a:rPr lang="en-US" b="0" dirty="0"/>
              <a:t>, Dennis </a:t>
            </a:r>
            <a:r>
              <a:rPr lang="en-US" b="0" dirty="0" err="1"/>
              <a:t>Ott</a:t>
            </a:r>
            <a:r>
              <a:rPr lang="en-US" b="0" dirty="0"/>
              <a:t>, Diego Pescarini, David Pesetsky, Omer Preminger, Craig Sailor, Peter </a:t>
            </a:r>
            <a:r>
              <a:rPr lang="en-US" b="0" dirty="0" err="1"/>
              <a:t>Svenonius</a:t>
            </a:r>
            <a:r>
              <a:rPr lang="en-US" b="0" dirty="0"/>
              <a:t>, </a:t>
            </a:r>
            <a:r>
              <a:rPr lang="en-US" b="0" dirty="0" err="1"/>
              <a:t>Tonjes</a:t>
            </a:r>
            <a:r>
              <a:rPr lang="en-US" b="0" dirty="0"/>
              <a:t> </a:t>
            </a:r>
            <a:r>
              <a:rPr lang="en-US" b="0" dirty="0" err="1"/>
              <a:t>Veenstra</a:t>
            </a:r>
            <a:r>
              <a:rPr lang="en-US" b="0" dirty="0"/>
              <a:t>, and Xavier </a:t>
            </a:r>
            <a:r>
              <a:rPr lang="en-US" b="0" dirty="0" err="1"/>
              <a:t>Villalba</a:t>
            </a:r>
            <a:r>
              <a:rPr lang="en-US" b="0" dirty="0"/>
              <a:t> Nicolas </a:t>
            </a:r>
            <a:endParaRPr lang="it-IT" b="0" dirty="0"/>
          </a:p>
        </p:txBody>
      </p:sp>
      <p:sp>
        <p:nvSpPr>
          <p:cNvPr id="7"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Tree>
    <p:extLst>
      <p:ext uri="{BB962C8B-B14F-4D97-AF65-F5344CB8AC3E}">
        <p14:creationId xmlns:p14="http://schemas.microsoft.com/office/powerpoint/2010/main" val="1217564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Achievements of Generative Grammar</a:t>
            </a:r>
            <a:endParaRPr lang="it-IT" dirty="0"/>
          </a:p>
        </p:txBody>
      </p:sp>
      <p:sp>
        <p:nvSpPr>
          <p:cNvPr id="3" name="Content Placeholder 2"/>
          <p:cNvSpPr>
            <a:spLocks noGrp="1"/>
          </p:cNvSpPr>
          <p:nvPr>
            <p:ph idx="1"/>
          </p:nvPr>
        </p:nvSpPr>
        <p:spPr/>
        <p:txBody>
          <a:bodyPr/>
          <a:lstStyle/>
          <a:p>
            <a:r>
              <a:rPr lang="en-US" i="1" dirty="0"/>
              <a:t>Generative Syntax in the Twenty-First Century: The Road </a:t>
            </a:r>
            <a:r>
              <a:rPr lang="en-US" i="1" dirty="0" smtClean="0"/>
              <a:t>Ahead</a:t>
            </a:r>
          </a:p>
          <a:p>
            <a:r>
              <a:rPr lang="en-US" b="0" dirty="0" smtClean="0"/>
              <a:t>Athens, 2015</a:t>
            </a:r>
            <a:endParaRPr lang="it-IT" b="0" dirty="0"/>
          </a:p>
          <a:p>
            <a:endParaRPr lang="it-IT" dirty="0" smtClean="0"/>
          </a:p>
          <a:p>
            <a:r>
              <a:rPr lang="it-IT" b="0" dirty="0" smtClean="0"/>
              <a:t>Peter Svenonius blogged a list, compiled by </a:t>
            </a:r>
            <a:r>
              <a:rPr lang="en-US" b="0" dirty="0"/>
              <a:t>Mark Baker, Rose-Marie </a:t>
            </a:r>
            <a:r>
              <a:rPr lang="en-US" b="0" dirty="0" err="1"/>
              <a:t>Déchaine</a:t>
            </a:r>
            <a:r>
              <a:rPr lang="en-US" b="0" dirty="0"/>
              <a:t>,  Amy Rose Deal, Winfried </a:t>
            </a:r>
            <a:r>
              <a:rPr lang="en-US" b="0" dirty="0" err="1"/>
              <a:t>Lechner</a:t>
            </a:r>
            <a:r>
              <a:rPr lang="en-US" b="0" dirty="0"/>
              <a:t>, Julie Legate,  Ian Roberts,  Ivy </a:t>
            </a:r>
            <a:r>
              <a:rPr lang="en-US" b="0" dirty="0" err="1" smtClean="0"/>
              <a:t>Sichel</a:t>
            </a:r>
            <a:r>
              <a:rPr lang="en-US" b="0" dirty="0"/>
              <a:t>, and </a:t>
            </a:r>
            <a:r>
              <a:rPr lang="en-US" b="0" dirty="0" smtClean="0"/>
              <a:t>Peter </a:t>
            </a:r>
            <a:r>
              <a:rPr lang="en-US" b="0" dirty="0" err="1"/>
              <a:t>Svenonius</a:t>
            </a:r>
            <a:r>
              <a:rPr lang="en-US" b="0" dirty="0"/>
              <a:t> </a:t>
            </a:r>
            <a:r>
              <a:rPr lang="en-US" b="0" dirty="0" smtClean="0"/>
              <a:t>himself</a:t>
            </a:r>
          </a:p>
          <a:p>
            <a:endParaRPr lang="en-US" b="0" dirty="0"/>
          </a:p>
          <a:p>
            <a:r>
              <a:rPr lang="en-US" b="0" dirty="0" smtClean="0"/>
              <a:t>Checking the dates</a:t>
            </a:r>
            <a:endParaRPr lang="it-IT" b="0"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5</a:t>
            </a:fld>
            <a:r>
              <a:rPr lang="en-GB" dirty="0" smtClean="0"/>
              <a:t>  of 41</a:t>
            </a:r>
            <a:endParaRPr lang="en-GB" dirty="0"/>
          </a:p>
        </p:txBody>
      </p:sp>
    </p:spTree>
    <p:extLst>
      <p:ext uri="{BB962C8B-B14F-4D97-AF65-F5344CB8AC3E}">
        <p14:creationId xmlns:p14="http://schemas.microsoft.com/office/powerpoint/2010/main" val="36405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list</a:t>
            </a:r>
            <a:endParaRPr lang="it-IT" dirty="0"/>
          </a:p>
        </p:txBody>
      </p:sp>
      <p:sp>
        <p:nvSpPr>
          <p:cNvPr id="3" name="Content Placeholder 2"/>
          <p:cNvSpPr>
            <a:spLocks noGrp="1"/>
          </p:cNvSpPr>
          <p:nvPr>
            <p:ph idx="1"/>
          </p:nvPr>
        </p:nvSpPr>
        <p:spPr/>
        <p:txBody>
          <a:bodyPr/>
          <a:lstStyle/>
          <a:p>
            <a:r>
              <a:rPr lang="en-US" b="0" dirty="0"/>
              <a:t>T</a:t>
            </a:r>
            <a:r>
              <a:rPr lang="en-US" b="0" dirty="0" smtClean="0"/>
              <a:t>he </a:t>
            </a:r>
            <a:r>
              <a:rPr lang="en-US" b="0" dirty="0"/>
              <a:t>original list concerns </a:t>
            </a:r>
            <a:r>
              <a:rPr lang="en-US" dirty="0"/>
              <a:t>mid-level-coverage results </a:t>
            </a:r>
            <a:r>
              <a:rPr lang="en-US" b="0" dirty="0"/>
              <a:t>in generative grammar (or rather: syntax) for which there is a broad consensus. </a:t>
            </a:r>
            <a:r>
              <a:rPr lang="en-US" b="0" dirty="0" smtClean="0"/>
              <a:t/>
            </a:r>
            <a:br>
              <a:rPr lang="en-US" b="0" dirty="0" smtClean="0"/>
            </a:br>
            <a:endParaRPr lang="en-US" b="0" dirty="0" smtClean="0"/>
          </a:p>
          <a:p>
            <a:r>
              <a:rPr lang="en-US" b="0" dirty="0" smtClean="0"/>
              <a:t>According </a:t>
            </a:r>
            <a:r>
              <a:rPr lang="en-US" b="0" dirty="0"/>
              <a:t>to Gillian </a:t>
            </a:r>
            <a:r>
              <a:rPr lang="en-US" b="0" dirty="0" err="1"/>
              <a:t>Ramchand’s</a:t>
            </a:r>
            <a:r>
              <a:rPr lang="en-US" b="0" dirty="0"/>
              <a:t> blog, “ ‘mid level generalizations’  […] refer to  the concrete results of bread and butter generative syntax (whether GB, LFG or HPSG) which would not have been discovered without the explicit goals and methodologies of generative grammar (MLGs)”. </a:t>
            </a:r>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6</a:t>
            </a:fld>
            <a:r>
              <a:rPr lang="en-GB" dirty="0" smtClean="0"/>
              <a:t>  of 41</a:t>
            </a:r>
            <a:endParaRPr lang="en-GB" dirty="0"/>
          </a:p>
        </p:txBody>
      </p:sp>
    </p:spTree>
    <p:extLst>
      <p:ext uri="{BB962C8B-B14F-4D97-AF65-F5344CB8AC3E}">
        <p14:creationId xmlns:p14="http://schemas.microsoft.com/office/powerpoint/2010/main" val="3029483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Mid-level </a:t>
            </a:r>
            <a:r>
              <a:rPr lang="en-US" dirty="0"/>
              <a:t>coverage results in generative grammar</a:t>
            </a:r>
            <a:r>
              <a:rPr lang="it-IT" dirty="0"/>
              <a:t/>
            </a:r>
            <a:br>
              <a:rPr lang="it-IT" dirty="0"/>
            </a:br>
            <a:endParaRPr lang="it-IT" dirty="0"/>
          </a:p>
        </p:txBody>
      </p:sp>
      <p:sp>
        <p:nvSpPr>
          <p:cNvPr id="3" name="Content Placeholder 2"/>
          <p:cNvSpPr>
            <a:spLocks noGrp="1"/>
          </p:cNvSpPr>
          <p:nvPr>
            <p:ph idx="1"/>
          </p:nvPr>
        </p:nvSpPr>
        <p:spPr>
          <a:xfrm>
            <a:off x="1188000" y="2428235"/>
            <a:ext cx="7308000" cy="3305021"/>
          </a:xfrm>
        </p:spPr>
        <p:txBody>
          <a:bodyPr/>
          <a:lstStyle/>
          <a:p>
            <a:pPr marL="285750" lvl="0" indent="-285750">
              <a:buFont typeface="Arial" panose="020B0604020202020204" pitchFamily="34" charset="0"/>
              <a:buChar char="•"/>
            </a:pPr>
            <a:r>
              <a:rPr lang="en-US" i="1" dirty="0" err="1" smtClean="0"/>
              <a:t>Unaccusativity</a:t>
            </a:r>
            <a:r>
              <a:rPr lang="en-US" dirty="0" smtClean="0"/>
              <a:t> </a:t>
            </a:r>
            <a:r>
              <a:rPr lang="en-US" b="0" dirty="0"/>
              <a:t>[There are two classes of monovalent verbs such that the argument in the unaccusative class is predicate-internal, while the argument in the </a:t>
            </a:r>
            <a:r>
              <a:rPr lang="en-US" b="0" dirty="0" err="1"/>
              <a:t>unergative</a:t>
            </a:r>
            <a:r>
              <a:rPr lang="en-US" b="0" dirty="0"/>
              <a:t> class is predicate-external (in derivational terms, the unaccusative argument originates predicate-internally)]:</a:t>
            </a:r>
            <a:r>
              <a:rPr lang="en-US" dirty="0"/>
              <a:t> Hall (1965</a:t>
            </a:r>
            <a:r>
              <a:rPr lang="en-US" dirty="0" smtClean="0"/>
              <a:t>)</a:t>
            </a:r>
          </a:p>
          <a:p>
            <a:pPr marL="285750" lvl="0" indent="-285750">
              <a:buFont typeface="Arial" panose="020B0604020202020204" pitchFamily="34" charset="0"/>
              <a:buChar char="•"/>
            </a:pPr>
            <a:endParaRPr lang="it-IT" dirty="0"/>
          </a:p>
          <a:p>
            <a:pPr marL="285750" lvl="0" indent="-285750">
              <a:buFont typeface="Arial" panose="020B0604020202020204" pitchFamily="34" charset="0"/>
              <a:buChar char="•"/>
            </a:pPr>
            <a:r>
              <a:rPr lang="en-US" i="1" dirty="0"/>
              <a:t>The Agent </a:t>
            </a:r>
            <a:r>
              <a:rPr lang="en-US" i="1" dirty="0" smtClean="0"/>
              <a:t>asymmetry</a:t>
            </a:r>
            <a:r>
              <a:rPr lang="en-US" dirty="0" smtClean="0"/>
              <a:t> </a:t>
            </a:r>
            <a:r>
              <a:rPr lang="en-US" b="0" dirty="0"/>
              <a:t>[NPs bearing Agent roles are higher than NPs bearing other roles in the unmarked structure of the clause]:</a:t>
            </a:r>
            <a:r>
              <a:rPr lang="en-US" dirty="0"/>
              <a:t> Keenan &amp; </a:t>
            </a:r>
            <a:r>
              <a:rPr lang="en-US" dirty="0" err="1"/>
              <a:t>Comrie</a:t>
            </a:r>
            <a:r>
              <a:rPr lang="en-US" dirty="0"/>
              <a:t> (1972) </a:t>
            </a:r>
            <a:endParaRPr lang="en-US" dirty="0" smtClean="0"/>
          </a:p>
          <a:p>
            <a:pPr lvl="0"/>
            <a:endParaRPr lang="it-IT" dirty="0"/>
          </a:p>
          <a:p>
            <a:pPr marL="285750" lvl="0" indent="-285750">
              <a:buFont typeface="Arial" panose="020B0604020202020204" pitchFamily="34" charset="0"/>
              <a:buChar char="•"/>
            </a:pPr>
            <a:r>
              <a:rPr lang="en-US" i="1" dirty="0"/>
              <a:t>Passive valence reduction</a:t>
            </a:r>
            <a:r>
              <a:rPr lang="en-US" dirty="0"/>
              <a:t>: </a:t>
            </a:r>
            <a:r>
              <a:rPr lang="en-US" b="0" dirty="0"/>
              <a:t>[Agents are the easiest arguments to suppress in </a:t>
            </a:r>
            <a:r>
              <a:rPr lang="en-US" b="0" dirty="0" err="1"/>
              <a:t>valency</a:t>
            </a:r>
            <a:r>
              <a:rPr lang="en-US" b="0" dirty="0"/>
              <a:t> reduction]: </a:t>
            </a:r>
            <a:r>
              <a:rPr lang="en-US" dirty="0"/>
              <a:t>Keenan (1975)</a:t>
            </a:r>
            <a:endParaRPr lang="it-IT" dirty="0"/>
          </a:p>
          <a:p>
            <a:endParaRPr lang="it-IT" dirty="0"/>
          </a:p>
        </p:txBody>
      </p:sp>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7</a:t>
            </a:fld>
            <a:r>
              <a:rPr lang="en-GB" dirty="0" smtClean="0"/>
              <a:t>  of 41</a:t>
            </a:r>
            <a:endParaRPr lang="en-GB" dirty="0"/>
          </a:p>
        </p:txBody>
      </p:sp>
    </p:spTree>
    <p:extLst>
      <p:ext uri="{BB962C8B-B14F-4D97-AF65-F5344CB8AC3E}">
        <p14:creationId xmlns:p14="http://schemas.microsoft.com/office/powerpoint/2010/main" val="1272926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7308000" cy="910753"/>
          </a:xfrm>
        </p:spPr>
        <p:txBody>
          <a:bodyPr/>
          <a:lstStyle/>
          <a:p>
            <a:r>
              <a:rPr lang="en-US" dirty="0"/>
              <a:t>X-bar theory, categories, and headedness</a:t>
            </a:r>
            <a:r>
              <a:rPr lang="it-IT" dirty="0"/>
              <a:t/>
            </a:r>
            <a:br>
              <a:rPr lang="it-IT" dirty="0"/>
            </a:br>
            <a:endParaRPr lang="it-IT"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863073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8</a:t>
            </a:fld>
            <a:r>
              <a:rPr lang="en-GB" dirty="0" smtClean="0"/>
              <a:t>  of 41</a:t>
            </a:r>
            <a:endParaRPr lang="en-GB" dirty="0"/>
          </a:p>
        </p:txBody>
      </p:sp>
    </p:spTree>
    <p:extLst>
      <p:ext uri="{BB962C8B-B14F-4D97-AF65-F5344CB8AC3E}">
        <p14:creationId xmlns:p14="http://schemas.microsoft.com/office/powerpoint/2010/main" val="3257757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8"/>
            <a:ext cx="7308000" cy="910753"/>
          </a:xfrm>
        </p:spPr>
        <p:txBody>
          <a:bodyPr/>
          <a:lstStyle/>
          <a:p>
            <a:r>
              <a:rPr lang="en-US" dirty="0"/>
              <a:t>X-bar theory, categories, and </a:t>
            </a:r>
            <a:r>
              <a:rPr lang="en-US" dirty="0" smtClean="0"/>
              <a:t>headedness/2</a:t>
            </a:r>
            <a:endParaRPr lang="it-IT"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650" y="1340768"/>
            <a:ext cx="836756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1"/>
          <p:cNvSpPr>
            <a:spLocks noGrp="1"/>
          </p:cNvSpPr>
          <p:nvPr>
            <p:ph type="body" sz="quarter" idx="15"/>
          </p:nvPr>
        </p:nvSpPr>
        <p:spPr>
          <a:xfrm>
            <a:off x="5364088" y="162000"/>
            <a:ext cx="3128312" cy="396000"/>
          </a:xfrm>
        </p:spPr>
        <p:txBody>
          <a:bodyPr/>
          <a:lstStyle/>
          <a:p>
            <a:r>
              <a:rPr lang="nl-NL" dirty="0" smtClean="0"/>
              <a:t>Roberta D’Alessandro</a:t>
            </a:r>
          </a:p>
          <a:p>
            <a:r>
              <a:rPr lang="nl-NL" dirty="0" smtClean="0"/>
              <a:t>Barcelona, 21 June 2017</a:t>
            </a:r>
            <a:endParaRPr lang="nl-NL" dirty="0"/>
          </a:p>
        </p:txBody>
      </p:sp>
      <p:sp>
        <p:nvSpPr>
          <p:cNvPr id="9" name="Slide Number Placeholder 3"/>
          <p:cNvSpPr>
            <a:spLocks noGrp="1"/>
          </p:cNvSpPr>
          <p:nvPr>
            <p:ph type="sldNum" sz="quarter" idx="12"/>
          </p:nvPr>
        </p:nvSpPr>
        <p:spPr>
          <a:xfrm>
            <a:off x="7524328" y="6156311"/>
            <a:ext cx="964459" cy="365125"/>
          </a:xfrm>
        </p:spPr>
        <p:txBody>
          <a:bodyPr/>
          <a:lstStyle/>
          <a:p>
            <a:r>
              <a:rPr lang="en-GB" dirty="0" smtClean="0"/>
              <a:t>Slide </a:t>
            </a:r>
            <a:fld id="{ECA79FDD-4358-43F6-B168-65E3B0828603}" type="slidenum">
              <a:rPr lang="en-GB" smtClean="0"/>
              <a:pPr/>
              <a:t>9</a:t>
            </a:fld>
            <a:r>
              <a:rPr lang="en-GB" dirty="0" smtClean="0"/>
              <a:t>  of 41</a:t>
            </a:r>
            <a:endParaRPr lang="en-GB" dirty="0"/>
          </a:p>
        </p:txBody>
      </p:sp>
    </p:spTree>
    <p:extLst>
      <p:ext uri="{BB962C8B-B14F-4D97-AF65-F5344CB8AC3E}">
        <p14:creationId xmlns:p14="http://schemas.microsoft.com/office/powerpoint/2010/main" val="2441825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ub_dcm_hs_presentation_faculty_humanities_EN_2016">
  <a:themeElements>
    <a:clrScheme name="Kleurenschema UU Geesteswetenschappen">
      <a:dk1>
        <a:sysClr val="windowText" lastClr="000000"/>
      </a:dk1>
      <a:lt1>
        <a:sysClr val="window" lastClr="FFFFFF"/>
      </a:lt1>
      <a:dk2>
        <a:srgbClr val="000000"/>
      </a:dk2>
      <a:lt2>
        <a:srgbClr val="FFFFFF"/>
      </a:lt2>
      <a:accent1>
        <a:srgbClr val="222D80"/>
      </a:accent1>
      <a:accent2>
        <a:srgbClr val="808080"/>
      </a:accent2>
      <a:accent3>
        <a:srgbClr val="5A68D3"/>
      </a:accent3>
      <a:accent4>
        <a:srgbClr val="B2B2B2"/>
      </a:accent4>
      <a:accent5>
        <a:srgbClr val="192160"/>
      </a:accent5>
      <a:accent6>
        <a:srgbClr val="606060"/>
      </a:accent6>
      <a:hlink>
        <a:srgbClr val="808080"/>
      </a:hlink>
      <a:folHlink>
        <a:srgbClr val="808080"/>
      </a:folHlink>
    </a:clrScheme>
    <a:fontScheme name="Lettertype UU">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U 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U 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ub_dcm_hs_presentation_faculty_humanities_EN_2016</Template>
  <TotalTime>1036</TotalTime>
  <Words>2042</Words>
  <Application>Microsoft Office PowerPoint</Application>
  <PresentationFormat>On-screen Show (4:3)</PresentationFormat>
  <Paragraphs>436</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ub_dcm_hs_presentation_faculty_humanities_EN_2016</vt:lpstr>
      <vt:lpstr>The achievements of Generative Grammar  A time chart  (and some considerations)</vt:lpstr>
      <vt:lpstr>The achievements of generative grammar</vt:lpstr>
      <vt:lpstr>Facebook query</vt:lpstr>
      <vt:lpstr>Achievements/results: different definitions </vt:lpstr>
      <vt:lpstr>Achievements of Generative Grammar</vt:lpstr>
      <vt:lpstr>The list</vt:lpstr>
      <vt:lpstr>Mid-level coverage results in generative grammar </vt:lpstr>
      <vt:lpstr>X-bar theory, categories, and headedness </vt:lpstr>
      <vt:lpstr>X-bar theory, categories, and headedness/2</vt:lpstr>
      <vt:lpstr>Movement in general  (not restricted to A-bar or A) </vt:lpstr>
      <vt:lpstr>Binding Theory</vt:lpstr>
      <vt:lpstr>Arguments</vt:lpstr>
      <vt:lpstr>Quantifier raising</vt:lpstr>
      <vt:lpstr>A-bar. A-bar phenomena </vt:lpstr>
      <vt:lpstr>Time chart</vt:lpstr>
      <vt:lpstr>Additions</vt:lpstr>
      <vt:lpstr>Additions/2</vt:lpstr>
      <vt:lpstr>Integrated time chart</vt:lpstr>
      <vt:lpstr>Issues</vt:lpstr>
      <vt:lpstr>Workshop on Language Universals and Variation</vt:lpstr>
      <vt:lpstr>Workshop on Language Universals and Variation</vt:lpstr>
      <vt:lpstr>Coetzee (2017)/Crecchio workshop</vt:lpstr>
      <vt:lpstr>Coetzee (2017) Crecchio workshop</vt:lpstr>
      <vt:lpstr>Coetzee (2006, 2017) AND Adger (2015)</vt:lpstr>
      <vt:lpstr>Let’s talk to each other!</vt:lpstr>
      <vt:lpstr>Magnetic grammar</vt:lpstr>
      <vt:lpstr>Features</vt:lpstr>
      <vt:lpstr>Attraction</vt:lpstr>
      <vt:lpstr>Attraction</vt:lpstr>
      <vt:lpstr>More syntactic attraction </vt:lpstr>
      <vt:lpstr>Attraction in phonology</vt:lpstr>
      <vt:lpstr>Turkish vowel harmony</vt:lpstr>
      <vt:lpstr>Static attraction</vt:lpstr>
      <vt:lpstr>Repulsion in syntax</vt:lpstr>
      <vt:lpstr>More repulsion in syntax</vt:lpstr>
      <vt:lpstr>Repulsion in Phonology</vt:lpstr>
      <vt:lpstr>Mapping</vt:lpstr>
      <vt:lpstr>Modular PIC</vt:lpstr>
      <vt:lpstr>This is all to say...</vt:lpstr>
      <vt:lpstr>Issues</vt:lpstr>
      <vt:lpstr>References</vt:lpstr>
      <vt:lpstr>People who helped with the list</vt:lpstr>
    </vt:vector>
  </TitlesOfParts>
  <Company>Utrecht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 (Irene) van Seggelen</dc:creator>
  <dc:description>sjabloonversie 1.3 - 19 juli 2016_x000d_
lay-our: Flow Design + Communicatie_x000d_
sjablonen: www.joulesunlimited.nl</dc:description>
  <cp:lastModifiedBy>Robi</cp:lastModifiedBy>
  <cp:revision>85</cp:revision>
  <dcterms:created xsi:type="dcterms:W3CDTF">2016-08-11T10:02:57Z</dcterms:created>
  <dcterms:modified xsi:type="dcterms:W3CDTF">2017-06-20T07:46:25Z</dcterms:modified>
</cp:coreProperties>
</file>